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 ContentType="application/vnd.ms-excel"/>
  <Default Extension="xml" ContentType="application/xml"/>
  <Override PartName="/ppt/presentation.xml" ContentType="application/vnd.openxmlformats-officedocument.presentationml.presentation.main+xml"/>
  <Override PartName="/ppt/slides/slide7.xml" ContentType="application/vnd.openxmlformats-officedocument.presentationml.slide+xml"/>
  <Override PartName="/ppt/slides/slide16.xml" ContentType="application/vnd.openxmlformats-officedocument.presentationml.slide+xml"/>
  <Override PartName="/ppt/slides/slide5.xml" ContentType="application/vnd.openxmlformats-officedocument.presentationml.slide+xml"/>
  <Override PartName="/ppt/slides/slide17.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8.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34.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xml" ContentType="application/vnd.openxmlformats-officedocument.presentationml.slide+xml"/>
  <Override PartName="/ppt/slides/slide26.xml" ContentType="application/vnd.openxmlformats-officedocument.presentationml.slide+xml"/>
  <Override PartName="/ppt/notesSlides/notesSlide21.xml" ContentType="application/vnd.openxmlformats-officedocument.presentationml.notesSlide+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Slides/notesSlide20.xml" ContentType="application/vnd.openxmlformats-officedocument.presentationml.notesSlide+xml"/>
  <Override PartName="/ppt/notesSlides/notesSlide27.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slideMasters/slideMaster1.xml" ContentType="application/vnd.openxmlformats-officedocument.presentationml.slideMaster+xml"/>
  <Override PartName="/ppt/notesSlides/notesSlide29.xml" ContentType="application/vnd.openxmlformats-officedocument.presentationml.notesSlide+xml"/>
  <Override PartName="/ppt/notesSlides/notesSlide28.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notesSlides/notesSlide6.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13.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theme/themeOverride2.xml" ContentType="application/vnd.openxmlformats-officedocument.themeOverride+xml"/>
  <Override PartName="/ppt/theme/themeOverride1.xml" ContentType="application/vnd.openxmlformats-officedocument.themeOverrid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256" r:id="rId2"/>
    <p:sldId id="272" r:id="rId3"/>
    <p:sldId id="366" r:id="rId4"/>
    <p:sldId id="372" r:id="rId5"/>
    <p:sldId id="367" r:id="rId6"/>
    <p:sldId id="332" r:id="rId7"/>
    <p:sldId id="259" r:id="rId8"/>
    <p:sldId id="368" r:id="rId9"/>
    <p:sldId id="370" r:id="rId10"/>
    <p:sldId id="309" r:id="rId11"/>
    <p:sldId id="308" r:id="rId12"/>
    <p:sldId id="340" r:id="rId13"/>
    <p:sldId id="341" r:id="rId14"/>
    <p:sldId id="271" r:id="rId15"/>
    <p:sldId id="364" r:id="rId16"/>
    <p:sldId id="345" r:id="rId17"/>
    <p:sldId id="373" r:id="rId18"/>
    <p:sldId id="270" r:id="rId19"/>
    <p:sldId id="273" r:id="rId20"/>
    <p:sldId id="347" r:id="rId21"/>
    <p:sldId id="369" r:id="rId22"/>
    <p:sldId id="274" r:id="rId23"/>
    <p:sldId id="275" r:id="rId24"/>
    <p:sldId id="363" r:id="rId25"/>
    <p:sldId id="276" r:id="rId26"/>
    <p:sldId id="277" r:id="rId27"/>
    <p:sldId id="342" r:id="rId28"/>
    <p:sldId id="278" r:id="rId29"/>
    <p:sldId id="279" r:id="rId30"/>
    <p:sldId id="280" r:id="rId31"/>
    <p:sldId id="281" r:id="rId32"/>
    <p:sldId id="348" r:id="rId33"/>
    <p:sldId id="282" r:id="rId34"/>
    <p:sldId id="307" r:id="rId35"/>
    <p:sldId id="360" r:id="rId36"/>
  </p:sldIdLst>
  <p:sldSz cx="9144000" cy="6858000" type="screen4x3"/>
  <p:notesSz cx="6735763" cy="9866313"/>
  <p:defaultTextStyle>
    <a:defPPr>
      <a:defRPr lang="ja-JP"/>
    </a:defPPr>
    <a:lvl1pPr algn="l" rtl="0" eaLnBrk="0" fontAlgn="base" hangingPunct="0">
      <a:spcBef>
        <a:spcPct val="0"/>
      </a:spcBef>
      <a:spcAft>
        <a:spcPct val="0"/>
      </a:spcAft>
      <a:defRPr kumimoji="1" sz="3200" kern="1200">
        <a:solidFill>
          <a:schemeClr val="tx1"/>
        </a:solidFill>
        <a:latin typeface="Times New Roman" pitchFamily="18" charset="0"/>
        <a:ea typeface="HG正楷書体-PRO" pitchFamily="66" charset="-128"/>
        <a:cs typeface="+mn-cs"/>
      </a:defRPr>
    </a:lvl1pPr>
    <a:lvl2pPr marL="457200" algn="l" rtl="0" eaLnBrk="0" fontAlgn="base" hangingPunct="0">
      <a:spcBef>
        <a:spcPct val="0"/>
      </a:spcBef>
      <a:spcAft>
        <a:spcPct val="0"/>
      </a:spcAft>
      <a:defRPr kumimoji="1" sz="3200" kern="1200">
        <a:solidFill>
          <a:schemeClr val="tx1"/>
        </a:solidFill>
        <a:latin typeface="Times New Roman" pitchFamily="18" charset="0"/>
        <a:ea typeface="HG正楷書体-PRO" pitchFamily="66" charset="-128"/>
        <a:cs typeface="+mn-cs"/>
      </a:defRPr>
    </a:lvl2pPr>
    <a:lvl3pPr marL="914400" algn="l" rtl="0" eaLnBrk="0" fontAlgn="base" hangingPunct="0">
      <a:spcBef>
        <a:spcPct val="0"/>
      </a:spcBef>
      <a:spcAft>
        <a:spcPct val="0"/>
      </a:spcAft>
      <a:defRPr kumimoji="1" sz="3200" kern="1200">
        <a:solidFill>
          <a:schemeClr val="tx1"/>
        </a:solidFill>
        <a:latin typeface="Times New Roman" pitchFamily="18" charset="0"/>
        <a:ea typeface="HG正楷書体-PRO" pitchFamily="66" charset="-128"/>
        <a:cs typeface="+mn-cs"/>
      </a:defRPr>
    </a:lvl3pPr>
    <a:lvl4pPr marL="1371600" algn="l" rtl="0" eaLnBrk="0" fontAlgn="base" hangingPunct="0">
      <a:spcBef>
        <a:spcPct val="0"/>
      </a:spcBef>
      <a:spcAft>
        <a:spcPct val="0"/>
      </a:spcAft>
      <a:defRPr kumimoji="1" sz="3200" kern="1200">
        <a:solidFill>
          <a:schemeClr val="tx1"/>
        </a:solidFill>
        <a:latin typeface="Times New Roman" pitchFamily="18" charset="0"/>
        <a:ea typeface="HG正楷書体-PRO" pitchFamily="66" charset="-128"/>
        <a:cs typeface="+mn-cs"/>
      </a:defRPr>
    </a:lvl4pPr>
    <a:lvl5pPr marL="1828800" algn="l" rtl="0" eaLnBrk="0" fontAlgn="base" hangingPunct="0">
      <a:spcBef>
        <a:spcPct val="0"/>
      </a:spcBef>
      <a:spcAft>
        <a:spcPct val="0"/>
      </a:spcAft>
      <a:defRPr kumimoji="1" sz="3200" kern="1200">
        <a:solidFill>
          <a:schemeClr val="tx1"/>
        </a:solidFill>
        <a:latin typeface="Times New Roman" pitchFamily="18" charset="0"/>
        <a:ea typeface="HG正楷書体-PRO" pitchFamily="66" charset="-128"/>
        <a:cs typeface="+mn-cs"/>
      </a:defRPr>
    </a:lvl5pPr>
    <a:lvl6pPr marL="2286000" algn="l" defTabSz="914400" rtl="0" eaLnBrk="1" latinLnBrk="0" hangingPunct="1">
      <a:defRPr kumimoji="1" sz="3200" kern="1200">
        <a:solidFill>
          <a:schemeClr val="tx1"/>
        </a:solidFill>
        <a:latin typeface="Times New Roman" pitchFamily="18" charset="0"/>
        <a:ea typeface="HG正楷書体-PRO" pitchFamily="66" charset="-128"/>
        <a:cs typeface="+mn-cs"/>
      </a:defRPr>
    </a:lvl6pPr>
    <a:lvl7pPr marL="2743200" algn="l" defTabSz="914400" rtl="0" eaLnBrk="1" latinLnBrk="0" hangingPunct="1">
      <a:defRPr kumimoji="1" sz="3200" kern="1200">
        <a:solidFill>
          <a:schemeClr val="tx1"/>
        </a:solidFill>
        <a:latin typeface="Times New Roman" pitchFamily="18" charset="0"/>
        <a:ea typeface="HG正楷書体-PRO" pitchFamily="66" charset="-128"/>
        <a:cs typeface="+mn-cs"/>
      </a:defRPr>
    </a:lvl7pPr>
    <a:lvl8pPr marL="3200400" algn="l" defTabSz="914400" rtl="0" eaLnBrk="1" latinLnBrk="0" hangingPunct="1">
      <a:defRPr kumimoji="1" sz="3200" kern="1200">
        <a:solidFill>
          <a:schemeClr val="tx1"/>
        </a:solidFill>
        <a:latin typeface="Times New Roman" pitchFamily="18" charset="0"/>
        <a:ea typeface="HG正楷書体-PRO" pitchFamily="66" charset="-128"/>
        <a:cs typeface="+mn-cs"/>
      </a:defRPr>
    </a:lvl8pPr>
    <a:lvl9pPr marL="3657600" algn="l" defTabSz="914400" rtl="0" eaLnBrk="1" latinLnBrk="0" hangingPunct="1">
      <a:defRPr kumimoji="1" sz="3200" kern="1200">
        <a:solidFill>
          <a:schemeClr val="tx1"/>
        </a:solidFill>
        <a:latin typeface="Times New Roman" pitchFamily="18" charset="0"/>
        <a:ea typeface="HG正楷書体-PRO" pitchFamily="6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FF"/>
    <a:srgbClr val="FF99FF"/>
    <a:srgbClr val="66FF66"/>
    <a:srgbClr val="009900"/>
    <a:srgbClr val="99FFCC"/>
    <a:srgbClr val="000000"/>
    <a:srgbClr val="990000"/>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1833" autoAdjust="0"/>
  </p:normalViewPr>
  <p:slideViewPr>
    <p:cSldViewPr snapToGrid="0">
      <p:cViewPr>
        <p:scale>
          <a:sx n="74" d="100"/>
          <a:sy n="74" d="100"/>
        </p:scale>
        <p:origin x="-1266"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100" d="100"/>
          <a:sy n="100" d="100"/>
        </p:scale>
        <p:origin x="1902" y="72"/>
      </p:cViewPr>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45"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ustomXml" Target="../customXml/item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8.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emf"/><Relationship Id="rId1" Type="http://schemas.openxmlformats.org/officeDocument/2006/relationships/image" Target="../media/image47.emf"/><Relationship Id="rId5" Type="http://schemas.openxmlformats.org/officeDocument/2006/relationships/image" Target="../media/image51.emf"/><Relationship Id="rId4" Type="http://schemas.openxmlformats.org/officeDocument/2006/relationships/image" Target="../media/image5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728" tIns="45365" rIns="90728" bIns="45365" numCol="1" anchor="t" anchorCtr="0" compatLnSpc="1">
            <a:prstTxWarp prst="textNoShape">
              <a:avLst/>
            </a:prstTxWarp>
          </a:bodyPr>
          <a:lstStyle>
            <a:lvl1pPr defTabSz="908019" eaLnBrk="1" hangingPunct="1">
              <a:defRPr sz="1200">
                <a:ea typeface="ＭＳ Ｐゴシック" panose="020B0600070205080204" pitchFamily="50" charset="-128"/>
              </a:defRPr>
            </a:lvl1pPr>
          </a:lstStyle>
          <a:p>
            <a:pPr>
              <a:defRPr/>
            </a:pPr>
            <a:endParaRPr lang="en-US" altLang="ja-JP"/>
          </a:p>
        </p:txBody>
      </p:sp>
      <p:sp>
        <p:nvSpPr>
          <p:cNvPr id="4099" name="Rectangle 3"/>
          <p:cNvSpPr>
            <a:spLocks noGrp="1" noChangeArrowheads="1"/>
          </p:cNvSpPr>
          <p:nvPr>
            <p:ph type="dt" sz="quarter" idx="1"/>
          </p:nvPr>
        </p:nvSpPr>
        <p:spPr bwMode="auto">
          <a:xfrm>
            <a:off x="3816350" y="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728" tIns="45365" rIns="90728" bIns="45365" numCol="1" anchor="t" anchorCtr="0" compatLnSpc="1">
            <a:prstTxWarp prst="textNoShape">
              <a:avLst/>
            </a:prstTxWarp>
          </a:bodyPr>
          <a:lstStyle>
            <a:lvl1pPr algn="r" defTabSz="908019" eaLnBrk="1" hangingPunct="1">
              <a:defRPr sz="1200">
                <a:ea typeface="ＭＳ Ｐゴシック" panose="020B0600070205080204" pitchFamily="50" charset="-128"/>
              </a:defRPr>
            </a:lvl1pPr>
          </a:lstStyle>
          <a:p>
            <a:pPr>
              <a:defRPr/>
            </a:pPr>
            <a:endParaRPr lang="en-US" altLang="ja-JP"/>
          </a:p>
        </p:txBody>
      </p:sp>
      <p:sp>
        <p:nvSpPr>
          <p:cNvPr id="4100" name="Rectangle 4"/>
          <p:cNvSpPr>
            <a:spLocks noGrp="1" noChangeArrowheads="1"/>
          </p:cNvSpPr>
          <p:nvPr>
            <p:ph type="ftr" sz="quarter" idx="2"/>
          </p:nvPr>
        </p:nvSpPr>
        <p:spPr bwMode="auto">
          <a:xfrm>
            <a:off x="0" y="937260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728" tIns="45365" rIns="90728" bIns="45365" numCol="1" anchor="b" anchorCtr="0" compatLnSpc="1">
            <a:prstTxWarp prst="textNoShape">
              <a:avLst/>
            </a:prstTxWarp>
          </a:bodyPr>
          <a:lstStyle>
            <a:lvl1pPr defTabSz="908019" eaLnBrk="1" hangingPunct="1">
              <a:defRPr sz="1200">
                <a:ea typeface="ＭＳ Ｐゴシック" panose="020B0600070205080204" pitchFamily="50" charset="-128"/>
              </a:defRPr>
            </a:lvl1pPr>
          </a:lstStyle>
          <a:p>
            <a:pPr>
              <a:defRPr/>
            </a:pPr>
            <a:endParaRPr lang="en-US" altLang="ja-JP"/>
          </a:p>
        </p:txBody>
      </p:sp>
      <p:sp>
        <p:nvSpPr>
          <p:cNvPr id="4101" name="Rectangle 5"/>
          <p:cNvSpPr>
            <a:spLocks noGrp="1" noChangeArrowheads="1"/>
          </p:cNvSpPr>
          <p:nvPr>
            <p:ph type="sldNum" sz="quarter" idx="3"/>
          </p:nvPr>
        </p:nvSpPr>
        <p:spPr bwMode="auto">
          <a:xfrm>
            <a:off x="3816350" y="9372600"/>
            <a:ext cx="29194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728" tIns="45365" rIns="90728" bIns="45365" numCol="1" anchor="b" anchorCtr="0" compatLnSpc="1">
            <a:prstTxWarp prst="textNoShape">
              <a:avLst/>
            </a:prstTxWarp>
          </a:bodyPr>
          <a:lstStyle>
            <a:lvl1pPr algn="r" defTabSz="906463" eaLnBrk="1" hangingPunct="1">
              <a:defRPr sz="1200" smtClean="0">
                <a:ea typeface="ＭＳ Ｐゴシック" pitchFamily="50" charset="-128"/>
              </a:defRPr>
            </a:lvl1pPr>
          </a:lstStyle>
          <a:p>
            <a:pPr>
              <a:defRPr/>
            </a:pPr>
            <a:fld id="{C37EBE51-0757-4E97-BB7C-0275160FC4E6}" type="slidenum">
              <a:rPr lang="en-US" altLang="ja-JP"/>
              <a:pPr>
                <a:defRPr/>
              </a:pPr>
              <a:t>‹#›</a:t>
            </a:fld>
            <a:endParaRPr lang="en-US" altLang="ja-JP"/>
          </a:p>
        </p:txBody>
      </p:sp>
    </p:spTree>
    <p:extLst>
      <p:ext uri="{BB962C8B-B14F-4D97-AF65-F5344CB8AC3E}">
        <p14:creationId xmlns:p14="http://schemas.microsoft.com/office/powerpoint/2010/main" val="2837093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19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713" tIns="45357" rIns="90713" bIns="45357" numCol="1" anchor="t" anchorCtr="0" compatLnSpc="1">
            <a:prstTxWarp prst="textNoShape">
              <a:avLst/>
            </a:prstTxWarp>
          </a:bodyPr>
          <a:lstStyle>
            <a:lvl1pPr defTabSz="908019" eaLnBrk="1" hangingPunct="1">
              <a:defRPr sz="1200"/>
            </a:lvl1pPr>
          </a:lstStyle>
          <a:p>
            <a:pPr>
              <a:defRPr/>
            </a:pPr>
            <a:endParaRPr lang="en-US" altLang="ja-JP"/>
          </a:p>
        </p:txBody>
      </p:sp>
      <p:sp>
        <p:nvSpPr>
          <p:cNvPr id="81923" name="Rectangle 3"/>
          <p:cNvSpPr>
            <a:spLocks noGrp="1" noChangeArrowheads="1"/>
          </p:cNvSpPr>
          <p:nvPr>
            <p:ph type="dt" idx="1"/>
          </p:nvPr>
        </p:nvSpPr>
        <p:spPr bwMode="auto">
          <a:xfrm>
            <a:off x="3816350" y="0"/>
            <a:ext cx="2919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713" tIns="45357" rIns="90713" bIns="45357" numCol="1" anchor="t" anchorCtr="0" compatLnSpc="1">
            <a:prstTxWarp prst="textNoShape">
              <a:avLst/>
            </a:prstTxWarp>
          </a:bodyPr>
          <a:lstStyle>
            <a:lvl1pPr algn="r" defTabSz="908019" eaLnBrk="1" hangingPunct="1">
              <a:defRPr sz="1200"/>
            </a:lvl1pPr>
          </a:lstStyle>
          <a:p>
            <a:pPr>
              <a:defRPr/>
            </a:pPr>
            <a:endParaRPr lang="en-US" altLang="ja-JP"/>
          </a:p>
        </p:txBody>
      </p:sp>
      <p:sp>
        <p:nvSpPr>
          <p:cNvPr id="37892" name="Rectangle 4"/>
          <p:cNvSpPr>
            <a:spLocks noChangeArrowheads="1" noTextEdit="1"/>
          </p:cNvSpPr>
          <p:nvPr>
            <p:ph type="sldImg" idx="2"/>
          </p:nvPr>
        </p:nvSpPr>
        <p:spPr bwMode="auto">
          <a:xfrm>
            <a:off x="931863" y="762000"/>
            <a:ext cx="4872037" cy="36544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898525" y="4721225"/>
            <a:ext cx="4938713" cy="4414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713" tIns="45357" rIns="90713" bIns="45357"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81926" name="Rectangle 6"/>
          <p:cNvSpPr>
            <a:spLocks noGrp="1" noChangeArrowheads="1"/>
          </p:cNvSpPr>
          <p:nvPr>
            <p:ph type="ftr" sz="quarter" idx="4"/>
          </p:nvPr>
        </p:nvSpPr>
        <p:spPr bwMode="auto">
          <a:xfrm>
            <a:off x="0" y="9364663"/>
            <a:ext cx="2919413"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713" tIns="45357" rIns="90713" bIns="45357" numCol="1" anchor="b" anchorCtr="0" compatLnSpc="1">
            <a:prstTxWarp prst="textNoShape">
              <a:avLst/>
            </a:prstTxWarp>
          </a:bodyPr>
          <a:lstStyle>
            <a:lvl1pPr defTabSz="908019" eaLnBrk="1" hangingPunct="1">
              <a:defRPr sz="1200"/>
            </a:lvl1pPr>
          </a:lstStyle>
          <a:p>
            <a:pPr>
              <a:defRPr/>
            </a:pPr>
            <a:endParaRPr lang="en-US" altLang="ja-JP"/>
          </a:p>
        </p:txBody>
      </p:sp>
      <p:sp>
        <p:nvSpPr>
          <p:cNvPr id="81927" name="Rectangle 7"/>
          <p:cNvSpPr>
            <a:spLocks noGrp="1" noChangeArrowheads="1"/>
          </p:cNvSpPr>
          <p:nvPr>
            <p:ph type="sldNum" sz="quarter" idx="5"/>
          </p:nvPr>
        </p:nvSpPr>
        <p:spPr bwMode="auto">
          <a:xfrm>
            <a:off x="3816350" y="9364663"/>
            <a:ext cx="2919413"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713" tIns="45357" rIns="90713" bIns="45357" numCol="1" anchor="b" anchorCtr="0" compatLnSpc="1">
            <a:prstTxWarp prst="textNoShape">
              <a:avLst/>
            </a:prstTxWarp>
          </a:bodyPr>
          <a:lstStyle>
            <a:lvl1pPr algn="r" defTabSz="906463" eaLnBrk="1" hangingPunct="1">
              <a:defRPr sz="1200" smtClean="0"/>
            </a:lvl1pPr>
          </a:lstStyle>
          <a:p>
            <a:pPr>
              <a:defRPr/>
            </a:pPr>
            <a:fld id="{2C374931-A018-4591-81BE-A68B56FC3B36}" type="slidenum">
              <a:rPr lang="en-US" altLang="ja-JP"/>
              <a:pPr>
                <a:defRPr/>
              </a:pPr>
              <a:t>‹#›</a:t>
            </a:fld>
            <a:endParaRPr lang="en-US" altLang="ja-JP"/>
          </a:p>
        </p:txBody>
      </p:sp>
    </p:spTree>
    <p:extLst>
      <p:ext uri="{BB962C8B-B14F-4D97-AF65-F5344CB8AC3E}">
        <p14:creationId xmlns:p14="http://schemas.microsoft.com/office/powerpoint/2010/main" val="27693833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anose="02020603050405020304" pitchFamily="18" charset="0"/>
        <a:ea typeface="ＭＳ Ｐ明朝" panose="02020600040205080304"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anose="02020603050405020304" pitchFamily="18" charset="0"/>
        <a:ea typeface="ＭＳ Ｐ明朝" panose="02020600040205080304"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anose="02020603050405020304" pitchFamily="18" charset="0"/>
        <a:ea typeface="ＭＳ Ｐ明朝" panose="02020600040205080304"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anose="02020603050405020304" pitchFamily="18" charset="0"/>
        <a:ea typeface="ＭＳ Ｐ明朝" panose="02020600040205080304"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anose="02020603050405020304" pitchFamily="18"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スライド イメージ プレースホルダー 1"/>
          <p:cNvSpPr>
            <a:spLocks noGrp="1" noRot="1" noChangeAspect="1" noTextEdit="1"/>
          </p:cNvSpPr>
          <p:nvPr>
            <p:ph type="sldImg"/>
          </p:nvPr>
        </p:nvSpPr>
        <p:spPr>
          <a:ln/>
        </p:spPr>
      </p:sp>
      <p:sp>
        <p:nvSpPr>
          <p:cNvPr id="38915" name="ノート プレースホルダー 2"/>
          <p:cNvSpPr>
            <a:spLocks noGrp="1"/>
          </p:cNvSpPr>
          <p:nvPr>
            <p:ph type="body" idx="1"/>
          </p:nvPr>
        </p:nvSpPr>
        <p:spPr>
          <a:noFill/>
        </p:spPr>
        <p:txBody>
          <a:bodyPr/>
          <a:lstStyle/>
          <a:p>
            <a:pPr eaLnBrk="1" hangingPunct="1"/>
            <a:r>
              <a:rPr lang="ja-JP" altLang="en-US" smtClean="0"/>
              <a:t>・未然防止型・・・・・？初めて耳にする方もいるのではないかと思いますが単純に考えればまだ起こっていない問題に対してその問題が発生する前に、あらかじめ対策することです。</a:t>
            </a:r>
            <a:endParaRPr lang="en-US" altLang="ja-JP" smtClean="0"/>
          </a:p>
          <a:p>
            <a:pPr eaLnBrk="1" hangingPunct="1"/>
            <a:endParaRPr lang="en-US" altLang="ja-JP" smtClean="0"/>
          </a:p>
          <a:p>
            <a:pPr eaLnBrk="1" hangingPunct="1"/>
            <a:r>
              <a:rPr lang="ja-JP" altLang="en-US" smtClean="0"/>
              <a:t>・ここ数年、事例として取り上げられるケースが増えてきてはいますが、みなさんご存知の「問題解決型」、「課題達成型」のようにすぐにＱＣストーリーがイメージできる型と違って、まだまだ市民権を得たとまでは言えないのが現状です。</a:t>
            </a:r>
            <a:endParaRPr lang="en-US" altLang="ja-JP" smtClean="0"/>
          </a:p>
          <a:p>
            <a:pPr eaLnBrk="1" hangingPunct="1"/>
            <a:endParaRPr lang="en-US" altLang="ja-JP" smtClean="0"/>
          </a:p>
          <a:p>
            <a:pPr eaLnBrk="1" hangingPunct="1"/>
            <a:r>
              <a:rPr lang="ja-JP" altLang="en-US" smtClean="0"/>
              <a:t>・トラブルや事故を未然に防止するのだから、それを課題ととらえて、活動する考え方があっても間違いではないと思います。</a:t>
            </a:r>
            <a:endParaRPr lang="en-US" altLang="ja-JP" smtClean="0"/>
          </a:p>
          <a:p>
            <a:pPr eaLnBrk="1" hangingPunct="1"/>
            <a:endParaRPr lang="en-US" altLang="ja-JP" smtClean="0"/>
          </a:p>
          <a:p>
            <a:pPr eaLnBrk="1" hangingPunct="1"/>
            <a:r>
              <a:rPr lang="ja-JP" altLang="en-US" smtClean="0"/>
              <a:t>・型のこだわる理由はこの「未然防止型」に沿ったストーリーを使うことにより、もっとも効率的な的を得た活動をすることが出来るからです。</a:t>
            </a:r>
            <a:endParaRPr lang="en-US" altLang="ja-JP" smtClean="0"/>
          </a:p>
          <a:p>
            <a:pPr eaLnBrk="1" hangingPunct="1"/>
            <a:endParaRPr lang="en-US" altLang="ja-JP" smtClean="0"/>
          </a:p>
          <a:p>
            <a:pPr eaLnBrk="1" hangingPunct="1"/>
            <a:r>
              <a:rPr lang="ja-JP" altLang="en-US" smtClean="0"/>
              <a:t>・「未然防止型ＱＣストーリー」を使うためのステップとポイントについて一緒に勉強していきましょう。</a:t>
            </a:r>
          </a:p>
        </p:txBody>
      </p:sp>
      <p:sp>
        <p:nvSpPr>
          <p:cNvPr id="38916" name="スライド番号プレースホルダー 3"/>
          <p:cNvSpPr>
            <a:spLocks noGrp="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496655ED-2E97-4856-976C-CDDA89771073}" type="slidenum">
              <a:rPr lang="en-US" altLang="ja-JP" sz="1200"/>
              <a:pPr/>
              <a:t>1</a:t>
            </a:fld>
            <a:endParaRPr lang="en-US" altLang="ja-JP"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FC5BCFAD-A55A-4CEB-953A-F49A11569D56}" type="slidenum">
              <a:rPr lang="en-US" altLang="ja-JP" sz="1200"/>
              <a:pPr/>
              <a:t>10</a:t>
            </a:fld>
            <a:endParaRPr lang="en-US" altLang="ja-JP" sz="1200"/>
          </a:p>
        </p:txBody>
      </p:sp>
      <p:sp>
        <p:nvSpPr>
          <p:cNvPr id="48131" name="Rectangle 2"/>
          <p:cNvSpPr>
            <a:spLocks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r>
              <a:rPr lang="ja-JP" altLang="en-US" smtClean="0"/>
              <a:t>時間が有ったら簡単に説明（今までの復習）</a:t>
            </a:r>
          </a:p>
          <a:p>
            <a:pPr eaLnBrk="1" hangingPunct="1"/>
            <a:r>
              <a:rPr lang="en-US" altLang="ja-JP" smtClean="0"/>
              <a:t>7</a:t>
            </a:r>
            <a:r>
              <a:rPr lang="ja-JP" altLang="en-US" smtClean="0"/>
              <a:t>つ道具に関しては、日科技連で沢山の解りやすい、参考図書が出ています、サークルで購入して</a:t>
            </a:r>
          </a:p>
          <a:p>
            <a:pPr eaLnBrk="1" hangingPunct="1"/>
            <a:r>
              <a:rPr lang="ja-JP" altLang="en-US" smtClean="0"/>
              <a:t>勉強してください。活動をしながら勉強していけばいいと思います。</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29D7B297-A636-4966-A49A-C50B5D709374}" type="slidenum">
              <a:rPr lang="en-US" altLang="ja-JP" sz="1200"/>
              <a:pPr/>
              <a:t>11</a:t>
            </a:fld>
            <a:endParaRPr lang="en-US" altLang="ja-JP" sz="1200"/>
          </a:p>
        </p:txBody>
      </p:sp>
      <p:sp>
        <p:nvSpPr>
          <p:cNvPr id="49155" name="Rectangle 2"/>
          <p:cNvSpPr>
            <a:spLocks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r>
              <a:rPr lang="ja-JP" altLang="en-US" smtClean="0"/>
              <a:t>時間が有ったら説明する。（今までの復習）</a:t>
            </a:r>
          </a:p>
          <a:p>
            <a:pPr eaLnBrk="1" hangingPunct="1"/>
            <a:r>
              <a:rPr lang="ja-JP" altLang="en-US" smtClean="0"/>
              <a:t>新</a:t>
            </a:r>
            <a:r>
              <a:rPr lang="en-US" altLang="ja-JP" smtClean="0"/>
              <a:t>7</a:t>
            </a:r>
            <a:r>
              <a:rPr lang="ja-JP" altLang="en-US" smtClean="0"/>
              <a:t>つ道具にはこのような手法があります。</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2CB6D721-5BFC-4308-8C1E-234FD656EAEA}" type="slidenum">
              <a:rPr lang="en-US" altLang="ja-JP" sz="1200"/>
              <a:pPr/>
              <a:t>12</a:t>
            </a:fld>
            <a:endParaRPr lang="en-US" altLang="ja-JP" sz="1200"/>
          </a:p>
        </p:txBody>
      </p:sp>
      <p:sp>
        <p:nvSpPr>
          <p:cNvPr id="50179" name="Rectangle 2"/>
          <p:cNvSpPr>
            <a:spLocks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r>
              <a:rPr lang="ja-JP" altLang="en-US" smtClean="0"/>
              <a:t>それでは手順</a:t>
            </a:r>
            <a:r>
              <a:rPr lang="en-US" altLang="ja-JP" smtClean="0"/>
              <a:t>1</a:t>
            </a:r>
            <a:r>
              <a:rPr lang="ja-JP" altLang="en-US" smtClean="0"/>
              <a:t>から勉強して行きましょう</a:t>
            </a:r>
          </a:p>
          <a:p>
            <a:pPr eaLnBrk="1" hangingPunct="1"/>
            <a:r>
              <a:rPr lang="ja-JP" altLang="en-US" smtClean="0"/>
              <a:t>最初にテーマの選定です</a:t>
            </a:r>
          </a:p>
          <a:p>
            <a:pPr eaLnBrk="1" hangingPunct="1"/>
            <a:r>
              <a:rPr lang="ja-JP" altLang="en-US" smtClean="0"/>
              <a:t>まず１．職場に与えられた方針、目標を確認します</a:t>
            </a:r>
          </a:p>
          <a:p>
            <a:pPr eaLnBrk="1" hangingPunct="1"/>
            <a:r>
              <a:rPr lang="ja-JP" altLang="en-US" smtClean="0"/>
              <a:t>皆さんの職場には、年度方針　生産目標など方針や目標が</a:t>
            </a:r>
          </a:p>
          <a:p>
            <a:pPr eaLnBrk="1" hangingPunct="1"/>
            <a:r>
              <a:rPr lang="ja-JP" altLang="en-US" smtClean="0"/>
              <a:t>有ると思います、</a:t>
            </a:r>
          </a:p>
          <a:p>
            <a:pPr eaLnBrk="1" hangingPunct="1"/>
            <a:r>
              <a:rPr lang="ja-JP" altLang="en-US" smtClean="0"/>
              <a:t>テーマを選定する場合の指針となるものです。これをまず確認しておいてください</a:t>
            </a:r>
          </a:p>
          <a:p>
            <a:pPr eaLnBrk="1" hangingPunct="1"/>
            <a:r>
              <a:rPr lang="ja-JP" altLang="en-US" smtClean="0"/>
              <a:t>２．将来を予測し課題を抽出します</a:t>
            </a:r>
          </a:p>
          <a:p>
            <a:pPr eaLnBrk="1" hangingPunct="1"/>
            <a:r>
              <a:rPr lang="ja-JP" altLang="en-US" smtClean="0"/>
              <a:t>ブレーンストーミングで６大任務から問題となっているものを洗い出します</a:t>
            </a:r>
          </a:p>
          <a:p>
            <a:pPr eaLnBrk="1" hangingPunct="1"/>
            <a:r>
              <a:rPr lang="ja-JP" altLang="en-US" smtClean="0"/>
              <a:t>未然防止型で有効なテーマは、過去に発生したトラブル・事故の蓄積や、安全パトロールでの指摘事項になります。</a:t>
            </a:r>
            <a:endParaRPr lang="en-US" altLang="ja-JP" smtClean="0"/>
          </a:p>
          <a:p>
            <a:pPr eaLnBrk="1" hangingPunct="1"/>
            <a:r>
              <a:rPr lang="ja-JP" altLang="en-US" smtClean="0"/>
              <a:t>３．問題を整理します</a:t>
            </a:r>
          </a:p>
          <a:p>
            <a:pPr eaLnBrk="1" hangingPunct="1"/>
            <a:r>
              <a:rPr lang="ja-JP" altLang="en-US" smtClean="0"/>
              <a:t>自分ですぐに対策できるものは、すぐに改善して、創意工夫や改善提案を出しましょう、</a:t>
            </a:r>
          </a:p>
          <a:p>
            <a:pPr eaLnBrk="1" hangingPunct="1"/>
            <a:r>
              <a:rPr lang="ja-JP" altLang="en-US" smtClean="0"/>
              <a:t>問題が大きすぎたり、費用がかかりすぎたり、他部署の問題は</a:t>
            </a:r>
          </a:p>
          <a:p>
            <a:pPr eaLnBrk="1" hangingPunct="1"/>
            <a:r>
              <a:rPr lang="ja-JP" altLang="en-US" smtClean="0"/>
              <a:t>サークルでは解決出来ません、職制に依頼して手を打ってもらってください</a:t>
            </a:r>
          </a:p>
          <a:p>
            <a:pPr eaLnBrk="1" hangingPunct="1"/>
            <a:endParaRPr lang="en-US" altLang="ja-JP"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2427498E-57B5-4B39-99F6-63A7E17BD869}" type="slidenum">
              <a:rPr lang="en-US" altLang="ja-JP" sz="1200"/>
              <a:pPr/>
              <a:t>13</a:t>
            </a:fld>
            <a:endParaRPr lang="en-US" altLang="ja-JP" sz="1200"/>
          </a:p>
        </p:txBody>
      </p:sp>
      <p:sp>
        <p:nvSpPr>
          <p:cNvPr id="51203" name="Rectangle 2"/>
          <p:cNvSpPr>
            <a:spLocks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r>
              <a:rPr lang="ja-JP" altLang="en-US" smtClean="0"/>
              <a:t>４．整理して残った問題を評価し絞り込みます</a:t>
            </a:r>
          </a:p>
          <a:p>
            <a:pPr eaLnBrk="1" hangingPunct="1"/>
            <a:r>
              <a:rPr lang="ja-JP" altLang="en-US" smtClean="0"/>
              <a:t>この図の様に、マトリックス図を作成します</a:t>
            </a:r>
          </a:p>
          <a:p>
            <a:pPr eaLnBrk="1" hangingPunct="1"/>
            <a:r>
              <a:rPr lang="ja-JP" altLang="en-US" smtClean="0"/>
              <a:t>評価は管理者の方針、期待効果、サークルの実力などで評価します</a:t>
            </a:r>
          </a:p>
          <a:p>
            <a:pPr eaLnBrk="1" hangingPunct="1"/>
            <a:r>
              <a:rPr lang="ja-JP" altLang="en-US" smtClean="0"/>
              <a:t>評価点をつけ優先順位を決めどの問題に取り組むかを決定します</a:t>
            </a:r>
          </a:p>
          <a:p>
            <a:pPr eaLnBrk="1" hangingPunct="1"/>
            <a:r>
              <a:rPr lang="ja-JP" altLang="en-US" smtClean="0"/>
              <a:t>評価するとき大切なことは、期待効果の値や困り具合などを具体的</a:t>
            </a:r>
          </a:p>
          <a:p>
            <a:pPr eaLnBrk="1" hangingPunct="1"/>
            <a:r>
              <a:rPr lang="ja-JP" altLang="en-US" smtClean="0"/>
              <a:t>定量的に把握し判断してください。</a:t>
            </a:r>
          </a:p>
          <a:p>
            <a:pPr eaLnBrk="1" hangingPunct="1"/>
            <a:r>
              <a:rPr lang="ja-JP" altLang="en-US" smtClean="0"/>
              <a:t>これが取り組む理由につながってきます</a:t>
            </a:r>
          </a:p>
          <a:p>
            <a:pPr eaLnBrk="1" hangingPunct="1"/>
            <a:r>
              <a:rPr lang="ja-JP" altLang="en-US" smtClean="0"/>
              <a:t>問題が決定したら取り組む必要性、選定理由を明確にします</a:t>
            </a:r>
          </a:p>
          <a:p>
            <a:pPr eaLnBrk="1" hangingPunct="1"/>
            <a:r>
              <a:rPr lang="ja-JP" altLang="en-US" smtClean="0"/>
              <a:t>評価で大きい問題と考えられた点が選定理由になります</a:t>
            </a:r>
          </a:p>
          <a:p>
            <a:pPr eaLnBrk="1" hangingPunct="1"/>
            <a:r>
              <a:rPr lang="ja-JP" altLang="en-US" smtClean="0"/>
              <a:t>複数ある場合は、影響の大きい順に具体的にして整理しておきます</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968EE6BC-6367-4F8E-ADD9-B14C3E9A7123}" type="slidenum">
              <a:rPr lang="en-US" altLang="ja-JP" sz="1200"/>
              <a:pPr/>
              <a:t>14</a:t>
            </a:fld>
            <a:endParaRPr lang="en-US" altLang="ja-JP" sz="1200"/>
          </a:p>
        </p:txBody>
      </p:sp>
      <p:sp>
        <p:nvSpPr>
          <p:cNvPr id="52227" name="Rectangle 2"/>
          <p:cNvSpPr>
            <a:spLocks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pPr eaLnBrk="1" hangingPunct="1"/>
            <a:r>
              <a:rPr lang="ja-JP" altLang="en-US" smtClean="0"/>
              <a:t>６、テーマを決定します</a:t>
            </a:r>
          </a:p>
          <a:p>
            <a:pPr eaLnBrk="1" hangingPunct="1"/>
            <a:r>
              <a:rPr lang="ja-JP" altLang="en-US" smtClean="0"/>
              <a:t>テーマを決定するときの注意点ですが、テーマ名は　丸丸における三角三角のペケペケの形としてください。</a:t>
            </a:r>
          </a:p>
          <a:p>
            <a:pPr eaLnBrk="1" hangingPunct="1"/>
            <a:r>
              <a:rPr lang="ja-JP" altLang="en-US" smtClean="0"/>
              <a:t>たとえば「Ａ行程におけるチョコ停件数の撲滅」というようにしてください、</a:t>
            </a:r>
            <a:endParaRPr lang="ja-JP" altLang="en-US" u="sng" smtClean="0"/>
          </a:p>
          <a:p>
            <a:pPr eaLnBrk="1" hangingPunct="1"/>
            <a:r>
              <a:rPr lang="ja-JP" altLang="en-US" u="sng" smtClean="0"/>
              <a:t>「どの範囲または対象の」</a:t>
            </a:r>
            <a:r>
              <a:rPr lang="ja-JP" altLang="en-US" smtClean="0"/>
              <a:t>何すなわち「</a:t>
            </a:r>
            <a:r>
              <a:rPr lang="ja-JP" altLang="en-US" u="sng" smtClean="0"/>
              <a:t>管理特性」を　「どうしたいのか」</a:t>
            </a:r>
            <a:r>
              <a:rPr lang="ja-JP" altLang="en-US" smtClean="0"/>
              <a:t>という形にします。</a:t>
            </a:r>
          </a:p>
          <a:p>
            <a:pPr eaLnBrk="1" hangingPunct="1"/>
            <a:r>
              <a:rPr lang="ja-JP" altLang="en-US" smtClean="0"/>
              <a:t>よくテーマに手段を入れてしまうサークルがあります、</a:t>
            </a:r>
          </a:p>
          <a:p>
            <a:pPr eaLnBrk="1" hangingPunct="1"/>
            <a:r>
              <a:rPr lang="ja-JP" altLang="en-US" smtClean="0"/>
              <a:t>たとえば「</a:t>
            </a:r>
            <a:r>
              <a:rPr lang="ja-JP" altLang="en-US" u="sng" smtClean="0"/>
              <a:t>Ａ行程の治具改善によるチョコ停件数の低減</a:t>
            </a:r>
            <a:r>
              <a:rPr lang="ja-JP" altLang="en-US" smtClean="0"/>
              <a:t>」とします、</a:t>
            </a:r>
          </a:p>
          <a:p>
            <a:pPr eaLnBrk="1" hangingPunct="1"/>
            <a:r>
              <a:rPr lang="ja-JP" altLang="en-US" smtClean="0"/>
              <a:t>治具改善はチョコ停低減のひとつの手段であり、</a:t>
            </a:r>
          </a:p>
          <a:p>
            <a:pPr eaLnBrk="1" hangingPunct="1"/>
            <a:r>
              <a:rPr lang="ja-JP" altLang="en-US" smtClean="0"/>
              <a:t>テーマにこれを入れてしまうと、この時点で対策を決め付けてしまい、</a:t>
            </a:r>
          </a:p>
          <a:p>
            <a:pPr eaLnBrk="1" hangingPunct="1"/>
            <a:r>
              <a:rPr lang="ja-JP" altLang="en-US" smtClean="0"/>
              <a:t>もっと効果的なチョコ停低減の対策が有るかもしれないのに、</a:t>
            </a:r>
          </a:p>
          <a:p>
            <a:pPr eaLnBrk="1" hangingPunct="1"/>
            <a:r>
              <a:rPr lang="ja-JP" altLang="en-US" smtClean="0"/>
              <a:t>見落としてしまいますので注意しましょう。</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B55EF48C-329B-4CEF-AF61-DA8E9AA2D34C}" type="slidenum">
              <a:rPr lang="en-US" altLang="ja-JP" sz="1200"/>
              <a:pPr/>
              <a:t>15</a:t>
            </a:fld>
            <a:endParaRPr lang="en-US" altLang="ja-JP" sz="1200"/>
          </a:p>
        </p:txBody>
      </p:sp>
      <p:sp>
        <p:nvSpPr>
          <p:cNvPr id="53251" name="Rectangle 2"/>
          <p:cNvSpPr>
            <a:spLocks noChangeArrowheads="1" noTextEdit="1"/>
          </p:cNvSpPr>
          <p:nvPr>
            <p:ph type="sldImg"/>
          </p:nvPr>
        </p:nvSpPr>
        <p:spPr>
          <a:xfrm>
            <a:off x="914400" y="749300"/>
            <a:ext cx="4908550" cy="3683000"/>
          </a:xfrm>
          <a:ln w="12700" cap="flat">
            <a:solidFill>
              <a:schemeClr val="tx1"/>
            </a:solidFill>
          </a:ln>
        </p:spPr>
      </p:sp>
      <p:sp>
        <p:nvSpPr>
          <p:cNvPr id="53252" name="Rectangle 3"/>
          <p:cNvSpPr>
            <a:spLocks noGrp="1" noChangeArrowheads="1"/>
          </p:cNvSpPr>
          <p:nvPr>
            <p:ph type="body" idx="1"/>
          </p:nvPr>
        </p:nvSpPr>
        <p:spPr>
          <a:xfrm>
            <a:off x="898525" y="4686300"/>
            <a:ext cx="4938713" cy="4437063"/>
          </a:xfrm>
          <a:noFill/>
        </p:spPr>
        <p:txBody>
          <a:bodyPr lIns="90255" tIns="45127" rIns="90255" bIns="45127"/>
          <a:lstStyle/>
          <a:p>
            <a:pPr eaLnBrk="1" hangingPunct="1"/>
            <a:r>
              <a:rPr lang="ja-JP" altLang="en-US" smtClean="0"/>
              <a:t>・テーマ選定が終わったら、４つある 「ＱＣストーリー」 を最適に選択していただくために、「ＱＣストーリー・ナビ」 を使って最適ストーリーを決めていきます。</a:t>
            </a:r>
            <a:endParaRPr lang="en-US" altLang="ja-JP" smtClean="0"/>
          </a:p>
          <a:p>
            <a:pPr eaLnBrk="1" hangingPunct="1"/>
            <a:endParaRPr lang="en-US" altLang="ja-JP" smtClean="0"/>
          </a:p>
          <a:p>
            <a:pPr eaLnBrk="1" hangingPunct="1"/>
            <a:r>
              <a:rPr lang="ja-JP" altLang="en-US" smtClean="0"/>
              <a:t>・最適に選択するにはポイントがありますので、しっかりと覚えてください。</a:t>
            </a:r>
            <a:endParaRPr lang="en-US" altLang="ja-JP" smtClean="0"/>
          </a:p>
          <a:p>
            <a:pPr eaLnBrk="1" hangingPunct="1"/>
            <a:endParaRPr lang="en-US" altLang="ja-JP" smtClean="0"/>
          </a:p>
          <a:p>
            <a:pPr eaLnBrk="1" hangingPunct="1"/>
            <a:r>
              <a:rPr lang="ja-JP" altLang="en-US" smtClean="0"/>
              <a:t>　最適なＱＣストーリーを見つけるには、</a:t>
            </a:r>
            <a:endParaRPr lang="en-US" altLang="ja-JP" smtClean="0"/>
          </a:p>
          <a:p>
            <a:pPr eaLnBrk="1" hangingPunct="1"/>
            <a:r>
              <a:rPr lang="ja-JP" altLang="en-US" smtClean="0"/>
              <a:t>　◎発生している問題に取り組むのか？</a:t>
            </a:r>
            <a:endParaRPr lang="en-US" altLang="ja-JP" smtClean="0"/>
          </a:p>
          <a:p>
            <a:pPr eaLnBrk="1" hangingPunct="1"/>
            <a:r>
              <a:rPr lang="ja-JP" altLang="en-US" smtClean="0"/>
              <a:t>　◎要因や対策が見えているのか？</a:t>
            </a:r>
            <a:endParaRPr lang="en-US" altLang="ja-JP" smtClean="0"/>
          </a:p>
          <a:p>
            <a:pPr eaLnBrk="1" hangingPunct="1"/>
            <a:r>
              <a:rPr lang="ja-JP" altLang="en-US" smtClean="0"/>
              <a:t>　◎課題達成・リスク低減に取り組むのか？</a:t>
            </a:r>
            <a:endParaRPr lang="en-US" altLang="ja-JP" smtClean="0"/>
          </a:p>
          <a:p>
            <a:pPr eaLnBrk="1" hangingPunct="1"/>
            <a:r>
              <a:rPr lang="ja-JP" altLang="en-US" smtClean="0"/>
              <a:t>　という視点で判断していくとよいでしょう。</a:t>
            </a:r>
            <a:endParaRPr lang="en-US" altLang="ja-JP" smtClean="0"/>
          </a:p>
          <a:p>
            <a:pPr eaLnBrk="1" hangingPunct="1"/>
            <a:endParaRPr lang="en-US" altLang="ja-JP" smtClean="0"/>
          </a:p>
          <a:p>
            <a:pPr eaLnBrk="1" hangingPunct="1"/>
            <a:r>
              <a:rPr lang="ja-JP" altLang="en-US" smtClean="0"/>
              <a:t>・本日勉強する未然防止型では</a:t>
            </a:r>
            <a:endParaRPr lang="en-US" altLang="ja-JP" smtClean="0"/>
          </a:p>
          <a:p>
            <a:pPr eaLnBrk="1" hangingPunct="1"/>
            <a:r>
              <a:rPr lang="ja-JP" altLang="en-US" smtClean="0"/>
              <a:t>　「ステップ４　改善機会の発見」　と　「ステップ５ 対策の共有と水平展開」 に他にはない特徴があります。</a:t>
            </a:r>
            <a:endParaRPr lang="en-US" altLang="ja-JP" smtClean="0"/>
          </a:p>
          <a:p>
            <a:pPr eaLnBrk="1" hangingPunct="1"/>
            <a:r>
              <a:rPr lang="ja-JP" altLang="en-US" smtClean="0"/>
              <a:t>　一緒に勉強していきましょう。</a:t>
            </a:r>
            <a:endParaRPr lang="en-US" altLang="ja-JP" smtClean="0"/>
          </a:p>
          <a:p>
            <a:pPr eaLnBrk="1" hangingPunct="1"/>
            <a:endParaRPr lang="ja-JP"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F06BC92B-7CAC-47E5-87A1-11A56371568F}" type="slidenum">
              <a:rPr lang="en-US" altLang="ja-JP" sz="1200"/>
              <a:pPr/>
              <a:t>16</a:t>
            </a:fld>
            <a:endParaRPr lang="en-US" altLang="ja-JP" sz="1200"/>
          </a:p>
        </p:txBody>
      </p:sp>
      <p:sp>
        <p:nvSpPr>
          <p:cNvPr id="54275" name="Rectangle 2"/>
          <p:cNvSpPr>
            <a:spLocks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ja-JP" altLang="en-US" smtClean="0"/>
              <a:t>テーマが決定したら手順２で現状の把握と目標の設定を行います。</a:t>
            </a:r>
          </a:p>
          <a:p>
            <a:pPr eaLnBrk="1" hangingPunct="1"/>
            <a:r>
              <a:rPr lang="ja-JP" altLang="en-US" smtClean="0"/>
              <a:t>問題解決では、悪さ加減の事実を正確に把握し</a:t>
            </a:r>
          </a:p>
          <a:p>
            <a:pPr eaLnBrk="1" hangingPunct="1"/>
            <a:r>
              <a:rPr lang="ja-JP" altLang="en-US" smtClean="0"/>
              <a:t>要因解析の魚の頭にあたる特性を決める作業でした。</a:t>
            </a:r>
          </a:p>
          <a:p>
            <a:pPr eaLnBrk="1" hangingPunct="1"/>
            <a:r>
              <a:rPr lang="ja-JP" altLang="en-US" smtClean="0"/>
              <a:t>未然防止型では、</a:t>
            </a:r>
            <a:r>
              <a:rPr lang="ja-JP" altLang="en-US" smtClean="0">
                <a:solidFill>
                  <a:schemeClr val="bg2"/>
                </a:solidFill>
                <a:latin typeface="HG創英角ﾎﾟｯﾌﾟ体" pitchFamily="49" charset="-128"/>
                <a:ea typeface="HG創英角ﾎﾟｯﾌﾟ体" pitchFamily="49" charset="-128"/>
              </a:rPr>
              <a:t>選定テーマに関する事実を５</a:t>
            </a:r>
            <a:r>
              <a:rPr lang="en-US" altLang="ja-JP" smtClean="0">
                <a:solidFill>
                  <a:schemeClr val="bg2"/>
                </a:solidFill>
                <a:latin typeface="HG創英角ﾎﾟｯﾌﾟ体" pitchFamily="49" charset="-128"/>
                <a:ea typeface="HG創英角ﾎﾟｯﾌﾟ体" pitchFamily="49" charset="-128"/>
              </a:rPr>
              <a:t>W1H</a:t>
            </a:r>
            <a:r>
              <a:rPr lang="ja-JP" altLang="en-US" smtClean="0">
                <a:solidFill>
                  <a:schemeClr val="bg2"/>
                </a:solidFill>
                <a:latin typeface="HG創英角ﾎﾟｯﾌﾟ体" pitchFamily="49" charset="-128"/>
                <a:ea typeface="HG創英角ﾎﾟｯﾌﾟ体" pitchFamily="49" charset="-128"/>
              </a:rPr>
              <a:t>で集めます。</a:t>
            </a:r>
            <a:endParaRPr lang="ja-JP" altLang="en-US" sz="1600" smtClean="0">
              <a:solidFill>
                <a:schemeClr val="bg2"/>
              </a:solidFill>
              <a:ea typeface="HGSｺﾞｼｯｸE" pitchFamily="50" charset="-128"/>
            </a:endParaRPr>
          </a:p>
          <a:p>
            <a:pPr eaLnBrk="1" hangingPunct="1"/>
            <a:r>
              <a:rPr lang="ja-JP" altLang="en-US" smtClean="0"/>
              <a:t>手順２の</a:t>
            </a:r>
            <a:r>
              <a:rPr lang="en-US" altLang="ja-JP" smtClean="0"/>
              <a:t>1</a:t>
            </a:r>
            <a:r>
              <a:rPr lang="ja-JP" altLang="en-US" smtClean="0"/>
              <a:t>番目として</a:t>
            </a:r>
          </a:p>
          <a:p>
            <a:pPr eaLnBrk="1" hangingPunct="1"/>
            <a:r>
              <a:rPr lang="ja-JP" altLang="en-US" smtClean="0"/>
              <a:t>まず攻撃対象、管理特性を決め定義します</a:t>
            </a:r>
          </a:p>
          <a:p>
            <a:pPr eaLnBrk="1" hangingPunct="1"/>
            <a:r>
              <a:rPr lang="ja-JP" altLang="en-US" smtClean="0"/>
              <a:t>異常件数や不良率など決まったら、内容、カウントの</a:t>
            </a:r>
          </a:p>
          <a:p>
            <a:pPr eaLnBrk="1" hangingPunct="1"/>
            <a:r>
              <a:rPr lang="ja-JP" altLang="en-US" smtClean="0"/>
              <a:t>方法、管理期間などを決めておきます</a:t>
            </a:r>
          </a:p>
          <a:p>
            <a:pPr eaLnBrk="1" hangingPunct="1"/>
            <a:r>
              <a:rPr lang="ja-JP" altLang="en-US" smtClean="0"/>
              <a:t>これを明確にしておかないと</a:t>
            </a:r>
          </a:p>
          <a:p>
            <a:pPr eaLnBrk="1" hangingPunct="1"/>
            <a:r>
              <a:rPr lang="ja-JP" altLang="en-US" smtClean="0"/>
              <a:t>現状把握や、要因解析のデーターに一貫性が無くなったり</a:t>
            </a:r>
          </a:p>
          <a:p>
            <a:pPr eaLnBrk="1" hangingPunct="1"/>
            <a:r>
              <a:rPr lang="ja-JP" altLang="en-US" smtClean="0"/>
              <a:t>目標があいまいになったりして、何をどうするのだったか</a:t>
            </a:r>
          </a:p>
          <a:p>
            <a:pPr eaLnBrk="1" hangingPunct="1"/>
            <a:r>
              <a:rPr lang="ja-JP" altLang="en-US" smtClean="0"/>
              <a:t>解らなくなる恐れがあります。しっかり決めて下さい。</a:t>
            </a:r>
          </a:p>
          <a:p>
            <a:pPr eaLnBrk="1" hangingPunct="1"/>
            <a:endParaRPr lang="en-US" altLang="ja-JP"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9B695F2C-D87B-426C-B863-DCC75F8477E5}" type="slidenum">
              <a:rPr lang="en-US" altLang="ja-JP" sz="1200"/>
              <a:pPr/>
              <a:t>17</a:t>
            </a:fld>
            <a:endParaRPr lang="en-US" altLang="ja-JP" sz="1200"/>
          </a:p>
        </p:txBody>
      </p:sp>
      <p:sp>
        <p:nvSpPr>
          <p:cNvPr id="55299" name="Rectangle 2"/>
          <p:cNvSpPr>
            <a:spLocks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r>
              <a:rPr lang="ja-JP" altLang="en-US" smtClean="0"/>
              <a:t>テーマが決定したら手順２で現状の把握と目標の設定を行います。</a:t>
            </a:r>
          </a:p>
          <a:p>
            <a:pPr eaLnBrk="1" hangingPunct="1"/>
            <a:r>
              <a:rPr lang="ja-JP" altLang="en-US" smtClean="0"/>
              <a:t>問題解決では、悪さ加減の事実を正確に把握し</a:t>
            </a:r>
          </a:p>
          <a:p>
            <a:pPr eaLnBrk="1" hangingPunct="1"/>
            <a:r>
              <a:rPr lang="ja-JP" altLang="en-US" smtClean="0"/>
              <a:t>要因解析の魚の頭にあたる特性を決める作業でした。</a:t>
            </a:r>
          </a:p>
          <a:p>
            <a:pPr eaLnBrk="1" hangingPunct="1"/>
            <a:r>
              <a:rPr lang="ja-JP" altLang="en-US" smtClean="0"/>
              <a:t>未然防止型では、</a:t>
            </a:r>
            <a:r>
              <a:rPr lang="ja-JP" altLang="en-US" smtClean="0">
                <a:solidFill>
                  <a:schemeClr val="bg2"/>
                </a:solidFill>
                <a:latin typeface="HG創英角ﾎﾟｯﾌﾟ体" pitchFamily="49" charset="-128"/>
                <a:ea typeface="HG創英角ﾎﾟｯﾌﾟ体" pitchFamily="49" charset="-128"/>
              </a:rPr>
              <a:t>選定テーマに関する事実を５</a:t>
            </a:r>
            <a:r>
              <a:rPr lang="en-US" altLang="ja-JP" smtClean="0">
                <a:solidFill>
                  <a:schemeClr val="bg2"/>
                </a:solidFill>
                <a:latin typeface="HG創英角ﾎﾟｯﾌﾟ体" pitchFamily="49" charset="-128"/>
                <a:ea typeface="HG創英角ﾎﾟｯﾌﾟ体" pitchFamily="49" charset="-128"/>
              </a:rPr>
              <a:t>W1H</a:t>
            </a:r>
            <a:r>
              <a:rPr lang="ja-JP" altLang="en-US" smtClean="0">
                <a:solidFill>
                  <a:schemeClr val="bg2"/>
                </a:solidFill>
                <a:latin typeface="HG創英角ﾎﾟｯﾌﾟ体" pitchFamily="49" charset="-128"/>
                <a:ea typeface="HG創英角ﾎﾟｯﾌﾟ体" pitchFamily="49" charset="-128"/>
              </a:rPr>
              <a:t>で集めます。</a:t>
            </a:r>
            <a:endParaRPr lang="ja-JP" altLang="en-US" sz="1600" smtClean="0">
              <a:solidFill>
                <a:schemeClr val="bg2"/>
              </a:solidFill>
              <a:ea typeface="HGSｺﾞｼｯｸE" pitchFamily="50" charset="-128"/>
            </a:endParaRPr>
          </a:p>
          <a:p>
            <a:pPr eaLnBrk="1" hangingPunct="1"/>
            <a:r>
              <a:rPr lang="ja-JP" altLang="en-US" smtClean="0"/>
              <a:t>手順２の</a:t>
            </a:r>
            <a:r>
              <a:rPr lang="en-US" altLang="ja-JP" smtClean="0"/>
              <a:t>1</a:t>
            </a:r>
            <a:r>
              <a:rPr lang="ja-JP" altLang="en-US" smtClean="0"/>
              <a:t>番目として</a:t>
            </a:r>
          </a:p>
          <a:p>
            <a:pPr eaLnBrk="1" hangingPunct="1"/>
            <a:r>
              <a:rPr lang="ja-JP" altLang="en-US" smtClean="0"/>
              <a:t>まず攻撃対象、管理特性を決め定義します</a:t>
            </a:r>
          </a:p>
          <a:p>
            <a:pPr eaLnBrk="1" hangingPunct="1"/>
            <a:r>
              <a:rPr lang="ja-JP" altLang="en-US" smtClean="0"/>
              <a:t>異常件数や不良率など決まったら、内容、カウントの</a:t>
            </a:r>
          </a:p>
          <a:p>
            <a:pPr eaLnBrk="1" hangingPunct="1"/>
            <a:r>
              <a:rPr lang="ja-JP" altLang="en-US" smtClean="0"/>
              <a:t>方法、管理期間などを決めておきます</a:t>
            </a:r>
          </a:p>
          <a:p>
            <a:pPr eaLnBrk="1" hangingPunct="1"/>
            <a:r>
              <a:rPr lang="ja-JP" altLang="en-US" smtClean="0"/>
              <a:t>これを明確にしておかないと</a:t>
            </a:r>
          </a:p>
          <a:p>
            <a:pPr eaLnBrk="1" hangingPunct="1"/>
            <a:r>
              <a:rPr lang="ja-JP" altLang="en-US" smtClean="0"/>
              <a:t>現状把握や、要因解析のデーターに一貫性が無くなったり</a:t>
            </a:r>
          </a:p>
          <a:p>
            <a:pPr eaLnBrk="1" hangingPunct="1"/>
            <a:r>
              <a:rPr lang="ja-JP" altLang="en-US" smtClean="0"/>
              <a:t>目標があいまいになったりして、何をどうするのだったか</a:t>
            </a:r>
          </a:p>
          <a:p>
            <a:pPr eaLnBrk="1" hangingPunct="1"/>
            <a:r>
              <a:rPr lang="ja-JP" altLang="en-US" smtClean="0"/>
              <a:t>解らなくなる恐れがあります。しっかり決めて下さい。</a:t>
            </a:r>
          </a:p>
          <a:p>
            <a:pPr eaLnBrk="1" hangingPunct="1"/>
            <a:endParaRPr lang="en-US" altLang="ja-JP"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D724374A-1A80-4674-AE86-2D59947167B4}" type="slidenum">
              <a:rPr lang="en-US" altLang="ja-JP" sz="1200"/>
              <a:pPr/>
              <a:t>18</a:t>
            </a:fld>
            <a:endParaRPr lang="en-US" altLang="ja-JP" sz="1200"/>
          </a:p>
        </p:txBody>
      </p:sp>
      <p:sp>
        <p:nvSpPr>
          <p:cNvPr id="56323" name="Rectangle 2"/>
          <p:cNvSpPr>
            <a:spLocks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r>
              <a:rPr lang="ja-JP" altLang="en-US" smtClean="0"/>
              <a:t>次に目標の設定ですが、目標の</a:t>
            </a:r>
            <a:r>
              <a:rPr lang="en-US" altLang="ja-JP" smtClean="0"/>
              <a:t>3</a:t>
            </a:r>
            <a:r>
              <a:rPr lang="ja-JP" altLang="en-US" smtClean="0"/>
              <a:t>要素である、何を、いつまでに、</a:t>
            </a:r>
          </a:p>
          <a:p>
            <a:pPr eaLnBrk="1" hangingPunct="1"/>
            <a:r>
              <a:rPr lang="ja-JP" altLang="en-US" smtClean="0"/>
              <a:t>どれだけをはっきりさせます。</a:t>
            </a:r>
          </a:p>
          <a:p>
            <a:pPr eaLnBrk="1" hangingPunct="1"/>
            <a:r>
              <a:rPr lang="ja-JP" altLang="en-US" smtClean="0"/>
              <a:t>たとえばキズ不良を、</a:t>
            </a:r>
            <a:r>
              <a:rPr lang="en-US" altLang="ja-JP" smtClean="0"/>
              <a:t>11</a:t>
            </a:r>
            <a:r>
              <a:rPr lang="ja-JP" altLang="en-US" smtClean="0"/>
              <a:t>月末までに、</a:t>
            </a:r>
            <a:r>
              <a:rPr lang="en-US" altLang="ja-JP" smtClean="0"/>
              <a:t>0</a:t>
            </a:r>
            <a:r>
              <a:rPr lang="ja-JP" altLang="en-US" smtClean="0"/>
              <a:t>個にするという具合です。</a:t>
            </a:r>
          </a:p>
          <a:p>
            <a:pPr eaLnBrk="1" hangingPunct="1"/>
            <a:r>
              <a:rPr lang="ja-JP" altLang="en-US" smtClean="0"/>
              <a:t>目標はサークルの実力より少し高めで、みんなで勉強し努力しないと</a:t>
            </a:r>
          </a:p>
          <a:p>
            <a:pPr eaLnBrk="1" hangingPunct="1"/>
            <a:r>
              <a:rPr lang="ja-JP" altLang="en-US" smtClean="0"/>
              <a:t>出来ないようなメンバーの挑戦意欲わ沸く目標にしましょう</a:t>
            </a:r>
          </a:p>
          <a:p>
            <a:pPr eaLnBrk="1" hangingPunct="1"/>
            <a:r>
              <a:rPr lang="ja-JP" altLang="en-US" smtClean="0"/>
              <a:t>またチームワーク向上とかメンバーの育成や技能伝承などのサブ目標も</a:t>
            </a:r>
          </a:p>
          <a:p>
            <a:pPr eaLnBrk="1" hangingPunct="1"/>
            <a:r>
              <a:rPr lang="ja-JP" altLang="en-US" smtClean="0"/>
              <a:t>決めておくといいでしょう、　</a:t>
            </a:r>
          </a:p>
          <a:p>
            <a:pPr eaLnBrk="1" hangingPunct="1"/>
            <a:r>
              <a:rPr lang="ja-JP" altLang="en-US" smtClean="0"/>
              <a:t>テーマが決まったら、テーマについて上司に報告をして</a:t>
            </a:r>
          </a:p>
          <a:p>
            <a:pPr eaLnBrk="1" hangingPunct="1"/>
            <a:r>
              <a:rPr lang="ja-JP" altLang="en-US" smtClean="0"/>
              <a:t>確認してもらいます。</a:t>
            </a:r>
          </a:p>
          <a:p>
            <a:pPr eaLnBrk="1" hangingPunct="1"/>
            <a:r>
              <a:rPr lang="ja-JP" altLang="en-US" smtClean="0"/>
              <a:t>テーマの大きさ、問題解決の型、目標値などを確認してもらいます</a:t>
            </a:r>
          </a:p>
          <a:p>
            <a:pPr eaLnBrk="1" hangingPunct="1"/>
            <a:r>
              <a:rPr lang="ja-JP" altLang="en-US" smtClean="0"/>
              <a:t>会社によっては、テーマ登録用紙を作成し、これにテーマ、目標値、期間など</a:t>
            </a:r>
          </a:p>
          <a:p>
            <a:pPr eaLnBrk="1" hangingPunct="1"/>
            <a:r>
              <a:rPr lang="ja-JP" altLang="en-US" smtClean="0"/>
              <a:t>記入し、上司や事務局に提出して確認してもらうようにして、</a:t>
            </a:r>
          </a:p>
          <a:p>
            <a:pPr eaLnBrk="1" hangingPunct="1"/>
            <a:r>
              <a:rPr lang="ja-JP" altLang="en-US" smtClean="0"/>
              <a:t>管理しているところが有多く有ります。</a:t>
            </a:r>
          </a:p>
          <a:p>
            <a:pPr eaLnBrk="1" hangingPunct="1"/>
            <a:r>
              <a:rPr lang="ja-JP" altLang="en-US" smtClean="0"/>
              <a:t>管理者にもしっかり理解してもらい支援をしてもらいます。</a:t>
            </a:r>
          </a:p>
          <a:p>
            <a:pPr eaLnBrk="1" hangingPunct="1"/>
            <a:endParaRPr lang="en-US" altLang="ja-JP"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A57DF0A6-1E1F-4002-8E0A-285507DA1EC1}" type="slidenum">
              <a:rPr lang="en-US" altLang="ja-JP" sz="1200"/>
              <a:pPr/>
              <a:t>19</a:t>
            </a:fld>
            <a:endParaRPr lang="en-US" altLang="ja-JP" sz="1200"/>
          </a:p>
        </p:txBody>
      </p:sp>
      <p:sp>
        <p:nvSpPr>
          <p:cNvPr id="57347" name="Rectangle 2"/>
          <p:cNvSpPr>
            <a:spLocks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r>
              <a:rPr lang="ja-JP" altLang="en-US" smtClean="0"/>
              <a:t>目標が決まったら手順６で活動計画をです。ガントチャートを使います。</a:t>
            </a:r>
          </a:p>
          <a:p>
            <a:pPr eaLnBrk="1" hangingPunct="1"/>
            <a:r>
              <a:rPr lang="ja-JP" altLang="en-US" smtClean="0"/>
              <a:t>活動スケジュールと役割分担を決めます。</a:t>
            </a:r>
          </a:p>
          <a:p>
            <a:pPr eaLnBrk="1" hangingPunct="1"/>
            <a:r>
              <a:rPr lang="ja-JP" altLang="en-US" smtClean="0"/>
              <a:t>問題解決のステップを、目標で決めた期日までに活動が完了するよう</a:t>
            </a:r>
          </a:p>
          <a:p>
            <a:pPr eaLnBrk="1" hangingPunct="1"/>
            <a:r>
              <a:rPr lang="ja-JP" altLang="en-US" smtClean="0"/>
              <a:t>スケジュールを立てます。</a:t>
            </a:r>
          </a:p>
          <a:p>
            <a:pPr eaLnBrk="1" hangingPunct="1"/>
            <a:r>
              <a:rPr lang="ja-JP" altLang="en-US" smtClean="0"/>
              <a:t>前回の活動で反省事項があればそれを考慮し計画に組み込みます、</a:t>
            </a:r>
          </a:p>
          <a:p>
            <a:pPr eaLnBrk="1" hangingPunct="1"/>
            <a:r>
              <a:rPr lang="ja-JP" altLang="en-US" smtClean="0"/>
              <a:t>この表の様に縦軸に活動ステップとステップリーダーを記入します、</a:t>
            </a:r>
          </a:p>
          <a:p>
            <a:pPr eaLnBrk="1" hangingPunct="1"/>
            <a:r>
              <a:rPr lang="ja-JP" altLang="en-US" smtClean="0"/>
              <a:t>横軸には実施時期を記入します。</a:t>
            </a:r>
          </a:p>
          <a:p>
            <a:pPr eaLnBrk="1" hangingPunct="1"/>
            <a:r>
              <a:rPr lang="ja-JP" altLang="en-US" u="sng" smtClean="0"/>
              <a:t>ステップリーダーを決め皆で責任を持って進めるよう、計画してください</a:t>
            </a:r>
            <a:endParaRPr lang="ja-JP" altLang="en-US" smtClean="0"/>
          </a:p>
          <a:p>
            <a:pPr eaLnBrk="1" hangingPunct="1"/>
            <a:r>
              <a:rPr lang="ja-JP" altLang="en-US" smtClean="0"/>
              <a:t>活動中は実績をその都度記入し、スケジュール管理をします、</a:t>
            </a:r>
          </a:p>
          <a:p>
            <a:pPr eaLnBrk="1" hangingPunct="1"/>
            <a:r>
              <a:rPr lang="ja-JP" altLang="en-US" smtClean="0"/>
              <a:t>メンバーが見えるように掲示しておいてください。</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6AE8BDD2-59C0-4258-9035-B17E6A7403BD}" type="slidenum">
              <a:rPr lang="en-US" altLang="ja-JP" sz="1200"/>
              <a:pPr/>
              <a:t>2</a:t>
            </a:fld>
            <a:endParaRPr lang="en-US" altLang="ja-JP" sz="1200"/>
          </a:p>
        </p:txBody>
      </p:sp>
      <p:sp>
        <p:nvSpPr>
          <p:cNvPr id="39939" name="Rectangle 2"/>
          <p:cNvSpPr>
            <a:spLocks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r>
              <a:rPr lang="ja-JP" altLang="en-US" smtClean="0"/>
              <a:t>我々働くものは表に示す六つの役割を持って仕事を進めています。</a:t>
            </a:r>
          </a:p>
          <a:p>
            <a:pPr eaLnBrk="1" hangingPunct="1"/>
            <a:r>
              <a:rPr lang="en-US" altLang="ja-JP" smtClean="0"/>
              <a:t>Q</a:t>
            </a:r>
            <a:r>
              <a:rPr lang="ja-JP" altLang="en-US" smtClean="0"/>
              <a:t>は品質に維持向上事務サービスでは誤りの無い仕事をすることです</a:t>
            </a:r>
          </a:p>
          <a:p>
            <a:pPr eaLnBrk="1" hangingPunct="1"/>
            <a:r>
              <a:rPr lang="en-US" altLang="ja-JP" smtClean="0"/>
              <a:t>D</a:t>
            </a:r>
            <a:r>
              <a:rPr lang="ja-JP" altLang="en-US" smtClean="0"/>
              <a:t>はデリバリー量、納期で決められた納期内に決められた量を生産する</a:t>
            </a:r>
          </a:p>
          <a:p>
            <a:pPr eaLnBrk="1" hangingPunct="1"/>
            <a:r>
              <a:rPr lang="en-US" altLang="ja-JP" smtClean="0"/>
              <a:t>C</a:t>
            </a:r>
            <a:r>
              <a:rPr lang="ja-JP" altLang="en-US" smtClean="0"/>
              <a:t>はコスト原価で少しでも無駄を省き原価を低減する</a:t>
            </a:r>
          </a:p>
          <a:p>
            <a:pPr eaLnBrk="1" hangingPunct="1"/>
            <a:r>
              <a:rPr lang="en-US" altLang="ja-JP" smtClean="0"/>
              <a:t>S</a:t>
            </a:r>
            <a:r>
              <a:rPr lang="ja-JP" altLang="en-US" smtClean="0"/>
              <a:t>はセフティー安全で怪我をしたりものを破損させない</a:t>
            </a:r>
          </a:p>
          <a:p>
            <a:pPr eaLnBrk="1" hangingPunct="1"/>
            <a:r>
              <a:rPr lang="en-US" altLang="ja-JP" smtClean="0"/>
              <a:t>M</a:t>
            </a:r>
            <a:r>
              <a:rPr lang="ja-JP" altLang="en-US" smtClean="0"/>
              <a:t>はモラールで人間関係を良くして明るい職場にする</a:t>
            </a:r>
            <a:endParaRPr lang="en-US" altLang="ja-JP" smtClean="0"/>
          </a:p>
          <a:p>
            <a:pPr eaLnBrk="1" hangingPunct="1"/>
            <a:r>
              <a:rPr lang="ja-JP" altLang="en-US" b="1" smtClean="0"/>
              <a:t>Ｅ</a:t>
            </a:r>
            <a:r>
              <a:rPr lang="ja-JP" altLang="en-US" smtClean="0"/>
              <a:t>は環境で自然生態系を守ることです</a:t>
            </a:r>
          </a:p>
          <a:p>
            <a:pPr eaLnBrk="1" hangingPunct="1"/>
            <a:r>
              <a:rPr lang="ja-JP" altLang="en-US" smtClean="0"/>
              <a:t>こうした職場での</a:t>
            </a:r>
            <a:r>
              <a:rPr lang="ja-JP" altLang="en-US" u="sng" smtClean="0"/>
              <a:t>自分達の役割の中で問題を見つけ、解決することが重要</a:t>
            </a:r>
            <a:r>
              <a:rPr lang="ja-JP" altLang="en-US" smtClean="0"/>
              <a:t>になっています。</a:t>
            </a:r>
          </a:p>
          <a:p>
            <a:pPr eaLnBrk="1" hangingPunct="1"/>
            <a:endParaRPr lang="en-US" altLang="ja-JP"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AAF1F407-1383-44C1-9BA9-59E111B6A0E2}" type="slidenum">
              <a:rPr lang="en-US" altLang="ja-JP" sz="1200"/>
              <a:pPr/>
              <a:t>20</a:t>
            </a:fld>
            <a:endParaRPr lang="en-US" altLang="ja-JP" sz="1200"/>
          </a:p>
        </p:txBody>
      </p:sp>
      <p:sp>
        <p:nvSpPr>
          <p:cNvPr id="58371" name="Rectangle 2"/>
          <p:cNvSpPr>
            <a:spLocks noChangeArrowheads="1" noTextEdit="1"/>
          </p:cNvSpPr>
          <p:nvPr>
            <p:ph type="sldImg"/>
          </p:nvPr>
        </p:nvSpPr>
        <p:spPr>
          <a:ln/>
        </p:spPr>
      </p:sp>
      <p:sp>
        <p:nvSpPr>
          <p:cNvPr id="58372" name="Rectangle 3"/>
          <p:cNvSpPr>
            <a:spLocks noGrp="1" noChangeArrowheads="1"/>
          </p:cNvSpPr>
          <p:nvPr>
            <p:ph type="body" idx="1"/>
          </p:nvPr>
        </p:nvSpPr>
        <p:spPr>
          <a:noFill/>
        </p:spPr>
        <p:txBody>
          <a:bodyPr/>
          <a:lstStyle/>
          <a:p>
            <a:pPr eaLnBrk="1" hangingPunct="1"/>
            <a:r>
              <a:rPr lang="ja-JP" altLang="en-US" smtClean="0"/>
              <a:t>手順４で要因の調査と解析を行います。</a:t>
            </a:r>
          </a:p>
          <a:p>
            <a:pPr eaLnBrk="1" hangingPunct="1"/>
            <a:r>
              <a:rPr lang="ja-JP" altLang="en-US" smtClean="0"/>
              <a:t>問題解決のステップの中で一番重要なのがこの要因解析です</a:t>
            </a:r>
          </a:p>
          <a:p>
            <a:pPr eaLnBrk="1" hangingPunct="1"/>
            <a:r>
              <a:rPr lang="ja-JP" altLang="en-US" smtClean="0"/>
              <a:t>まず４</a:t>
            </a:r>
            <a:r>
              <a:rPr lang="en-US" altLang="ja-JP" smtClean="0"/>
              <a:t>M</a:t>
            </a:r>
            <a:r>
              <a:rPr lang="ja-JP" altLang="en-US" smtClean="0"/>
              <a:t>などで要因を洗い出し整理します。</a:t>
            </a:r>
          </a:p>
          <a:p>
            <a:pPr eaLnBrk="1" hangingPunct="1"/>
            <a:r>
              <a:rPr lang="ja-JP" altLang="en-US" smtClean="0"/>
              <a:t>ここで重要なのは要因と思われる物をブレーンストーミングで沢山あげる事です。</a:t>
            </a:r>
          </a:p>
          <a:p>
            <a:pPr eaLnBrk="1" hangingPunct="1"/>
            <a:r>
              <a:rPr lang="ja-JP" altLang="en-US" smtClean="0"/>
              <a:t>皆で現地現物で現場観察をして、その結果ををもとに沢山出してください</a:t>
            </a:r>
          </a:p>
          <a:p>
            <a:pPr eaLnBrk="1" hangingPunct="1"/>
            <a:r>
              <a:rPr lang="ja-JP" altLang="en-US" smtClean="0"/>
              <a:t>必要ならメンバーのほかにスタッフや専門家などの参加も得て</a:t>
            </a:r>
          </a:p>
          <a:p>
            <a:pPr eaLnBrk="1" hangingPunct="1"/>
            <a:r>
              <a:rPr lang="ja-JP" altLang="en-US" smtClean="0"/>
              <a:t>洗い出し、重要な要因を見逃さないようにして下さい。</a:t>
            </a:r>
          </a:p>
          <a:p>
            <a:pPr eaLnBrk="1" hangingPunct="1"/>
            <a:r>
              <a:rPr lang="ja-JP" altLang="en-US" smtClean="0"/>
              <a:t>次に出された要因を整理します</a:t>
            </a:r>
          </a:p>
          <a:p>
            <a:pPr eaLnBrk="1" hangingPunct="1"/>
            <a:r>
              <a:rPr lang="ja-JP" altLang="en-US" smtClean="0"/>
              <a:t>整理には、特性要因図、原因追求型の系統図、連関図などが使われます</a:t>
            </a:r>
          </a:p>
          <a:p>
            <a:pPr eaLnBrk="1" hangingPunct="1"/>
            <a:r>
              <a:rPr lang="ja-JP" altLang="en-US" smtClean="0"/>
              <a:t>いずれもナゼナゼをくり返し、掘り下げて行きます。</a:t>
            </a:r>
          </a:p>
          <a:p>
            <a:pPr eaLnBrk="1" hangingPunct="1"/>
            <a:r>
              <a:rPr lang="ja-JP" altLang="en-US" smtClean="0"/>
              <a:t>今回は特性要因図について勉強して行きます。</a:t>
            </a:r>
          </a:p>
          <a:p>
            <a:pPr eaLnBrk="1" hangingPunct="1"/>
            <a:endParaRPr lang="en-US" altLang="ja-JP"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B889F887-3BCA-4C2B-9D3D-0527F29DC2E3}" type="slidenum">
              <a:rPr lang="en-US" altLang="ja-JP" sz="1200"/>
              <a:pPr/>
              <a:t>22</a:t>
            </a:fld>
            <a:endParaRPr lang="en-US" altLang="ja-JP" sz="1200"/>
          </a:p>
        </p:txBody>
      </p:sp>
      <p:sp>
        <p:nvSpPr>
          <p:cNvPr id="59395" name="Rectangle 2"/>
          <p:cNvSpPr>
            <a:spLocks noChangeArrowheads="1" noTextEdit="1"/>
          </p:cNvSpPr>
          <p:nvPr>
            <p:ph type="sldImg"/>
          </p:nvPr>
        </p:nvSpPr>
        <p:spPr>
          <a:ln/>
        </p:spPr>
      </p:sp>
      <p:sp>
        <p:nvSpPr>
          <p:cNvPr id="59396" name="Rectangle 3"/>
          <p:cNvSpPr>
            <a:spLocks noGrp="1" noChangeArrowheads="1"/>
          </p:cNvSpPr>
          <p:nvPr>
            <p:ph type="body" idx="1"/>
          </p:nvPr>
        </p:nvSpPr>
        <p:spPr>
          <a:noFill/>
        </p:spPr>
        <p:txBody>
          <a:bodyPr/>
          <a:lstStyle/>
          <a:p>
            <a:pPr eaLnBrk="1" hangingPunct="1"/>
            <a:r>
              <a:rPr lang="ja-JP" altLang="en-US" smtClean="0"/>
              <a:t>これは溶接不良が多い特性にした特性要因図です、</a:t>
            </a:r>
          </a:p>
          <a:p>
            <a:pPr eaLnBrk="1" hangingPunct="1"/>
            <a:r>
              <a:rPr lang="ja-JP" altLang="en-US" smtClean="0"/>
              <a:t>特性要因図は</a:t>
            </a:r>
            <a:r>
              <a:rPr lang="en-US" altLang="ja-JP" smtClean="0"/>
              <a:t>QC</a:t>
            </a:r>
            <a:r>
              <a:rPr lang="ja-JP" altLang="en-US" smtClean="0"/>
              <a:t>サークルの生みの親である、石川薫賞で知っていると思いますが、</a:t>
            </a:r>
          </a:p>
          <a:p>
            <a:pPr eaLnBrk="1" hangingPunct="1"/>
            <a:r>
              <a:rPr lang="ja-JP" altLang="en-US" smtClean="0"/>
              <a:t>その石川薫博士が考え出したもので、世界中で使われています。</a:t>
            </a:r>
          </a:p>
          <a:p>
            <a:pPr eaLnBrk="1" hangingPunct="1"/>
            <a:r>
              <a:rPr lang="ja-JP" altLang="en-US" smtClean="0"/>
              <a:t>特性要因図は問題とする特性、仕事の結果（ここでは溶接不良が多い）と</a:t>
            </a:r>
          </a:p>
          <a:p>
            <a:pPr eaLnBrk="1" hangingPunct="1"/>
            <a:r>
              <a:rPr lang="ja-JP" altLang="en-US" smtClean="0"/>
              <a:t>、それに及ぼすと思われる要因、原因が</a:t>
            </a:r>
          </a:p>
          <a:p>
            <a:pPr eaLnBrk="1" hangingPunct="1"/>
            <a:r>
              <a:rPr lang="ja-JP" altLang="en-US" smtClean="0"/>
              <a:t>問題に対し影響を与えていると思われる原因との関係を整理して</a:t>
            </a:r>
          </a:p>
          <a:p>
            <a:pPr eaLnBrk="1" hangingPunct="1"/>
            <a:r>
              <a:rPr lang="ja-JP" altLang="en-US" smtClean="0"/>
              <a:t>魚の骨のような図に体系的にまとめたものです。</a:t>
            </a:r>
          </a:p>
          <a:p>
            <a:pPr eaLnBrk="1" hangingPunct="1"/>
            <a:r>
              <a:rPr lang="ja-JP" altLang="en-US" smtClean="0"/>
              <a:t>「溶接不良が多い」という、特性に対して、方法、材料、設備、仮組品</a:t>
            </a:r>
          </a:p>
          <a:p>
            <a:pPr eaLnBrk="1" hangingPunct="1"/>
            <a:r>
              <a:rPr lang="ja-JP" altLang="en-US" smtClean="0"/>
              <a:t>について解析しています。</a:t>
            </a:r>
          </a:p>
          <a:p>
            <a:pPr eaLnBrk="1" hangingPunct="1"/>
            <a:r>
              <a:rPr lang="ja-JP" altLang="en-US" smtClean="0"/>
              <a:t>自動溶接ラインのため「人」に関する項目はありません。</a:t>
            </a:r>
          </a:p>
          <a:p>
            <a:pPr eaLnBrk="1" hangingPunct="1"/>
            <a:r>
              <a:rPr lang="ja-JP" altLang="en-US" smtClean="0"/>
              <a:t>基本的には４</a:t>
            </a:r>
            <a:r>
              <a:rPr lang="en-US" altLang="ja-JP" smtClean="0"/>
              <a:t>M</a:t>
            </a:r>
            <a:r>
              <a:rPr lang="ja-JP" altLang="en-US" smtClean="0"/>
              <a:t>で解析しますが</a:t>
            </a:r>
          </a:p>
          <a:p>
            <a:pPr eaLnBrk="1" hangingPunct="1"/>
            <a:r>
              <a:rPr lang="ja-JP" altLang="en-US" smtClean="0"/>
              <a:t>特性の内容によってサークルで工夫して作成して見ましょう。</a:t>
            </a:r>
          </a:p>
          <a:p>
            <a:pPr eaLnBrk="1" hangingPunct="1"/>
            <a:r>
              <a:rPr lang="ja-JP" altLang="en-US" smtClean="0"/>
              <a:t>この図は紙面の関係で３０項目くらいしか要因がありませんが、</a:t>
            </a:r>
          </a:p>
          <a:p>
            <a:pPr eaLnBrk="1" hangingPunct="1"/>
            <a:r>
              <a:rPr lang="ja-JP" altLang="en-US" smtClean="0"/>
              <a:t>実際には１００以上が記入されています。</a:t>
            </a:r>
          </a:p>
          <a:p>
            <a:pPr eaLnBrk="1" hangingPunct="1"/>
            <a:r>
              <a:rPr lang="ja-JP" altLang="en-US" smtClean="0"/>
              <a:t>この特性要因図は一度作成したら終わりでなく、活動期間中は現場に掲示し</a:t>
            </a:r>
          </a:p>
          <a:p>
            <a:pPr eaLnBrk="1" hangingPunct="1"/>
            <a:r>
              <a:rPr lang="ja-JP" altLang="en-US" smtClean="0"/>
              <a:t>メンテナンスするようにしてください。</a:t>
            </a:r>
          </a:p>
          <a:p>
            <a:pPr eaLnBrk="1" hangingPunct="1"/>
            <a:r>
              <a:rPr lang="ja-JP" altLang="en-US" smtClean="0"/>
              <a:t>特性要因図の作り方はこの後の講義で詳しく勉強して行きます</a:t>
            </a:r>
          </a:p>
          <a:p>
            <a:pPr eaLnBrk="1" hangingPunct="1"/>
            <a:endParaRPr lang="en-US" altLang="ja-JP"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96739101-9CF8-4B71-B81C-1FD17584982A}" type="slidenum">
              <a:rPr lang="en-US" altLang="ja-JP" sz="1200"/>
              <a:pPr/>
              <a:t>23</a:t>
            </a:fld>
            <a:endParaRPr lang="en-US" altLang="ja-JP" sz="1200"/>
          </a:p>
        </p:txBody>
      </p:sp>
      <p:sp>
        <p:nvSpPr>
          <p:cNvPr id="60419" name="Rectangle 2"/>
          <p:cNvSpPr>
            <a:spLocks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r>
              <a:rPr lang="ja-JP" altLang="en-US" smtClean="0"/>
              <a:t>次に要因を追求し絞り込みます。</a:t>
            </a:r>
          </a:p>
          <a:p>
            <a:pPr eaLnBrk="1" hangingPunct="1"/>
            <a:r>
              <a:rPr lang="ja-JP" altLang="en-US" smtClean="0"/>
              <a:t>重要と思われる要因を絞り込みますが</a:t>
            </a:r>
          </a:p>
          <a:p>
            <a:pPr eaLnBrk="1" hangingPunct="1"/>
            <a:r>
              <a:rPr lang="ja-JP" altLang="en-US" smtClean="0"/>
              <a:t>このときはデーターをもとにメンバーの経験や技術力を結集し絞り込みます</a:t>
            </a:r>
          </a:p>
          <a:p>
            <a:pPr eaLnBrk="1" hangingPunct="1"/>
            <a:r>
              <a:rPr lang="ja-JP" altLang="en-US" smtClean="0"/>
              <a:t>難しかったらスタッフや専門家に入ってもらい絞り込むといいでしょう。</a:t>
            </a:r>
          </a:p>
          <a:p>
            <a:pPr eaLnBrk="1" hangingPunct="1"/>
            <a:r>
              <a:rPr lang="ja-JP" altLang="en-US" smtClean="0"/>
              <a:t>次に４重要要因の検証です。</a:t>
            </a:r>
          </a:p>
          <a:p>
            <a:pPr eaLnBrk="1" hangingPunct="1"/>
            <a:r>
              <a:rPr lang="ja-JP" altLang="en-US" smtClean="0"/>
              <a:t>この時点での要因はまだ容疑者・仮説である訳ですから、</a:t>
            </a:r>
          </a:p>
          <a:p>
            <a:pPr eaLnBrk="1" hangingPunct="1"/>
            <a:r>
              <a:rPr lang="ja-JP" altLang="en-US" smtClean="0"/>
              <a:t>次にこの重要要因を事実で確かめます、検証です</a:t>
            </a:r>
          </a:p>
          <a:p>
            <a:pPr eaLnBrk="1" hangingPunct="1"/>
            <a:r>
              <a:rPr lang="ja-JP" altLang="en-US" smtClean="0"/>
              <a:t>必要なデーターを取って評価したり現場見物で確認などして、検証をします。</a:t>
            </a:r>
          </a:p>
          <a:p>
            <a:pPr eaLnBrk="1" hangingPunct="1"/>
            <a:r>
              <a:rPr lang="ja-JP" altLang="en-US" smtClean="0"/>
              <a:t>データーを取って解析すると意外な事実が浮き彫りになって来る事があります。</a:t>
            </a:r>
          </a:p>
          <a:p>
            <a:pPr eaLnBrk="1" hangingPunct="1"/>
            <a:r>
              <a:rPr lang="ja-JP" altLang="en-US" smtClean="0"/>
              <a:t>しっかり検証をしてください。</a:t>
            </a:r>
          </a:p>
          <a:p>
            <a:pPr eaLnBrk="1" hangingPunct="1"/>
            <a:r>
              <a:rPr lang="ja-JP" altLang="en-US" smtClean="0"/>
              <a:t>検証したら問題なかったと言うこともあります。</a:t>
            </a:r>
          </a:p>
          <a:p>
            <a:pPr eaLnBrk="1" hangingPunct="1"/>
            <a:r>
              <a:rPr lang="ja-JP" altLang="en-US" smtClean="0"/>
              <a:t>検証の方法として仮説検証という手もあります</a:t>
            </a:r>
          </a:p>
          <a:p>
            <a:pPr eaLnBrk="1" hangingPunct="1"/>
            <a:r>
              <a:rPr lang="ja-JP" altLang="en-US" smtClean="0"/>
              <a:t>これは要因が特性に対してどのように影響を及ぼしているか、</a:t>
            </a:r>
          </a:p>
          <a:p>
            <a:pPr eaLnBrk="1" hangingPunct="1"/>
            <a:r>
              <a:rPr lang="ja-JP" altLang="en-US" smtClean="0"/>
              <a:t>仮説を立て、それを確認する為の実験やデータ解析を行い</a:t>
            </a:r>
          </a:p>
          <a:p>
            <a:pPr eaLnBrk="1" hangingPunct="1"/>
            <a:r>
              <a:rPr lang="ja-JP" altLang="en-US" smtClean="0"/>
              <a:t>結論を出すやり方です。</a:t>
            </a:r>
          </a:p>
          <a:p>
            <a:pPr eaLnBrk="1" hangingPunct="1"/>
            <a:r>
              <a:rPr lang="ja-JP" altLang="en-US" smtClean="0"/>
              <a:t>このようにしっかり調査解析を行い重要要因を導き出してください。</a:t>
            </a:r>
          </a:p>
          <a:p>
            <a:pPr eaLnBrk="1" hangingPunct="1"/>
            <a:endParaRPr lang="ja-JP" altLang="en-US" smtClean="0"/>
          </a:p>
          <a:p>
            <a:pPr eaLnBrk="1" hangingPunct="1"/>
            <a:endParaRPr lang="en-US" altLang="ja-JP"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359E1C88-6D7D-41FF-B98A-939819525A68}" type="slidenum">
              <a:rPr lang="en-US" altLang="ja-JP" sz="1200"/>
              <a:pPr/>
              <a:t>24</a:t>
            </a:fld>
            <a:endParaRPr lang="en-US" altLang="ja-JP" sz="1200"/>
          </a:p>
        </p:txBody>
      </p:sp>
      <p:sp>
        <p:nvSpPr>
          <p:cNvPr id="61443" name="Rectangle 2"/>
          <p:cNvSpPr>
            <a:spLocks noChangeArrowheads="1" noTextEdit="1"/>
          </p:cNvSpPr>
          <p:nvPr>
            <p:ph type="sldImg"/>
          </p:nvPr>
        </p:nvSpPr>
        <p:spPr>
          <a:xfrm>
            <a:off x="903288" y="739775"/>
            <a:ext cx="4932362" cy="3700463"/>
          </a:xfrm>
          <a:ln/>
        </p:spPr>
      </p:sp>
      <p:sp>
        <p:nvSpPr>
          <p:cNvPr id="61444" name="Rectangle 3"/>
          <p:cNvSpPr>
            <a:spLocks noGrp="1" noChangeArrowheads="1"/>
          </p:cNvSpPr>
          <p:nvPr>
            <p:ph type="body" idx="1"/>
          </p:nvPr>
        </p:nvSpPr>
        <p:spPr>
          <a:xfrm>
            <a:off x="896938" y="4686300"/>
            <a:ext cx="4941887" cy="4440238"/>
          </a:xfrm>
          <a:noFill/>
        </p:spPr>
        <p:txBody>
          <a:bodyPr/>
          <a:lstStyle/>
          <a:p>
            <a:pPr eaLnBrk="1" hangingPunct="1"/>
            <a:r>
              <a:rPr lang="ja-JP" altLang="en-US" sz="1400" b="1" smtClean="0">
                <a:solidFill>
                  <a:srgbClr val="000066"/>
                </a:solidFill>
              </a:rPr>
              <a:t>　今までの説明をまとめたものがこのフロー図です。</a:t>
            </a:r>
          </a:p>
          <a:p>
            <a:pPr eaLnBrk="1" hangingPunct="1"/>
            <a:r>
              <a:rPr lang="ja-JP" altLang="en-US" sz="1400" smtClean="0"/>
              <a:t>　これは、ブランニューワールドの具体的な手順を示したものですが、それぞれ黄色がＰ１、ベージュ色がＰ２、緑がＰ３の活動の手順を示しております。</a:t>
            </a:r>
          </a:p>
          <a:p>
            <a:pPr eaLnBrk="1" hangingPunct="1"/>
            <a:r>
              <a:rPr lang="ja-JP" altLang="en-US" sz="1400" smtClean="0"/>
              <a:t>　問題点の明確化をスタートとして、</a:t>
            </a:r>
          </a:p>
          <a:p>
            <a:pPr eaLnBrk="1" hangingPunct="1"/>
            <a:r>
              <a:rPr lang="ja-JP" altLang="en-US" sz="1400" smtClean="0"/>
              <a:t>仕事の手順が不明確であればそれを標準化し、維持・向上していくというＰ１の活動の展開となり、</a:t>
            </a:r>
          </a:p>
          <a:p>
            <a:pPr eaLnBrk="1" hangingPunct="1"/>
            <a:r>
              <a:rPr lang="ja-JP" altLang="en-US" sz="1400" smtClean="0"/>
              <a:t>手順が明確であれば、問題解決のＰ２の活動の展開をし、</a:t>
            </a:r>
          </a:p>
          <a:p>
            <a:pPr eaLnBrk="1" hangingPunct="1"/>
            <a:r>
              <a:rPr lang="ja-JP" altLang="en-US" sz="1400" smtClean="0"/>
              <a:t>更に、会社方針、部門方針と照らし、より高い目標設定の必要性がでてきたならば、チーム編成の見直しなどＰ３の活動にチャレンジしていこうというものです。</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E60348E8-BC2B-49B7-9B94-857BA88873F9}" type="slidenum">
              <a:rPr lang="en-US" altLang="ja-JP" sz="1200"/>
              <a:pPr/>
              <a:t>25</a:t>
            </a:fld>
            <a:endParaRPr lang="en-US" altLang="ja-JP" sz="1200"/>
          </a:p>
        </p:txBody>
      </p:sp>
      <p:sp>
        <p:nvSpPr>
          <p:cNvPr id="62467" name="Rectangle 2"/>
          <p:cNvSpPr>
            <a:spLocks noChangeArrowheads="1" noTextEdit="1"/>
          </p:cNvSpPr>
          <p:nvPr>
            <p:ph type="sldImg"/>
          </p:nvPr>
        </p:nvSpPr>
        <p:spPr>
          <a:ln/>
        </p:spPr>
      </p:sp>
      <p:sp>
        <p:nvSpPr>
          <p:cNvPr id="62468" name="Rectangle 3"/>
          <p:cNvSpPr>
            <a:spLocks noGrp="1" noChangeArrowheads="1"/>
          </p:cNvSpPr>
          <p:nvPr>
            <p:ph type="body" idx="1"/>
          </p:nvPr>
        </p:nvSpPr>
        <p:spPr>
          <a:noFill/>
        </p:spPr>
        <p:txBody>
          <a:bodyPr/>
          <a:lstStyle/>
          <a:p>
            <a:pPr eaLnBrk="1" hangingPunct="1"/>
            <a:r>
              <a:rPr lang="ja-JP" altLang="en-US" smtClean="0"/>
              <a:t>対策すべき真因が決まったら次に、手順５で対策の検討と実施です。</a:t>
            </a:r>
          </a:p>
          <a:p>
            <a:pPr eaLnBrk="1" hangingPunct="1"/>
            <a:r>
              <a:rPr lang="ja-JP" altLang="en-US" smtClean="0"/>
              <a:t>最初に対策案を検討します</a:t>
            </a:r>
          </a:p>
          <a:p>
            <a:pPr eaLnBrk="1" hangingPunct="1"/>
            <a:r>
              <a:rPr lang="ja-JP" altLang="en-US" smtClean="0"/>
              <a:t>ここでのポイントは１、原因別に対策を立案します。また案を出すときには、</a:t>
            </a:r>
          </a:p>
          <a:p>
            <a:pPr eaLnBrk="1" hangingPunct="1"/>
            <a:r>
              <a:rPr lang="ja-JP" altLang="en-US" smtClean="0"/>
              <a:t>実現の可否を考えず</a:t>
            </a:r>
          </a:p>
          <a:p>
            <a:pPr eaLnBrk="1" hangingPunct="1"/>
            <a:r>
              <a:rPr lang="ja-JP" altLang="en-US" smtClean="0"/>
              <a:t>幅広く沢山のアイデアを出すのがポイントです。これについても</a:t>
            </a:r>
          </a:p>
          <a:p>
            <a:pPr eaLnBrk="1" hangingPunct="1"/>
            <a:r>
              <a:rPr lang="ja-JP" altLang="en-US" smtClean="0"/>
              <a:t>サークルだけで困ったら、スタッフや専門家に相談しましょう。</a:t>
            </a:r>
          </a:p>
          <a:p>
            <a:pPr eaLnBrk="1" hangingPunct="1"/>
            <a:r>
              <a:rPr lang="ja-JP" altLang="en-US" smtClean="0"/>
              <a:t>また主要因を基にアイデア出しの展開をして行ってください。</a:t>
            </a:r>
          </a:p>
          <a:p>
            <a:pPr eaLnBrk="1" hangingPunct="1"/>
            <a:r>
              <a:rPr lang="ja-JP" altLang="en-US" smtClean="0"/>
              <a:t>時々主要因とかけ離れたものや、管理特性への関係が確認できていない</a:t>
            </a:r>
          </a:p>
          <a:p>
            <a:pPr eaLnBrk="1" hangingPunct="1"/>
            <a:r>
              <a:rPr lang="ja-JP" altLang="en-US" smtClean="0"/>
              <a:t>対策案を出してしまうケースを多く見受けます、注意しましょう。</a:t>
            </a:r>
          </a:p>
          <a:p>
            <a:pPr eaLnBrk="1" hangingPunct="1"/>
            <a:r>
              <a:rPr lang="ja-JP" altLang="en-US" smtClean="0"/>
              <a:t>すぐに恒久対策できないものは問題が拡大しないよう、</a:t>
            </a:r>
          </a:p>
          <a:p>
            <a:pPr eaLnBrk="1" hangingPunct="1"/>
            <a:r>
              <a:rPr lang="ja-JP" altLang="en-US" smtClean="0"/>
              <a:t>応急対策いわゆる「火消し」、を考えましょう。</a:t>
            </a:r>
          </a:p>
          <a:p>
            <a:pPr eaLnBrk="1" hangingPunct="1"/>
            <a:r>
              <a:rPr lang="ja-JP" altLang="en-US" smtClean="0"/>
              <a:t>応急対策をしておいて、しっかりした対策を実施して行くことが必要です。</a:t>
            </a:r>
          </a:p>
          <a:p>
            <a:pPr eaLnBrk="1" hangingPunct="1"/>
            <a:r>
              <a:rPr lang="ja-JP" altLang="en-US" smtClean="0"/>
              <a:t>。</a:t>
            </a:r>
          </a:p>
          <a:p>
            <a:pPr eaLnBrk="1" hangingPunct="1"/>
            <a:endParaRPr lang="ja-JP" altLang="en-US" smtClean="0"/>
          </a:p>
          <a:p>
            <a:pPr eaLnBrk="1" hangingPunct="1"/>
            <a:endParaRPr lang="en-US" altLang="ja-JP"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4875A6DB-04EE-40EE-AF32-BF4D763F4C8B}" type="slidenum">
              <a:rPr lang="en-US" altLang="ja-JP" sz="1200"/>
              <a:pPr/>
              <a:t>26</a:t>
            </a:fld>
            <a:endParaRPr lang="en-US" altLang="ja-JP" sz="1200"/>
          </a:p>
        </p:txBody>
      </p:sp>
      <p:sp>
        <p:nvSpPr>
          <p:cNvPr id="63491" name="Rectangle 2"/>
          <p:cNvSpPr>
            <a:spLocks noChangeArrowheads="1" noTextEdit="1"/>
          </p:cNvSpPr>
          <p:nvPr>
            <p:ph type="sldImg"/>
          </p:nvPr>
        </p:nvSpPr>
        <p:spPr>
          <a:ln/>
        </p:spPr>
      </p:sp>
      <p:sp>
        <p:nvSpPr>
          <p:cNvPr id="63492" name="Rectangle 3"/>
          <p:cNvSpPr>
            <a:spLocks noGrp="1" noChangeArrowheads="1"/>
          </p:cNvSpPr>
          <p:nvPr>
            <p:ph type="body" idx="1"/>
          </p:nvPr>
        </p:nvSpPr>
        <p:spPr>
          <a:noFill/>
        </p:spPr>
        <p:txBody>
          <a:bodyPr/>
          <a:lstStyle/>
          <a:p>
            <a:pPr eaLnBrk="1" hangingPunct="1"/>
            <a:r>
              <a:rPr lang="ja-JP" altLang="en-US" smtClean="0"/>
              <a:t>これは対策案検討のときに使う「方策効果評価表」です、系統図とマトリックス図をあわせたもので</a:t>
            </a:r>
          </a:p>
          <a:p>
            <a:pPr eaLnBrk="1" hangingPunct="1"/>
            <a:r>
              <a:rPr lang="ja-JP" altLang="en-US" smtClean="0"/>
              <a:t>系統マトリックス図とも言います。この作り方は、後の講義で勉強します。</a:t>
            </a:r>
          </a:p>
          <a:p>
            <a:pPr eaLnBrk="1" hangingPunct="1"/>
            <a:r>
              <a:rPr lang="ja-JP" altLang="en-US" smtClean="0"/>
              <a:t>一番左に基本目的を入れます、これは</a:t>
            </a:r>
            <a:r>
              <a:rPr lang="ja-JP" altLang="en-US" b="1" u="sng" smtClean="0"/>
              <a:t>要因調査解析で解った問題を目的にして記入</a:t>
            </a:r>
            <a:r>
              <a:rPr lang="ja-JP" altLang="en-US" smtClean="0"/>
              <a:t>します。</a:t>
            </a:r>
          </a:p>
          <a:p>
            <a:pPr eaLnBrk="1" hangingPunct="1"/>
            <a:r>
              <a:rPr lang="ja-JP" altLang="en-US" smtClean="0"/>
              <a:t>問題が、いくつか有る時は目的ごとに作成します。</a:t>
            </a:r>
          </a:p>
          <a:p>
            <a:pPr eaLnBrk="1" hangingPunct="1"/>
            <a:r>
              <a:rPr lang="ja-JP" altLang="en-US" smtClean="0"/>
              <a:t>次に目的を達成する為の手段を考えます、作業性効率を図る為の</a:t>
            </a:r>
            <a:r>
              <a:rPr lang="en-US" altLang="ja-JP" u="sng" smtClean="0"/>
              <a:t>1</a:t>
            </a:r>
            <a:r>
              <a:rPr lang="ja-JP" altLang="en-US" u="sng" smtClean="0"/>
              <a:t>次手段</a:t>
            </a:r>
            <a:r>
              <a:rPr lang="ja-JP" altLang="en-US" smtClean="0"/>
              <a:t>となります</a:t>
            </a:r>
          </a:p>
          <a:p>
            <a:pPr eaLnBrk="1" hangingPunct="1"/>
            <a:r>
              <a:rPr lang="ja-JP" altLang="en-US" smtClean="0"/>
              <a:t>さらに実施可能な具体的対策が決まるまで</a:t>
            </a:r>
            <a:r>
              <a:rPr lang="en-US" altLang="ja-JP" u="sng" smtClean="0"/>
              <a:t>2</a:t>
            </a:r>
            <a:r>
              <a:rPr lang="ja-JP" altLang="en-US" u="sng" smtClean="0"/>
              <a:t>次対策案３次対策案</a:t>
            </a:r>
            <a:r>
              <a:rPr lang="ja-JP" altLang="en-US" smtClean="0"/>
              <a:t>へと進めて行きます</a:t>
            </a:r>
          </a:p>
          <a:p>
            <a:pPr eaLnBrk="1" hangingPunct="1"/>
            <a:r>
              <a:rPr lang="ja-JP" altLang="en-US" smtClean="0"/>
              <a:t>最終方策案が決まったら、どの案を採用するか、効果、実現性、費用などで評価します</a:t>
            </a:r>
          </a:p>
          <a:p>
            <a:pPr eaLnBrk="1" hangingPunct="1"/>
            <a:r>
              <a:rPr lang="ja-JP" altLang="en-US" smtClean="0"/>
              <a:t>このとき評価点をつけると、どの対策が有効か解りやすくなります。</a:t>
            </a:r>
          </a:p>
          <a:p>
            <a:pPr eaLnBrk="1" hangingPunct="1"/>
            <a:r>
              <a:rPr lang="ja-JP" altLang="en-US" smtClean="0"/>
              <a:t>これで、どの案を採用するか決定です。</a:t>
            </a:r>
          </a:p>
          <a:p>
            <a:pPr eaLnBrk="1" hangingPunct="1"/>
            <a:r>
              <a:rPr lang="ja-JP" altLang="en-US" smtClean="0"/>
              <a:t>この表では基本目的から３次手段までが系統図です、３次手段から右がマトリックス図となっています</a:t>
            </a:r>
          </a:p>
          <a:p>
            <a:pPr eaLnBrk="1" hangingPunct="1"/>
            <a:r>
              <a:rPr lang="ja-JP" altLang="en-US" smtClean="0"/>
              <a:t>このように系統図とマトリックス図を組み合わせて使うことが一般的です。</a:t>
            </a:r>
          </a:p>
          <a:p>
            <a:pPr eaLnBrk="1" hangingPunct="1"/>
            <a:r>
              <a:rPr lang="ja-JP" altLang="en-US" smtClean="0"/>
              <a:t>系統図を作る時のポイントは、異質の経験や、知識を持った人たちが集まるとアイデアが出易くなります。</a:t>
            </a:r>
          </a:p>
          <a:p>
            <a:pPr eaLnBrk="1" hangingPunct="1"/>
            <a:r>
              <a:rPr lang="ja-JP" altLang="en-US" smtClean="0"/>
              <a:t>ブレーンストーミングで</a:t>
            </a:r>
            <a:r>
              <a:rPr lang="ja-JP" altLang="en-US" b="1" u="sng" smtClean="0"/>
              <a:t>アイデアを沢山出すことがポイント</a:t>
            </a:r>
            <a:r>
              <a:rPr lang="ja-JP" altLang="en-US" smtClean="0"/>
              <a:t>です。</a:t>
            </a:r>
          </a:p>
          <a:p>
            <a:pPr eaLnBrk="1" hangingPunct="1"/>
            <a:endParaRPr lang="ja-JP" altLang="en-US" smtClean="0"/>
          </a:p>
          <a:p>
            <a:pPr eaLnBrk="1" hangingPunct="1"/>
            <a:endParaRPr lang="en-US" altLang="ja-JP"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26B9CF90-91C4-4BD9-B4BD-1B10E9B6827F}" type="slidenum">
              <a:rPr lang="en-US" altLang="ja-JP" sz="1200"/>
              <a:pPr/>
              <a:t>27</a:t>
            </a:fld>
            <a:endParaRPr lang="en-US" altLang="ja-JP" sz="1200"/>
          </a:p>
        </p:txBody>
      </p:sp>
      <p:sp>
        <p:nvSpPr>
          <p:cNvPr id="64515" name="Rectangle 2"/>
          <p:cNvSpPr>
            <a:spLocks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pPr eaLnBrk="1" hangingPunct="1"/>
            <a:r>
              <a:rPr lang="ja-JP" altLang="en-US" smtClean="0"/>
              <a:t>次は対策の実施です</a:t>
            </a:r>
          </a:p>
          <a:p>
            <a:pPr eaLnBrk="1" hangingPunct="1"/>
            <a:r>
              <a:rPr lang="ja-JP" altLang="en-US" smtClean="0"/>
              <a:t>１、対策実施計画を作成します、５</a:t>
            </a:r>
            <a:r>
              <a:rPr lang="en-US" altLang="ja-JP" smtClean="0"/>
              <a:t>W1H</a:t>
            </a:r>
            <a:r>
              <a:rPr lang="ja-JP" altLang="en-US" smtClean="0"/>
              <a:t>で対策計画を立てます</a:t>
            </a:r>
          </a:p>
          <a:p>
            <a:pPr eaLnBrk="1" hangingPunct="1"/>
            <a:r>
              <a:rPr lang="ja-JP" altLang="en-US" smtClean="0"/>
              <a:t>役割分担をして全員で進めて行きます。</a:t>
            </a:r>
          </a:p>
          <a:p>
            <a:pPr eaLnBrk="1" hangingPunct="1"/>
            <a:r>
              <a:rPr lang="ja-JP" altLang="en-US" smtClean="0"/>
              <a:t>２、対策内容について上司に必ず承認を貰います</a:t>
            </a:r>
          </a:p>
          <a:p>
            <a:pPr eaLnBrk="1" hangingPunct="1"/>
            <a:r>
              <a:rPr lang="ja-JP" altLang="en-US" smtClean="0"/>
              <a:t>工程を変えたり、設備をいじったりするわけですから必ず必要です。</a:t>
            </a:r>
          </a:p>
          <a:p>
            <a:pPr eaLnBrk="1" hangingPunct="1"/>
            <a:r>
              <a:rPr lang="ja-JP" altLang="en-US" smtClean="0"/>
              <a:t>また対策が他部署へ影響しそうな場合、連絡をとり了解をしてもらいます。</a:t>
            </a:r>
          </a:p>
          <a:p>
            <a:pPr eaLnBrk="1" hangingPunct="1"/>
            <a:r>
              <a:rPr lang="ja-JP" altLang="en-US" smtClean="0"/>
              <a:t>予測できない影響があるかも知れません。</a:t>
            </a:r>
          </a:p>
          <a:p>
            <a:pPr eaLnBrk="1" hangingPunct="1"/>
            <a:r>
              <a:rPr lang="ja-JP" altLang="en-US" smtClean="0"/>
              <a:t>３．対策ごとに効果の度合いがわかるようにやり方の工夫も必要で、計画に組み入れましょう。</a:t>
            </a:r>
          </a:p>
          <a:p>
            <a:pPr eaLnBrk="1" hangingPunct="1"/>
            <a:r>
              <a:rPr lang="ja-JP" altLang="en-US" smtClean="0"/>
              <a:t>要は、どの対策でどのくらいの効果があったかが解るようにする事が重要です</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7FDE0287-F4A5-40D9-92E0-BC4DF99990BF}" type="slidenum">
              <a:rPr lang="en-US" altLang="ja-JP" sz="1200"/>
              <a:pPr/>
              <a:t>28</a:t>
            </a:fld>
            <a:endParaRPr lang="en-US" altLang="ja-JP" sz="1200"/>
          </a:p>
        </p:txBody>
      </p:sp>
      <p:sp>
        <p:nvSpPr>
          <p:cNvPr id="65539" name="Rectangle 2"/>
          <p:cNvSpPr>
            <a:spLocks noChangeArrowheads="1" noTextEdit="1"/>
          </p:cNvSpPr>
          <p:nvPr>
            <p:ph type="sldImg"/>
          </p:nvPr>
        </p:nvSpPr>
        <p:spPr>
          <a:ln/>
        </p:spPr>
      </p:sp>
      <p:sp>
        <p:nvSpPr>
          <p:cNvPr id="65540" name="Rectangle 3"/>
          <p:cNvSpPr>
            <a:spLocks noGrp="1" noChangeArrowheads="1"/>
          </p:cNvSpPr>
          <p:nvPr>
            <p:ph type="body" idx="1"/>
          </p:nvPr>
        </p:nvSpPr>
        <p:spPr>
          <a:noFill/>
        </p:spPr>
        <p:txBody>
          <a:bodyPr/>
          <a:lstStyle/>
          <a:p>
            <a:pPr eaLnBrk="1" hangingPunct="1"/>
            <a:r>
              <a:rPr lang="ja-JP" altLang="en-US" smtClean="0"/>
              <a:t>対策が完了したら、手順６で対策の効果を確認します。</a:t>
            </a:r>
          </a:p>
          <a:p>
            <a:pPr eaLnBrk="1" hangingPunct="1"/>
            <a:r>
              <a:rPr lang="ja-JP" altLang="en-US" smtClean="0"/>
              <a:t>まず有形効果を確認します。目標に対してどの程度の</a:t>
            </a:r>
          </a:p>
          <a:p>
            <a:pPr eaLnBrk="1" hangingPunct="1"/>
            <a:r>
              <a:rPr lang="ja-JP" altLang="en-US" smtClean="0"/>
              <a:t>レベルになったかを確認します</a:t>
            </a:r>
          </a:p>
          <a:p>
            <a:pPr eaLnBrk="1" hangingPunct="1"/>
            <a:r>
              <a:rPr lang="ja-JP" altLang="en-US" smtClean="0"/>
              <a:t>そのためには、このパレート図のように、対策前のパレート図と</a:t>
            </a:r>
          </a:p>
          <a:p>
            <a:pPr eaLnBrk="1" hangingPunct="1"/>
            <a:r>
              <a:rPr lang="ja-JP" altLang="en-US" smtClean="0"/>
              <a:t>対策後のパレート図を並べて</a:t>
            </a:r>
          </a:p>
          <a:p>
            <a:pPr eaLnBrk="1" hangingPunct="1"/>
            <a:r>
              <a:rPr lang="ja-JP" altLang="en-US" smtClean="0"/>
              <a:t>その差が一目瞭然で解るようにします、</a:t>
            </a:r>
          </a:p>
          <a:p>
            <a:pPr eaLnBrk="1" hangingPunct="1"/>
            <a:r>
              <a:rPr lang="ja-JP" altLang="en-US" smtClean="0"/>
              <a:t>この場合はアの不良を０件にすることにより</a:t>
            </a:r>
          </a:p>
          <a:p>
            <a:pPr eaLnBrk="1" hangingPunct="1"/>
            <a:r>
              <a:rPr lang="ja-JP" altLang="en-US" smtClean="0"/>
              <a:t>不良件数が６０件となります、見ただけで効果の度合いが良く解ると思います。</a:t>
            </a:r>
          </a:p>
          <a:p>
            <a:pPr eaLnBrk="1" hangingPunct="1"/>
            <a:r>
              <a:rPr lang="ja-JP" altLang="en-US" smtClean="0"/>
              <a:t>必ず目標値に対しての比較をしてください。</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C45BE2CC-6601-4575-B1E7-1836801497A9}" type="slidenum">
              <a:rPr lang="en-US" altLang="ja-JP" sz="1200"/>
              <a:pPr/>
              <a:t>29</a:t>
            </a:fld>
            <a:endParaRPr lang="en-US" altLang="ja-JP" sz="1200"/>
          </a:p>
        </p:txBody>
      </p:sp>
      <p:sp>
        <p:nvSpPr>
          <p:cNvPr id="66563" name="Rectangle 2"/>
          <p:cNvSpPr>
            <a:spLocks noChangeArrowheads="1" noTextEdit="1"/>
          </p:cNvSpPr>
          <p:nvPr>
            <p:ph type="sldImg"/>
          </p:nvPr>
        </p:nvSpPr>
        <p:spPr>
          <a:ln/>
        </p:spPr>
      </p:sp>
      <p:sp>
        <p:nvSpPr>
          <p:cNvPr id="66564" name="Rectangle 3"/>
          <p:cNvSpPr>
            <a:spLocks noGrp="1" noChangeArrowheads="1"/>
          </p:cNvSpPr>
          <p:nvPr>
            <p:ph type="body" idx="1"/>
          </p:nvPr>
        </p:nvSpPr>
        <p:spPr>
          <a:noFill/>
        </p:spPr>
        <p:txBody>
          <a:bodyPr/>
          <a:lstStyle/>
          <a:p>
            <a:pPr eaLnBrk="1" hangingPunct="1"/>
            <a:r>
              <a:rPr lang="ja-JP" altLang="en-US" smtClean="0"/>
              <a:t>２．効果は可能な限り内容ごとに把握します。</a:t>
            </a:r>
          </a:p>
          <a:p>
            <a:pPr eaLnBrk="1" hangingPunct="1"/>
            <a:r>
              <a:rPr lang="ja-JP" altLang="en-US" smtClean="0"/>
              <a:t>この表は不良件数を月ごとに調査したグラフです、</a:t>
            </a:r>
          </a:p>
          <a:p>
            <a:pPr eaLnBrk="1" hangingPunct="1"/>
            <a:r>
              <a:rPr lang="ja-JP" altLang="en-US" smtClean="0"/>
              <a:t>ここに対策時期や目標値などを入れます</a:t>
            </a:r>
          </a:p>
          <a:p>
            <a:pPr eaLnBrk="1" hangingPunct="1"/>
            <a:r>
              <a:rPr lang="ja-JP" altLang="en-US" smtClean="0"/>
              <a:t>こうすると対策ごとの効果と目標に対しての達成度や</a:t>
            </a:r>
          </a:p>
          <a:p>
            <a:pPr eaLnBrk="1" hangingPunct="1"/>
            <a:r>
              <a:rPr lang="ja-JP" altLang="en-US" smtClean="0"/>
              <a:t>活動の状況などが一目で解るようになります。</a:t>
            </a:r>
          </a:p>
          <a:p>
            <a:pPr eaLnBrk="1" hangingPunct="1"/>
            <a:r>
              <a:rPr lang="ja-JP" altLang="en-US" smtClean="0"/>
              <a:t>対策</a:t>
            </a:r>
            <a:r>
              <a:rPr lang="en-US" altLang="ja-JP" smtClean="0"/>
              <a:t>1</a:t>
            </a:r>
            <a:r>
              <a:rPr lang="ja-JP" altLang="en-US" smtClean="0"/>
              <a:t>と２は同じくらいの効果があり、目標を十分上回った成果が</a:t>
            </a:r>
          </a:p>
          <a:p>
            <a:pPr eaLnBrk="1" hangingPunct="1"/>
            <a:r>
              <a:rPr lang="ja-JP" altLang="en-US" smtClean="0"/>
              <a:t>得られていることがよく見えます。</a:t>
            </a:r>
          </a:p>
          <a:p>
            <a:pPr eaLnBrk="1" hangingPunct="1"/>
            <a:r>
              <a:rPr lang="ja-JP" altLang="en-US" smtClean="0"/>
              <a:t>３．また対策が完了したら、前後工程や関係署への影響を調べてください、</a:t>
            </a:r>
          </a:p>
          <a:p>
            <a:pPr eaLnBrk="1" hangingPunct="1"/>
            <a:r>
              <a:rPr lang="ja-JP" altLang="en-US" smtClean="0"/>
              <a:t>他部署へも大きなプラス面が出ていることも有るし、</a:t>
            </a:r>
          </a:p>
          <a:p>
            <a:pPr eaLnBrk="1" hangingPunct="1"/>
            <a:r>
              <a:rPr lang="ja-JP" altLang="en-US" smtClean="0"/>
              <a:t>またマイナス面もあるかも知れません、</a:t>
            </a:r>
          </a:p>
          <a:p>
            <a:pPr eaLnBrk="1" hangingPunct="1"/>
            <a:r>
              <a:rPr lang="ja-JP" altLang="en-US" smtClean="0"/>
              <a:t>対策時前に確認したかも知れませんがもう一度確認しましょう。</a:t>
            </a:r>
          </a:p>
          <a:p>
            <a:pPr eaLnBrk="1" hangingPunct="1"/>
            <a:r>
              <a:rPr lang="ja-JP" altLang="en-US" smtClean="0"/>
              <a:t>マイナス面が出ていたら追加対策を打つ必要が出てきます。</a:t>
            </a:r>
          </a:p>
          <a:p>
            <a:pPr eaLnBrk="1" hangingPunct="1"/>
            <a:r>
              <a:rPr lang="ja-JP" altLang="en-US" smtClean="0"/>
              <a:t>その他、品質面を狙った活動でも、安全や納期、コストなども効果が出ていると思います</a:t>
            </a:r>
          </a:p>
          <a:p>
            <a:pPr eaLnBrk="1" hangingPunct="1"/>
            <a:r>
              <a:rPr lang="ja-JP" altLang="en-US" smtClean="0"/>
              <a:t>活動の成果としてしっかり把握し、まとめてください。</a:t>
            </a:r>
          </a:p>
          <a:p>
            <a:pPr eaLnBrk="1" hangingPunct="1"/>
            <a:endParaRPr lang="ja-JP" altLang="en-US" smtClean="0"/>
          </a:p>
          <a:p>
            <a:pPr eaLnBrk="1" hangingPunct="1"/>
            <a:endParaRPr lang="ja-JP" altLang="en-US" smtClean="0"/>
          </a:p>
          <a:p>
            <a:pPr eaLnBrk="1" hangingPunct="1"/>
            <a:endParaRPr lang="en-US" altLang="ja-JP"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14B5605E-DEF3-4B4C-B5BC-B56E20A1F4CA}" type="slidenum">
              <a:rPr lang="en-US" altLang="ja-JP" sz="1200"/>
              <a:pPr/>
              <a:t>30</a:t>
            </a:fld>
            <a:endParaRPr lang="en-US" altLang="ja-JP" sz="1200"/>
          </a:p>
        </p:txBody>
      </p:sp>
      <p:sp>
        <p:nvSpPr>
          <p:cNvPr id="67587" name="Rectangle 2"/>
          <p:cNvSpPr>
            <a:spLocks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ja-JP" altLang="en-US" smtClean="0"/>
              <a:t>無形効果も確認します。</a:t>
            </a:r>
          </a:p>
          <a:p>
            <a:pPr eaLnBrk="1" hangingPunct="1"/>
            <a:r>
              <a:rPr lang="en-US" altLang="ja-JP" smtClean="0"/>
              <a:t>QCC</a:t>
            </a:r>
            <a:r>
              <a:rPr lang="ja-JP" altLang="en-US" smtClean="0"/>
              <a:t>活動の大事なところである　人材育成面でも評価します、</a:t>
            </a:r>
          </a:p>
          <a:p>
            <a:pPr eaLnBrk="1" hangingPunct="1"/>
            <a:r>
              <a:rPr lang="ja-JP" altLang="en-US" smtClean="0"/>
              <a:t>このレーダーチャートはサークルの状態を評価しています、</a:t>
            </a:r>
          </a:p>
          <a:p>
            <a:pPr eaLnBrk="1" hangingPunct="1"/>
            <a:r>
              <a:rPr lang="ja-JP" altLang="en-US" smtClean="0"/>
              <a:t>青が活動前赤が活動後になります、今回の活動では発言が多くなりメンバーの</a:t>
            </a:r>
          </a:p>
          <a:p>
            <a:pPr eaLnBrk="1" hangingPunct="1"/>
            <a:r>
              <a:rPr lang="ja-JP" altLang="en-US" smtClean="0"/>
              <a:t>参加意識が上がったり、手法の活用が出来るようになり</a:t>
            </a:r>
          </a:p>
          <a:p>
            <a:pPr eaLnBrk="1" hangingPunct="1"/>
            <a:r>
              <a:rPr lang="ja-JP" altLang="en-US" smtClean="0"/>
              <a:t>サークル全体の能力向上にもつながったことが成果として上げられます。</a:t>
            </a:r>
          </a:p>
          <a:p>
            <a:pPr eaLnBrk="1" hangingPunct="1"/>
            <a:r>
              <a:rPr lang="ja-JP" altLang="en-US" smtClean="0"/>
              <a:t>また活動前に個人の能力向上を狙った場合は、</a:t>
            </a:r>
          </a:p>
          <a:p>
            <a:pPr eaLnBrk="1" hangingPunct="1"/>
            <a:r>
              <a:rPr lang="ja-JP" altLang="en-US" smtClean="0"/>
              <a:t>個人毎に能力のデータをいれ、確認します。</a:t>
            </a:r>
          </a:p>
          <a:p>
            <a:pPr eaLnBrk="1" hangingPunct="1"/>
            <a:r>
              <a:rPr lang="ja-JP" altLang="en-US" smtClean="0"/>
              <a:t>誰がいつどのように評価したかを明確にしておいてください、山勘でなく</a:t>
            </a:r>
          </a:p>
          <a:p>
            <a:pPr eaLnBrk="1" hangingPunct="1"/>
            <a:r>
              <a:rPr lang="ja-JP" altLang="en-US" smtClean="0"/>
              <a:t>根拠のある評価基準を持ってください。</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noTextEdit="1"/>
          </p:cNvSpPr>
          <p:nvPr>
            <p:ph type="sldImg"/>
          </p:nvPr>
        </p:nvSpPr>
        <p:spPr>
          <a:xfrm>
            <a:off x="923925" y="739775"/>
            <a:ext cx="4937125" cy="3703638"/>
          </a:xfrm>
          <a:ln/>
        </p:spPr>
      </p:sp>
      <p:sp>
        <p:nvSpPr>
          <p:cNvPr id="40963" name="Rectangle 3"/>
          <p:cNvSpPr>
            <a:spLocks noGrp="1" noChangeArrowheads="1"/>
          </p:cNvSpPr>
          <p:nvPr>
            <p:ph type="body" idx="1"/>
          </p:nvPr>
        </p:nvSpPr>
        <p:spPr>
          <a:noFill/>
        </p:spPr>
        <p:txBody>
          <a:bodyPr/>
          <a:lstStyle/>
          <a:p>
            <a:pPr eaLnBrk="1" hangingPunct="1"/>
            <a:r>
              <a:rPr lang="ja-JP" altLang="en-US" smtClean="0">
                <a:latin typeface="ＭＳ Ｐ明朝" pitchFamily="18" charset="-128"/>
              </a:rPr>
              <a:t>・最初に復習として</a:t>
            </a:r>
            <a:r>
              <a:rPr lang="en-US" altLang="ja-JP" smtClean="0">
                <a:latin typeface="ＭＳ Ｐ明朝" pitchFamily="18" charset="-128"/>
              </a:rPr>
              <a:t>QC</a:t>
            </a:r>
            <a:r>
              <a:rPr lang="ja-JP" altLang="en-US" smtClean="0">
                <a:latin typeface="ＭＳ Ｐ明朝" pitchFamily="18" charset="-128"/>
              </a:rPr>
              <a:t>サークル活動の位置付けです。職場には品質向上活動の他　多くの仕事がありますがこれらの受け手が</a:t>
            </a:r>
            <a:r>
              <a:rPr lang="en-US" altLang="ja-JP" smtClean="0">
                <a:latin typeface="ＭＳ Ｐ明朝" pitchFamily="18" charset="-128"/>
              </a:rPr>
              <a:t>QC</a:t>
            </a:r>
            <a:r>
              <a:rPr lang="ja-JP" altLang="en-US" smtClean="0">
                <a:latin typeface="ＭＳ Ｐ明朝" pitchFamily="18" charset="-128"/>
              </a:rPr>
              <a:t>サークルであって、 </a:t>
            </a:r>
            <a:r>
              <a:rPr lang="en-US" altLang="ja-JP" smtClean="0">
                <a:latin typeface="ＭＳ Ｐ明朝" pitchFamily="18" charset="-128"/>
              </a:rPr>
              <a:t>QC</a:t>
            </a:r>
            <a:r>
              <a:rPr lang="ja-JP" altLang="en-US" smtClean="0">
                <a:latin typeface="ＭＳ Ｐ明朝" pitchFamily="18" charset="-128"/>
              </a:rPr>
              <a:t>サークル</a:t>
            </a:r>
            <a:r>
              <a:rPr lang="en-US" altLang="ja-JP" smtClean="0">
                <a:latin typeface="ＭＳ Ｐ明朝" pitchFamily="18" charset="-128"/>
              </a:rPr>
              <a:t>『</a:t>
            </a:r>
            <a:r>
              <a:rPr lang="ja-JP" altLang="en-US" smtClean="0">
                <a:latin typeface="ＭＳ Ｐ明朝" pitchFamily="18" charset="-128"/>
              </a:rPr>
              <a:t>で</a:t>
            </a:r>
            <a:r>
              <a:rPr lang="en-US" altLang="ja-JP" smtClean="0">
                <a:latin typeface="ＭＳ Ｐ明朝" pitchFamily="18" charset="-128"/>
              </a:rPr>
              <a:t>』</a:t>
            </a:r>
            <a:r>
              <a:rPr lang="ja-JP" altLang="en-US" smtClean="0">
                <a:latin typeface="ＭＳ Ｐ明朝" pitchFamily="18" charset="-128"/>
              </a:rPr>
              <a:t>これらをやるといった考え方が必要です。</a:t>
            </a:r>
          </a:p>
          <a:p>
            <a:pPr eaLnBrk="1" hangingPunct="1"/>
            <a:r>
              <a:rPr lang="ja-JP" altLang="en-US" smtClean="0">
                <a:latin typeface="ＭＳ Ｐ明朝" pitchFamily="18" charset="-128"/>
              </a:rPr>
              <a:t>　</a:t>
            </a:r>
          </a:p>
          <a:p>
            <a:pPr eaLnBrk="1" hangingPunct="1"/>
            <a:r>
              <a:rPr lang="ja-JP" altLang="en-US" smtClean="0">
                <a:latin typeface="ＭＳ Ｐ明朝" pitchFamily="18" charset="-128"/>
              </a:rPr>
              <a:t>・ </a:t>
            </a:r>
            <a:r>
              <a:rPr lang="en-US" altLang="ja-JP" smtClean="0">
                <a:latin typeface="ＭＳ Ｐ明朝" pitchFamily="18" charset="-128"/>
              </a:rPr>
              <a:t>QC</a:t>
            </a:r>
            <a:r>
              <a:rPr lang="ja-JP" altLang="en-US" smtClean="0">
                <a:latin typeface="ＭＳ Ｐ明朝" pitchFamily="18" charset="-128"/>
              </a:rPr>
              <a:t>サークル活動</a:t>
            </a:r>
            <a:r>
              <a:rPr lang="en-US" altLang="ja-JP" smtClean="0">
                <a:latin typeface="ＭＳ Ｐ明朝" pitchFamily="18" charset="-128"/>
              </a:rPr>
              <a:t>『</a:t>
            </a:r>
            <a:r>
              <a:rPr lang="ja-JP" altLang="en-US" smtClean="0">
                <a:latin typeface="ＭＳ Ｐ明朝" pitchFamily="18" charset="-128"/>
              </a:rPr>
              <a:t>を</a:t>
            </a:r>
            <a:r>
              <a:rPr lang="en-US" altLang="ja-JP" smtClean="0">
                <a:latin typeface="ＭＳ Ｐ明朝" pitchFamily="18" charset="-128"/>
              </a:rPr>
              <a:t>』</a:t>
            </a:r>
            <a:r>
              <a:rPr lang="ja-JP" altLang="en-US" smtClean="0">
                <a:latin typeface="ＭＳ Ｐ明朝" pitchFamily="18" charset="-128"/>
              </a:rPr>
              <a:t>やると言うとらえ方では余分な仕事が増えたと言う間違った考えにおちいります。</a:t>
            </a:r>
          </a:p>
          <a:p>
            <a:pPr eaLnBrk="1" hangingPunct="1"/>
            <a:r>
              <a:rPr lang="ja-JP" altLang="en-US" smtClean="0">
                <a:latin typeface="ＭＳ Ｐ明朝" pitchFamily="18" charset="-128"/>
              </a:rPr>
              <a:t>　</a:t>
            </a:r>
          </a:p>
          <a:p>
            <a:pPr eaLnBrk="1" hangingPunct="1"/>
            <a:r>
              <a:rPr lang="ja-JP" altLang="en-US" smtClean="0">
                <a:latin typeface="ＭＳ Ｐ明朝" pitchFamily="18" charset="-128"/>
              </a:rPr>
              <a:t>・決して　仕事とは別に</a:t>
            </a:r>
            <a:r>
              <a:rPr lang="en-US" altLang="ja-JP" smtClean="0">
                <a:latin typeface="ＭＳ Ｐ明朝" pitchFamily="18" charset="-128"/>
              </a:rPr>
              <a:t>QC</a:t>
            </a:r>
            <a:r>
              <a:rPr lang="ja-JP" altLang="en-US" smtClean="0">
                <a:latin typeface="ＭＳ Ｐ明朝" pitchFamily="18" charset="-128"/>
              </a:rPr>
              <a:t>サークル活動が存在するものではなく仕事に結び付いた活動でなければなりません。</a:t>
            </a:r>
            <a:endParaRPr lang="en-US" altLang="ja-JP" smtClean="0">
              <a:latin typeface="ＭＳ Ｐ明朝" pitchFamily="18" charset="-128"/>
            </a:endParaRPr>
          </a:p>
          <a:p>
            <a:pPr eaLnBrk="1" hangingPunct="1"/>
            <a:r>
              <a:rPr lang="ja-JP" altLang="en-US" smtClean="0">
                <a:latin typeface="ＭＳ Ｐ明朝" pitchFamily="18" charset="-128"/>
              </a:rPr>
              <a:t>　これは既に皆さんがご承知の通りです。</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CA879535-4CA6-43C2-BCDE-678D7D4BD526}" type="slidenum">
              <a:rPr lang="en-US" altLang="ja-JP" sz="1200"/>
              <a:pPr/>
              <a:t>31</a:t>
            </a:fld>
            <a:endParaRPr lang="en-US" altLang="ja-JP" sz="1200"/>
          </a:p>
        </p:txBody>
      </p:sp>
      <p:sp>
        <p:nvSpPr>
          <p:cNvPr id="68611" name="Rectangle 2"/>
          <p:cNvSpPr>
            <a:spLocks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r>
              <a:rPr lang="ja-JP" altLang="en-US" smtClean="0"/>
              <a:t>手順７は標準化と管理の定着です。</a:t>
            </a:r>
          </a:p>
          <a:p>
            <a:pPr eaLnBrk="1" hangingPunct="1"/>
            <a:r>
              <a:rPr lang="ja-JP" altLang="en-US" smtClean="0"/>
              <a:t>標準化で大事な事はなことは、勘所が押さえてあり、要点が</a:t>
            </a:r>
          </a:p>
          <a:p>
            <a:pPr eaLnBrk="1" hangingPunct="1"/>
            <a:r>
              <a:rPr lang="ja-JP" altLang="en-US" smtClean="0"/>
              <a:t>明確になっている事、また無理なく遵守出来ること</a:t>
            </a:r>
          </a:p>
          <a:p>
            <a:pPr eaLnBrk="1" hangingPunct="1"/>
            <a:r>
              <a:rPr lang="ja-JP" altLang="en-US" smtClean="0"/>
              <a:t>職場に根ずく様にする事です。</a:t>
            </a:r>
          </a:p>
          <a:p>
            <a:pPr eaLnBrk="1" hangingPunct="1"/>
            <a:r>
              <a:rPr lang="ja-JP" altLang="en-US" smtClean="0"/>
              <a:t>この図のように、</a:t>
            </a:r>
            <a:r>
              <a:rPr lang="en-US" altLang="ja-JP" smtClean="0"/>
              <a:t>PDCA</a:t>
            </a:r>
            <a:r>
              <a:rPr lang="ja-JP" altLang="en-US" smtClean="0"/>
              <a:t>のサークルを回しで改善を行い</a:t>
            </a:r>
          </a:p>
          <a:p>
            <a:pPr eaLnBrk="1" hangingPunct="1"/>
            <a:r>
              <a:rPr lang="ja-JP" altLang="en-US" smtClean="0"/>
              <a:t>レベルが上がったら、</a:t>
            </a:r>
            <a:r>
              <a:rPr lang="en-US" altLang="ja-JP" smtClean="0"/>
              <a:t>SDCA</a:t>
            </a:r>
            <a:r>
              <a:rPr lang="ja-JP" altLang="en-US" smtClean="0"/>
              <a:t>のサークルを回し定着させる、</a:t>
            </a:r>
          </a:p>
          <a:p>
            <a:pPr eaLnBrk="1" hangingPunct="1"/>
            <a:r>
              <a:rPr lang="ja-JP" altLang="en-US" smtClean="0"/>
              <a:t>このように、</a:t>
            </a:r>
            <a:r>
              <a:rPr lang="en-US" altLang="ja-JP" smtClean="0"/>
              <a:t>PDCA</a:t>
            </a:r>
            <a:r>
              <a:rPr lang="ja-JP" altLang="en-US" smtClean="0"/>
              <a:t>で改善したら完了でなく</a:t>
            </a:r>
            <a:r>
              <a:rPr lang="en-US" altLang="ja-JP" smtClean="0"/>
              <a:t>SDCA</a:t>
            </a:r>
            <a:r>
              <a:rPr lang="ja-JP" altLang="en-US" smtClean="0"/>
              <a:t>をしっかりまわして</a:t>
            </a:r>
          </a:p>
          <a:p>
            <a:pPr eaLnBrk="1" hangingPunct="1"/>
            <a:r>
              <a:rPr lang="ja-JP" altLang="en-US" smtClean="0"/>
              <a:t>おかないと、せっかく改善しても、基の状態に転がり落ちてしまいます。</a:t>
            </a:r>
          </a:p>
          <a:p>
            <a:pPr eaLnBrk="1" hangingPunct="1"/>
            <a:r>
              <a:rPr lang="en-US" altLang="ja-JP" smtClean="0"/>
              <a:t>SDCA</a:t>
            </a:r>
            <a:r>
              <a:rPr lang="ja-JP" altLang="en-US" smtClean="0"/>
              <a:t>が大切である事が良く解ると思います。</a:t>
            </a:r>
          </a:p>
          <a:p>
            <a:pPr eaLnBrk="1" hangingPunct="1"/>
            <a:endParaRPr lang="en-US" altLang="ja-JP"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8CFB0E5A-BF00-41A8-9312-AF1D594F7C1E}" type="slidenum">
              <a:rPr lang="en-US" altLang="ja-JP" sz="1200"/>
              <a:pPr/>
              <a:t>32</a:t>
            </a:fld>
            <a:endParaRPr lang="en-US" altLang="ja-JP" sz="1200"/>
          </a:p>
        </p:txBody>
      </p:sp>
      <p:sp>
        <p:nvSpPr>
          <p:cNvPr id="69635" name="Rectangle 2"/>
          <p:cNvSpPr>
            <a:spLocks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r>
              <a:rPr lang="ja-JP" altLang="en-US" smtClean="0"/>
              <a:t>手順としてはまず</a:t>
            </a:r>
          </a:p>
          <a:p>
            <a:pPr eaLnBrk="1" hangingPunct="1"/>
            <a:r>
              <a:rPr lang="ja-JP" altLang="en-US" smtClean="0"/>
              <a:t>１．標準化します、ここで大事な事は</a:t>
            </a:r>
          </a:p>
          <a:p>
            <a:pPr eaLnBrk="1" hangingPunct="1"/>
            <a:r>
              <a:rPr lang="ja-JP" altLang="en-US" smtClean="0"/>
              <a:t>．無理なく間違いなく守れる標準にして下さい。</a:t>
            </a:r>
          </a:p>
          <a:p>
            <a:pPr eaLnBrk="1" hangingPunct="1"/>
            <a:r>
              <a:rPr lang="ja-JP" altLang="en-US" smtClean="0"/>
              <a:t>．実施時期や切り替え時期などタイミングを明確にします。</a:t>
            </a:r>
          </a:p>
          <a:p>
            <a:pPr eaLnBrk="1" hangingPunct="1"/>
            <a:r>
              <a:rPr lang="ja-JP" altLang="en-US" smtClean="0"/>
              <a:t>．新しい標準を作ります、または小変更くらいなら改定します。</a:t>
            </a:r>
          </a:p>
          <a:p>
            <a:pPr eaLnBrk="1" hangingPunct="1"/>
            <a:r>
              <a:rPr lang="ja-JP" altLang="en-US" smtClean="0"/>
              <a:t>．古い標準書を廃止します</a:t>
            </a:r>
          </a:p>
          <a:p>
            <a:pPr eaLnBrk="1" hangingPunct="1"/>
            <a:r>
              <a:rPr lang="ja-JP" altLang="en-US" smtClean="0"/>
              <a:t>古いものが残っていて、それで作業し不良が出たケースを</a:t>
            </a:r>
          </a:p>
          <a:p>
            <a:pPr eaLnBrk="1" hangingPunct="1"/>
            <a:r>
              <a:rPr lang="ja-JP" altLang="en-US" smtClean="0"/>
              <a:t>良く見かけます。</a:t>
            </a:r>
          </a:p>
          <a:p>
            <a:pPr eaLnBrk="1" hangingPunct="1"/>
            <a:r>
              <a:rPr lang="ja-JP" altLang="en-US" smtClean="0"/>
              <a:t>２．教育訓練や関係者に周知徹底させます。</a:t>
            </a:r>
          </a:p>
          <a:p>
            <a:pPr eaLnBrk="1" hangingPunct="1"/>
            <a:r>
              <a:rPr lang="ja-JP" altLang="en-US" smtClean="0"/>
              <a:t>教育訓練計画を立てて推進してください。</a:t>
            </a:r>
          </a:p>
          <a:p>
            <a:pPr eaLnBrk="1" hangingPunct="1"/>
            <a:r>
              <a:rPr lang="ja-JP" altLang="en-US" smtClean="0"/>
              <a:t>また関係部署に連絡メモなどで伝える事も必要です。</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CF21D347-0812-4366-8D11-977ABDBCC775}" type="slidenum">
              <a:rPr lang="en-US" altLang="ja-JP" sz="1200"/>
              <a:pPr/>
              <a:t>33</a:t>
            </a:fld>
            <a:endParaRPr lang="en-US" altLang="ja-JP" sz="1200"/>
          </a:p>
        </p:txBody>
      </p:sp>
      <p:sp>
        <p:nvSpPr>
          <p:cNvPr id="70659" name="Rectangle 2"/>
          <p:cNvSpPr>
            <a:spLocks noChangeArrowheads="1" noTextEdit="1"/>
          </p:cNvSpPr>
          <p:nvPr>
            <p:ph type="sldImg"/>
          </p:nvPr>
        </p:nvSpPr>
        <p:spPr>
          <a:ln/>
        </p:spPr>
      </p:sp>
      <p:sp>
        <p:nvSpPr>
          <p:cNvPr id="70660" name="Rectangle 3"/>
          <p:cNvSpPr>
            <a:spLocks noGrp="1" noChangeArrowheads="1"/>
          </p:cNvSpPr>
          <p:nvPr>
            <p:ph type="body" idx="1"/>
          </p:nvPr>
        </p:nvSpPr>
        <p:spPr>
          <a:noFill/>
        </p:spPr>
        <p:txBody>
          <a:bodyPr/>
          <a:lstStyle/>
          <a:p>
            <a:pPr eaLnBrk="1" hangingPunct="1"/>
            <a:r>
              <a:rPr lang="ja-JP" altLang="en-US" smtClean="0"/>
              <a:t>３．新しい標準の定着を確認します</a:t>
            </a:r>
          </a:p>
          <a:p>
            <a:pPr eaLnBrk="1" hangingPunct="1"/>
            <a:r>
              <a:rPr lang="ja-JP" altLang="en-US" smtClean="0"/>
              <a:t>新しい標準が守られ定着しているかをチェックフォローをしてください。</a:t>
            </a:r>
          </a:p>
          <a:p>
            <a:pPr eaLnBrk="1" hangingPunct="1"/>
            <a:r>
              <a:rPr lang="ja-JP" altLang="en-US" smtClean="0"/>
              <a:t>また効果が維持しているかも、引き続き確認してください。</a:t>
            </a:r>
          </a:p>
          <a:p>
            <a:pPr eaLnBrk="1" hangingPunct="1"/>
            <a:r>
              <a:rPr lang="ja-JP" altLang="en-US" smtClean="0"/>
              <a:t>確認を日常業務にして職場に定着させてください。</a:t>
            </a:r>
          </a:p>
          <a:p>
            <a:pPr eaLnBrk="1" hangingPunct="1"/>
            <a:r>
              <a:rPr lang="ja-JP" altLang="en-US" smtClean="0"/>
              <a:t>この図は５</a:t>
            </a:r>
            <a:r>
              <a:rPr lang="en-US" altLang="ja-JP" smtClean="0"/>
              <a:t>W</a:t>
            </a:r>
            <a:r>
              <a:rPr lang="ja-JP" altLang="en-US" smtClean="0"/>
              <a:t>１</a:t>
            </a:r>
            <a:r>
              <a:rPr lang="en-US" altLang="ja-JP" smtClean="0"/>
              <a:t>H</a:t>
            </a:r>
            <a:r>
              <a:rPr lang="ja-JP" altLang="en-US" smtClean="0"/>
              <a:t>で、分担を決めメンバーが責任を持って</a:t>
            </a:r>
          </a:p>
          <a:p>
            <a:pPr eaLnBrk="1" hangingPunct="1"/>
            <a:r>
              <a:rPr lang="ja-JP" altLang="en-US" smtClean="0"/>
              <a:t>実施するようにした実施項目です。</a:t>
            </a:r>
          </a:p>
          <a:p>
            <a:pPr eaLnBrk="1" hangingPunct="1"/>
            <a:r>
              <a:rPr lang="ja-JP" altLang="en-US" smtClean="0"/>
              <a:t>維持管理について、、焼き付け炉の温度を、北原さんが、</a:t>
            </a:r>
          </a:p>
          <a:p>
            <a:pPr eaLnBrk="1" hangingPunct="1"/>
            <a:r>
              <a:rPr lang="ja-JP" altLang="en-US" smtClean="0"/>
              <a:t>始業時に記録して行くという具合です。</a:t>
            </a:r>
          </a:p>
          <a:p>
            <a:pPr eaLnBrk="1" hangingPunct="1"/>
            <a:r>
              <a:rPr lang="ja-JP" altLang="en-US" smtClean="0"/>
              <a:t>このように責任者を明確にして計画的に推進する事が非常に重要です。</a:t>
            </a:r>
          </a:p>
          <a:p>
            <a:pPr eaLnBrk="1" hangingPunct="1"/>
            <a:endParaRPr lang="en-US" altLang="ja-JP"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1D68EBFB-9A4E-4732-BF42-F47830B25577}" type="slidenum">
              <a:rPr lang="en-US" altLang="ja-JP" sz="1200"/>
              <a:pPr/>
              <a:t>34</a:t>
            </a:fld>
            <a:endParaRPr lang="en-US" altLang="ja-JP" sz="1200"/>
          </a:p>
        </p:txBody>
      </p:sp>
      <p:sp>
        <p:nvSpPr>
          <p:cNvPr id="71683" name="Rectangle 2"/>
          <p:cNvSpPr>
            <a:spLocks noChangeArrowheads="1" noTextEdit="1"/>
          </p:cNvSpPr>
          <p:nvPr>
            <p:ph type="sldImg"/>
          </p:nvPr>
        </p:nvSpPr>
        <p:spPr>
          <a:ln/>
        </p:spPr>
      </p:sp>
      <p:sp>
        <p:nvSpPr>
          <p:cNvPr id="71684" name="Rectangle 3"/>
          <p:cNvSpPr>
            <a:spLocks noGrp="1" noChangeArrowheads="1"/>
          </p:cNvSpPr>
          <p:nvPr>
            <p:ph type="body" idx="1"/>
          </p:nvPr>
        </p:nvSpPr>
        <p:spPr>
          <a:noFill/>
        </p:spPr>
        <p:txBody>
          <a:bodyPr/>
          <a:lstStyle/>
          <a:p>
            <a:pPr eaLnBrk="1" hangingPunct="1"/>
            <a:r>
              <a:rPr lang="ja-JP" altLang="en-US" smtClean="0"/>
              <a:t>時間が有ったら簡単に説明する。</a:t>
            </a:r>
          </a:p>
          <a:p>
            <a:pPr eaLnBrk="1" hangingPunct="1"/>
            <a:r>
              <a:rPr lang="en-US" altLang="ja-JP" smtClean="0"/>
              <a:t>QC</a:t>
            </a:r>
            <a:r>
              <a:rPr lang="ja-JP" altLang="en-US" smtClean="0"/>
              <a:t>ツールの活用目的についてはこのようになっています。</a:t>
            </a:r>
          </a:p>
          <a:p>
            <a:pPr eaLnBrk="1" hangingPunct="1"/>
            <a:endParaRPr lang="en-US" altLang="ja-JP"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スライド イメージ プレースホルダー 1"/>
          <p:cNvSpPr>
            <a:spLocks noGrp="1" noRot="1" noChangeAspect="1" noTextEdit="1"/>
          </p:cNvSpPr>
          <p:nvPr>
            <p:ph type="sldImg"/>
          </p:nvPr>
        </p:nvSpPr>
        <p:spPr>
          <a:ln/>
        </p:spPr>
      </p:sp>
      <p:sp>
        <p:nvSpPr>
          <p:cNvPr id="41987" name="ノート プレースホルダー 2"/>
          <p:cNvSpPr>
            <a:spLocks noGrp="1"/>
          </p:cNvSpPr>
          <p:nvPr>
            <p:ph type="body" idx="1"/>
          </p:nvPr>
        </p:nvSpPr>
        <p:spPr>
          <a:noFill/>
        </p:spPr>
        <p:txBody>
          <a:bodyPr/>
          <a:lstStyle/>
          <a:p>
            <a:r>
              <a:rPr lang="ja-JP" altLang="en-US" smtClean="0"/>
              <a:t>それでは、未然防止の必要性について説明します。</a:t>
            </a:r>
            <a:endParaRPr lang="en-US" altLang="ja-JP" smtClean="0"/>
          </a:p>
          <a:p>
            <a:endParaRPr lang="en-US" altLang="ja-JP" smtClean="0"/>
          </a:p>
          <a:p>
            <a:r>
              <a:rPr lang="ja-JP" altLang="en-US" smtClean="0"/>
              <a:t>問題解決では、職場で発生した問題を解決していきます。（上のパレート図）</a:t>
            </a:r>
            <a:endParaRPr lang="en-US" altLang="ja-JP" smtClean="0"/>
          </a:p>
          <a:p>
            <a:r>
              <a:rPr lang="ja-JP" altLang="en-US" smtClean="0"/>
              <a:t>大きな問題が解決されていくと、下のパレート図のように、</a:t>
            </a:r>
            <a:endParaRPr lang="en-US" altLang="ja-JP" smtClean="0"/>
          </a:p>
          <a:p>
            <a:r>
              <a:rPr lang="ja-JP" altLang="en-US" smtClean="0"/>
              <a:t>個々の発生率が非常に低く、あらゆるプロセスで起こる不良が</a:t>
            </a:r>
            <a:endParaRPr lang="en-US" altLang="ja-JP" smtClean="0"/>
          </a:p>
          <a:p>
            <a:r>
              <a:rPr lang="ja-JP" altLang="en-US" smtClean="0"/>
              <a:t>多くなってきます。</a:t>
            </a:r>
            <a:endParaRPr lang="en-US" altLang="ja-JP" smtClean="0"/>
          </a:p>
          <a:p>
            <a:endParaRPr lang="en-US" altLang="ja-JP" smtClean="0"/>
          </a:p>
          <a:p>
            <a:r>
              <a:rPr lang="ja-JP" altLang="en-US" smtClean="0"/>
              <a:t>このような状態になると、発生したものにいくら対策しても</a:t>
            </a:r>
            <a:endParaRPr lang="en-US" altLang="ja-JP" smtClean="0"/>
          </a:p>
          <a:p>
            <a:r>
              <a:rPr lang="ja-JP" altLang="en-US" smtClean="0"/>
              <a:t>モグラたたきにしかなりません。</a:t>
            </a:r>
            <a:endParaRPr lang="en-US" altLang="ja-JP" smtClean="0"/>
          </a:p>
          <a:p>
            <a:endParaRPr lang="en-US" altLang="ja-JP" smtClean="0"/>
          </a:p>
          <a:p>
            <a:r>
              <a:rPr lang="ja-JP" altLang="en-US" smtClean="0"/>
              <a:t>そこで、必要になってくるのが未然防止型です。</a:t>
            </a:r>
            <a:endParaRPr lang="en-US" altLang="ja-JP" smtClean="0"/>
          </a:p>
          <a:p>
            <a:endParaRPr lang="ja-JP" altLang="en-US" smtClean="0"/>
          </a:p>
        </p:txBody>
      </p:sp>
      <p:sp>
        <p:nvSpPr>
          <p:cNvPr id="41988" name="スライド番号プレースホルダー 3"/>
          <p:cNvSpPr>
            <a:spLocks noGrp="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42950" indent="-285750" defTabSz="906463">
              <a:defRPr kumimoji="1" sz="3200">
                <a:solidFill>
                  <a:schemeClr val="tx1"/>
                </a:solidFill>
                <a:latin typeface="Times New Roman" pitchFamily="18" charset="0"/>
                <a:ea typeface="HG正楷書体-PRO" pitchFamily="66" charset="-128"/>
              </a:defRPr>
            </a:lvl2pPr>
            <a:lvl3pPr marL="1143000" indent="-228600" defTabSz="906463">
              <a:defRPr kumimoji="1" sz="3200">
                <a:solidFill>
                  <a:schemeClr val="tx1"/>
                </a:solidFill>
                <a:latin typeface="Times New Roman" pitchFamily="18" charset="0"/>
                <a:ea typeface="HG正楷書体-PRO" pitchFamily="66" charset="-128"/>
              </a:defRPr>
            </a:lvl3pPr>
            <a:lvl4pPr marL="1600200" indent="-228600" defTabSz="906463">
              <a:defRPr kumimoji="1" sz="3200">
                <a:solidFill>
                  <a:schemeClr val="tx1"/>
                </a:solidFill>
                <a:latin typeface="Times New Roman" pitchFamily="18" charset="0"/>
                <a:ea typeface="HG正楷書体-PRO" pitchFamily="66" charset="-128"/>
              </a:defRPr>
            </a:lvl4pPr>
            <a:lvl5pPr marL="2057400" indent="-228600" defTabSz="906463">
              <a:defRPr kumimoji="1" sz="3200">
                <a:solidFill>
                  <a:schemeClr val="tx1"/>
                </a:solidFill>
                <a:latin typeface="Times New Roman" pitchFamily="18" charset="0"/>
                <a:ea typeface="HG正楷書体-PRO" pitchFamily="66" charset="-128"/>
              </a:defRPr>
            </a:lvl5pPr>
            <a:lvl6pPr marL="25146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718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290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862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C99DF1D6-4D5B-42EF-8730-585E9FFDB675}" type="slidenum">
              <a:rPr lang="en-US" altLang="ja-JP" sz="1200"/>
              <a:pPr/>
              <a:t>4</a:t>
            </a:fld>
            <a:endParaRPr lang="en-US" altLang="ja-JP"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スライド イメージ プレースホルダー 1"/>
          <p:cNvSpPr>
            <a:spLocks noGrp="1" noRot="1" noChangeAspect="1" noTextEdit="1"/>
          </p:cNvSpPr>
          <p:nvPr>
            <p:ph type="sldImg"/>
          </p:nvPr>
        </p:nvSpPr>
        <p:spPr>
          <a:ln/>
        </p:spPr>
      </p:sp>
      <p:sp>
        <p:nvSpPr>
          <p:cNvPr id="43011" name="ノート プレースホルダー 2"/>
          <p:cNvSpPr>
            <a:spLocks noGrp="1"/>
          </p:cNvSpPr>
          <p:nvPr>
            <p:ph type="body" idx="1"/>
          </p:nvPr>
        </p:nvSpPr>
        <p:spPr>
          <a:noFill/>
        </p:spPr>
        <p:txBody>
          <a:bodyPr/>
          <a:lstStyle/>
          <a:p>
            <a:r>
              <a:rPr lang="ja-JP" altLang="en-US" smtClean="0"/>
              <a:t>・それでは、今まで学んでいる問題解決・施策実行・課題達成型にこれから学ぶ未然防止型を加えて、４つの型別に活用できるテーマ、特徴、留意点を紹介します。</a:t>
            </a:r>
            <a:endParaRPr lang="en-US" altLang="ja-JP" smtClean="0"/>
          </a:p>
          <a:p>
            <a:endParaRPr lang="en-US" altLang="ja-JP" smtClean="0"/>
          </a:p>
          <a:p>
            <a:r>
              <a:rPr lang="ja-JP" altLang="en-US" smtClean="0"/>
              <a:t>　　　　　　</a:t>
            </a:r>
            <a:r>
              <a:rPr lang="en-US" altLang="ja-JP" smtClean="0"/>
              <a:t>【</a:t>
            </a:r>
            <a:r>
              <a:rPr lang="ja-JP" altLang="en-US" smtClean="0"/>
              <a:t>適当に表を見ながら説明</a:t>
            </a:r>
            <a:r>
              <a:rPr lang="en-US" altLang="ja-JP" smtClean="0"/>
              <a:t>】</a:t>
            </a:r>
            <a:endParaRPr lang="ja-JP" altLang="en-US" smtClean="0"/>
          </a:p>
        </p:txBody>
      </p:sp>
      <p:sp>
        <p:nvSpPr>
          <p:cNvPr id="43012" name="スライド番号プレースホルダー 3"/>
          <p:cNvSpPr>
            <a:spLocks noGrp="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1EE467F3-6C4C-488F-B177-9D12AB38F89F}" type="slidenum">
              <a:rPr lang="en-US" altLang="ja-JP" sz="1200"/>
              <a:pPr/>
              <a:t>5</a:t>
            </a:fld>
            <a:endParaRPr lang="en-US" altLang="ja-JP"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2901D230-3B06-49D9-8B50-C655E85484A2}" type="slidenum">
              <a:rPr lang="en-US" altLang="ja-JP" sz="1200"/>
              <a:pPr/>
              <a:t>6</a:t>
            </a:fld>
            <a:endParaRPr lang="en-US" altLang="ja-JP" sz="1200"/>
          </a:p>
        </p:txBody>
      </p:sp>
      <p:sp>
        <p:nvSpPr>
          <p:cNvPr id="44035" name="Rectangle 2"/>
          <p:cNvSpPr>
            <a:spLocks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r>
              <a:rPr lang="ja-JP" altLang="en-US" smtClean="0"/>
              <a:t>これから勉強する未然防止型の手順は</a:t>
            </a:r>
            <a:r>
              <a:rPr lang="en-US" altLang="ja-JP" smtClean="0"/>
              <a:t>7</a:t>
            </a:r>
            <a:r>
              <a:rPr lang="ja-JP" altLang="en-US" smtClean="0"/>
              <a:t>つの手順からなっています</a:t>
            </a:r>
          </a:p>
          <a:p>
            <a:pPr eaLnBrk="1" hangingPunct="1"/>
            <a:r>
              <a:rPr lang="ja-JP" altLang="en-US" smtClean="0"/>
              <a:t>１はテーマ選定、テーマーがきまったら、次に現状の把握を行い</a:t>
            </a:r>
          </a:p>
          <a:p>
            <a:pPr eaLnBrk="1" hangingPunct="1"/>
            <a:r>
              <a:rPr lang="ja-JP" altLang="en-US" smtClean="0"/>
              <a:t>目標を決めます、手順</a:t>
            </a:r>
            <a:r>
              <a:rPr lang="en-US" altLang="ja-JP" smtClean="0"/>
              <a:t>3</a:t>
            </a:r>
            <a:r>
              <a:rPr lang="ja-JP" altLang="en-US" smtClean="0"/>
              <a:t>で、活動計画を作成します。</a:t>
            </a:r>
            <a:endParaRPr lang="en-US" altLang="ja-JP" smtClean="0"/>
          </a:p>
          <a:p>
            <a:pPr eaLnBrk="1" hangingPunct="1"/>
            <a:endParaRPr lang="ja-JP" altLang="en-US" smtClean="0"/>
          </a:p>
          <a:p>
            <a:pPr eaLnBrk="1" hangingPunct="1"/>
            <a:r>
              <a:rPr lang="ja-JP" altLang="en-US" smtClean="0"/>
              <a:t>手順４は、問題解決型では問題発生の原因を要因解析で追求しましたが</a:t>
            </a:r>
          </a:p>
          <a:p>
            <a:pPr eaLnBrk="1" hangingPunct="1"/>
            <a:r>
              <a:rPr lang="ja-JP" altLang="en-US" smtClean="0"/>
              <a:t>未然防止型では改善機会の発見となります。過去の失敗の収集と類型化や起りそうな失敗の洗い出しを行います。</a:t>
            </a:r>
            <a:endParaRPr lang="en-US" altLang="ja-JP" smtClean="0"/>
          </a:p>
          <a:p>
            <a:pPr eaLnBrk="1" hangingPunct="1"/>
            <a:endParaRPr lang="en-US" altLang="ja-JP" smtClean="0"/>
          </a:p>
          <a:p>
            <a:pPr eaLnBrk="1" hangingPunct="1"/>
            <a:r>
              <a:rPr lang="ja-JP" altLang="en-US" smtClean="0"/>
              <a:t>手順５は、問題解決では対策の検討と実施でした。</a:t>
            </a:r>
            <a:endParaRPr lang="en-US" altLang="ja-JP" smtClean="0"/>
          </a:p>
          <a:p>
            <a:pPr eaLnBrk="1" hangingPunct="1"/>
            <a:r>
              <a:rPr lang="ja-JP" altLang="en-US" smtClean="0"/>
              <a:t>未残防止型では対策の共有と水平展開になり、対策案の作成・評価・選定・実施を行っていきます。</a:t>
            </a:r>
            <a:endParaRPr lang="en-US" altLang="ja-JP" smtClean="0"/>
          </a:p>
          <a:p>
            <a:pPr eaLnBrk="1" hangingPunct="1"/>
            <a:endParaRPr lang="en-US" altLang="ja-JP" smtClean="0"/>
          </a:p>
          <a:p>
            <a:pPr eaLnBrk="1" hangingPunct="1"/>
            <a:endParaRPr lang="en-US" altLang="ja-JP" smtClean="0"/>
          </a:p>
          <a:p>
            <a:pPr eaLnBrk="1" hangingPunct="1"/>
            <a:r>
              <a:rPr lang="ja-JP" altLang="en-US" smtClean="0"/>
              <a:t>手順６で高簡保確認を行い、手順</a:t>
            </a:r>
            <a:r>
              <a:rPr lang="en-US" altLang="ja-JP" smtClean="0"/>
              <a:t>7</a:t>
            </a:r>
            <a:r>
              <a:rPr lang="ja-JP" altLang="en-US" smtClean="0"/>
              <a:t>で良い状態が継続できるよう、標準化と管理の定着を行います。</a:t>
            </a:r>
          </a:p>
          <a:p>
            <a:pPr eaLnBrk="1" hangingPunct="1"/>
            <a:r>
              <a:rPr lang="ja-JP" altLang="en-US" smtClean="0"/>
              <a:t>以上が未然防止型の手順です。</a:t>
            </a:r>
          </a:p>
          <a:p>
            <a:pPr eaLnBrk="1" hangingPunct="1"/>
            <a:r>
              <a:rPr lang="ja-JP" altLang="en-US" smtClean="0"/>
              <a:t>これから各手順をもう少し詳しく勉強していきます。</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35013" indent="-282575" defTabSz="906463">
              <a:defRPr kumimoji="1" sz="3200">
                <a:solidFill>
                  <a:schemeClr val="tx1"/>
                </a:solidFill>
                <a:latin typeface="Times New Roman" pitchFamily="18" charset="0"/>
                <a:ea typeface="HG正楷書体-PRO" pitchFamily="66" charset="-128"/>
              </a:defRPr>
            </a:lvl2pPr>
            <a:lvl3pPr marL="1131888" indent="-225425" defTabSz="906463">
              <a:defRPr kumimoji="1" sz="3200">
                <a:solidFill>
                  <a:schemeClr val="tx1"/>
                </a:solidFill>
                <a:latin typeface="Times New Roman" pitchFamily="18" charset="0"/>
                <a:ea typeface="HG正楷書体-PRO" pitchFamily="66" charset="-128"/>
              </a:defRPr>
            </a:lvl3pPr>
            <a:lvl4pPr marL="1585913" indent="-225425" defTabSz="906463">
              <a:defRPr kumimoji="1" sz="3200">
                <a:solidFill>
                  <a:schemeClr val="tx1"/>
                </a:solidFill>
                <a:latin typeface="Times New Roman" pitchFamily="18" charset="0"/>
                <a:ea typeface="HG正楷書体-PRO" pitchFamily="66" charset="-128"/>
              </a:defRPr>
            </a:lvl4pPr>
            <a:lvl5pPr marL="2038350" indent="-225425" defTabSz="906463">
              <a:defRPr kumimoji="1" sz="3200">
                <a:solidFill>
                  <a:schemeClr val="tx1"/>
                </a:solidFill>
                <a:latin typeface="Times New Roman" pitchFamily="18" charset="0"/>
                <a:ea typeface="HG正楷書体-PRO" pitchFamily="66" charset="-128"/>
              </a:defRPr>
            </a:lvl5pPr>
            <a:lvl6pPr marL="24955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527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099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67150" indent="-225425"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62306634-164E-4585-A62E-78A0B0F72BD7}" type="slidenum">
              <a:rPr lang="en-US" altLang="ja-JP" sz="1200"/>
              <a:pPr/>
              <a:t>7</a:t>
            </a:fld>
            <a:endParaRPr lang="en-US" altLang="ja-JP" sz="1200"/>
          </a:p>
        </p:txBody>
      </p:sp>
      <p:sp>
        <p:nvSpPr>
          <p:cNvPr id="45059" name="Rectangle 2"/>
          <p:cNvSpPr>
            <a:spLocks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r>
              <a:rPr lang="ja-JP" altLang="en-US" smtClean="0"/>
              <a:t>これから未然防止型の手順・実施事項について説明します</a:t>
            </a:r>
          </a:p>
          <a:p>
            <a:pPr eaLnBrk="1" hangingPunct="1"/>
            <a:r>
              <a:rPr lang="ja-JP" altLang="en-US" smtClean="0"/>
              <a:t>問題解決型と大きく異なるのは手順４と５です。</a:t>
            </a:r>
          </a:p>
          <a:p>
            <a:pPr eaLnBrk="1" hangingPunct="1"/>
            <a:r>
              <a:rPr lang="ja-JP" altLang="en-US" smtClean="0"/>
              <a:t>細かくはあと説明しますが、簡単に概要を説明します</a:t>
            </a:r>
          </a:p>
          <a:p>
            <a:pPr eaLnBrk="1" hangingPunct="1"/>
            <a:r>
              <a:rPr lang="ja-JP" altLang="en-US" smtClean="0"/>
              <a:t>まず手順１で今後想定される問題、課題を取り上げ、テーマを決めます、</a:t>
            </a:r>
            <a:endParaRPr lang="en-US" altLang="ja-JP" smtClean="0"/>
          </a:p>
          <a:p>
            <a:pPr eaLnBrk="1" hangingPunct="1"/>
            <a:r>
              <a:rPr lang="ja-JP" altLang="en-US" smtClean="0"/>
              <a:t>手順２は現状の把握と目標設定です。</a:t>
            </a:r>
            <a:endParaRPr lang="en-US" altLang="ja-JP" smtClean="0"/>
          </a:p>
          <a:p>
            <a:pPr eaLnBrk="1" hangingPunct="1"/>
            <a:r>
              <a:rPr lang="ja-JP" altLang="en-US" smtClean="0"/>
              <a:t>過去に発生した事故・トラブルに関して出来るだけ事実を集めます。</a:t>
            </a:r>
            <a:endParaRPr lang="en-US" altLang="ja-JP" smtClean="0"/>
          </a:p>
          <a:p>
            <a:pPr eaLnBrk="1" hangingPunct="1"/>
            <a:r>
              <a:rPr lang="ja-JP" altLang="en-US" smtClean="0"/>
              <a:t>集めた事実に基づいて現状を定量的に把握します。どのような原因によって事故・トラブルが発生しているのか</a:t>
            </a:r>
            <a:endParaRPr lang="en-US" altLang="ja-JP" smtClean="0"/>
          </a:p>
          <a:p>
            <a:pPr eaLnBrk="1" hangingPunct="1"/>
            <a:r>
              <a:rPr lang="ja-JP" altLang="en-US" smtClean="0"/>
              <a:t>「横断的に見て」共通する特徴を明らかにします。</a:t>
            </a:r>
          </a:p>
          <a:p>
            <a:pPr eaLnBrk="1" hangingPunct="1"/>
            <a:r>
              <a:rPr lang="ja-JP" altLang="en-US" smtClean="0"/>
              <a:t>目標を決める時には「目標設定の</a:t>
            </a:r>
            <a:r>
              <a:rPr lang="en-US" altLang="ja-JP" smtClean="0"/>
              <a:t>3</a:t>
            </a:r>
            <a:r>
              <a:rPr lang="ja-JP" altLang="en-US" smtClean="0"/>
              <a:t>要素」に沿って決定します。また設定の根拠も明らかにしておきます。</a:t>
            </a:r>
          </a:p>
          <a:p>
            <a:pPr eaLnBrk="1" hangingPunct="1"/>
            <a:r>
              <a:rPr lang="ja-JP" altLang="en-US" smtClean="0"/>
              <a:t>次に手順３で活動計画を立てますいつまでに誰が何を担当するかをきめ全員が役割を持つようにします。</a:t>
            </a:r>
          </a:p>
          <a:p>
            <a:pPr eaLnBrk="1" hangingPunct="1"/>
            <a:r>
              <a:rPr lang="ja-JP" altLang="en-US" smtClean="0"/>
              <a:t>手順４は問題解決では要因解析で特性要因図から要因検証を行い真因を探し出しましたが</a:t>
            </a:r>
            <a:endParaRPr lang="en-US" altLang="ja-JP" smtClean="0"/>
          </a:p>
          <a:p>
            <a:pPr eaLnBrk="1" hangingPunct="1"/>
            <a:r>
              <a:rPr lang="ja-JP" altLang="en-US" smtClean="0"/>
              <a:t>未然防止型では改善機会の発見となります。</a:t>
            </a:r>
            <a:endParaRPr lang="en-US" altLang="ja-JP" smtClean="0"/>
          </a:p>
          <a:p>
            <a:pPr eaLnBrk="1" hangingPunct="1"/>
            <a:r>
              <a:rPr lang="ja-JP" altLang="en-US" smtClean="0">
                <a:solidFill>
                  <a:schemeClr val="bg1"/>
                </a:solidFill>
              </a:rPr>
              <a:t>過去の失敗の収集と類型化</a:t>
            </a:r>
            <a:r>
              <a:rPr lang="ja-JP" altLang="en-US" smtClean="0"/>
              <a:t>として、過去のトラブル・事故の原因となった失敗を整理し、失敗モード一覧表を作成します。</a:t>
            </a:r>
            <a:endParaRPr lang="en-US" altLang="ja-JP" smtClean="0"/>
          </a:p>
          <a:p>
            <a:pPr eaLnBrk="1" hangingPunct="1"/>
            <a:r>
              <a:rPr lang="ja-JP" altLang="en-US" smtClean="0"/>
              <a:t>そして選んだテーマの作業手順または設備を、業務フロー</a:t>
            </a:r>
            <a:r>
              <a:rPr lang="en-US" altLang="ja-JP" smtClean="0"/>
              <a:t>/</a:t>
            </a:r>
            <a:r>
              <a:rPr lang="ja-JP" altLang="en-US" smtClean="0"/>
              <a:t>昨日ブロック図を使って書き出し、検討しやすい大きさ（要素）に分解します。</a:t>
            </a:r>
            <a:endParaRPr lang="en-US" altLang="ja-JP" smtClean="0"/>
          </a:p>
          <a:p>
            <a:pPr eaLnBrk="1" hangingPunct="1"/>
            <a:r>
              <a:rPr lang="ja-JP" altLang="en-US" smtClean="0"/>
              <a:t>起りそうな失敗の洗い出しとしてＦＭＥＡを活用し起りそうなものをすべて列挙し、それぞれの発生の可能性や影響の致命度を点数付し、</a:t>
            </a:r>
            <a:endParaRPr lang="en-US" altLang="ja-JP" smtClean="0"/>
          </a:p>
          <a:p>
            <a:pPr eaLnBrk="1" hangingPunct="1"/>
            <a:r>
              <a:rPr lang="ja-JP" altLang="en-US" smtClean="0"/>
              <a:t>対策すべきものを決めます。</a:t>
            </a:r>
            <a:endParaRPr lang="en-US" altLang="ja-JP" smtClean="0"/>
          </a:p>
          <a:p>
            <a:pPr eaLnBrk="1" hangingPunct="1"/>
            <a:r>
              <a:rPr lang="ja-JP" altLang="en-US" smtClean="0"/>
              <a:t>手順５では、対策が必要と判断した失敗の一つひとつについて、多くの対策案を考えたうえで、効果やコストなどを評価し、実施する対策を決めます。</a:t>
            </a:r>
            <a:endParaRPr lang="en-US" altLang="ja-JP" smtClean="0"/>
          </a:p>
          <a:p>
            <a:pPr eaLnBrk="1" hangingPunct="1"/>
            <a:r>
              <a:rPr lang="ja-JP" altLang="en-US" smtClean="0"/>
              <a:t>この際、過去に実施して効果のあった対策をうまく活用することが大切で、自職場だけでなく、他職場の対策や他社の対策なども積極的に参考にしてください。</a:t>
            </a:r>
            <a:endParaRPr lang="en-US" altLang="ja-JP" smtClean="0"/>
          </a:p>
          <a:p>
            <a:pPr eaLnBrk="1" hangingPunct="1"/>
            <a:r>
              <a:rPr lang="ja-JP" altLang="en-US" smtClean="0"/>
              <a:t>手順６では、目標としたトラブル・事故が実際に少なくなったかどうかを確認します。ただし、発生頻度が少ないトラブル・事故の場合、効果を把握できるまでに</a:t>
            </a:r>
            <a:endParaRPr lang="en-US" altLang="ja-JP" smtClean="0"/>
          </a:p>
          <a:p>
            <a:pPr eaLnBrk="1" hangingPunct="1"/>
            <a:r>
              <a:rPr lang="ja-JP" altLang="en-US" smtClean="0"/>
              <a:t>時間がかかることも少なくありません。このような場合には、手順４を再度行って点数付をやり直し、どれだけリスクの大きさが下がったかをヒストグラムや円グラフ</a:t>
            </a:r>
            <a:endParaRPr lang="en-US" altLang="ja-JP" smtClean="0"/>
          </a:p>
          <a:p>
            <a:pPr eaLnBrk="1" hangingPunct="1"/>
            <a:r>
              <a:rPr lang="ja-JP" altLang="en-US" smtClean="0"/>
              <a:t>で確認します。</a:t>
            </a:r>
            <a:endParaRPr lang="en-US" altLang="ja-JP" smtClean="0"/>
          </a:p>
          <a:p>
            <a:pPr eaLnBrk="1" hangingPunct="1"/>
            <a:r>
              <a:rPr lang="ja-JP" altLang="en-US" smtClean="0"/>
              <a:t>目標に対しどうなったかを確認できたら無形効果もあげましょう</a:t>
            </a:r>
          </a:p>
          <a:p>
            <a:pPr eaLnBrk="1" hangingPunct="1"/>
            <a:r>
              <a:rPr lang="ja-JP" altLang="en-US" smtClean="0"/>
              <a:t>最後に手順７で標準化と管理の定着をします、標準を変えそれが定着するようにしてください</a:t>
            </a:r>
          </a:p>
          <a:p>
            <a:pPr eaLnBrk="1" hangingPunct="1"/>
            <a:r>
              <a:rPr lang="ja-JP" altLang="en-US" smtClean="0"/>
              <a:t>また他に関連する部署がありましたらそこにも周知徹底しましょう。</a:t>
            </a:r>
          </a:p>
          <a:p>
            <a:pPr eaLnBrk="1" hangingPunct="1"/>
            <a:r>
              <a:rPr lang="ja-JP" altLang="en-US" smtClean="0"/>
              <a:t>以上が概要ですが今からさらに細かく説明します。</a:t>
            </a:r>
          </a:p>
          <a:p>
            <a:pPr eaLnBrk="1" hangingPunct="1"/>
            <a:endParaRPr lang="en-US" altLang="ja-JP"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スライド イメージ プレースホルダー 1"/>
          <p:cNvSpPr>
            <a:spLocks noGrp="1" noRot="1" noChangeAspect="1" noTextEdit="1"/>
          </p:cNvSpPr>
          <p:nvPr>
            <p:ph type="sldImg"/>
          </p:nvPr>
        </p:nvSpPr>
        <p:spPr>
          <a:ln/>
        </p:spPr>
      </p:sp>
      <p:sp>
        <p:nvSpPr>
          <p:cNvPr id="46083" name="ノート プレースホルダー 2"/>
          <p:cNvSpPr>
            <a:spLocks noGrp="1"/>
          </p:cNvSpPr>
          <p:nvPr>
            <p:ph type="body" idx="1"/>
          </p:nvPr>
        </p:nvSpPr>
        <p:spPr>
          <a:noFill/>
        </p:spPr>
        <p:txBody>
          <a:bodyPr/>
          <a:lstStyle/>
          <a:p>
            <a:pPr eaLnBrk="1" hangingPunct="1"/>
            <a:r>
              <a:rPr lang="ja-JP" altLang="en-US" smtClean="0"/>
              <a:t>このマトリックス図はステップごとに活用できる</a:t>
            </a:r>
            <a:r>
              <a:rPr lang="en-US" altLang="ja-JP" smtClean="0"/>
              <a:t>QC</a:t>
            </a:r>
            <a:r>
              <a:rPr lang="ja-JP" altLang="en-US" smtClean="0"/>
              <a:t>手法の一覧表です</a:t>
            </a:r>
          </a:p>
          <a:p>
            <a:pPr eaLnBrk="1" hangingPunct="1"/>
            <a:r>
              <a:rPr lang="en-US" altLang="ja-JP" smtClean="0"/>
              <a:t>QC7</a:t>
            </a:r>
            <a:r>
              <a:rPr lang="ja-JP" altLang="en-US" smtClean="0"/>
              <a:t>つ道具、新</a:t>
            </a:r>
            <a:r>
              <a:rPr lang="en-US" altLang="ja-JP" smtClean="0"/>
              <a:t>QC7</a:t>
            </a:r>
            <a:r>
              <a:rPr lang="ja-JP" altLang="en-US" smtClean="0"/>
              <a:t>つ道具、と未然防止型のツールが書いてあります、このように</a:t>
            </a:r>
            <a:endParaRPr lang="en-US" altLang="ja-JP" smtClean="0"/>
          </a:p>
          <a:p>
            <a:pPr eaLnBrk="1" hangingPunct="1"/>
            <a:r>
              <a:rPr lang="ja-JP" altLang="en-US" smtClean="0"/>
              <a:t>ステップごとに色々な手法を活用して活動を進めて行ってください。</a:t>
            </a:r>
            <a:endParaRPr lang="en-US" altLang="ja-JP" smtClean="0"/>
          </a:p>
          <a:p>
            <a:pPr eaLnBrk="1" hangingPunct="1"/>
            <a:r>
              <a:rPr lang="ja-JP" altLang="en-US" smtClean="0"/>
              <a:t>未然防止型では、失敗モード一覧表やＦＭＥＡなどがあります。</a:t>
            </a:r>
            <a:endParaRPr lang="en-US" altLang="ja-JP" smtClean="0"/>
          </a:p>
          <a:p>
            <a:pPr eaLnBrk="1" hangingPunct="1"/>
            <a:r>
              <a:rPr lang="ja-JP" altLang="en-US" smtClean="0"/>
              <a:t>職場で日常使用されている方もいらっしゃるかと思いますが、多くの皆さんは初耳かと思います。</a:t>
            </a:r>
            <a:endParaRPr lang="en-US" altLang="ja-JP" smtClean="0"/>
          </a:p>
          <a:p>
            <a:pPr eaLnBrk="1" hangingPunct="1"/>
            <a:r>
              <a:rPr lang="ja-JP" altLang="en-US" smtClean="0"/>
              <a:t>さほど難しくありません。</a:t>
            </a:r>
          </a:p>
          <a:p>
            <a:pPr eaLnBrk="1" hangingPunct="1"/>
            <a:r>
              <a:rPr lang="ja-JP" altLang="en-US" smtClean="0"/>
              <a:t>手法については日科技連より沢山の参考図書が出ています、サークルで購入してみんなで</a:t>
            </a:r>
          </a:p>
          <a:p>
            <a:pPr eaLnBrk="1" hangingPunct="1"/>
            <a:r>
              <a:rPr lang="ja-JP" altLang="en-US" smtClean="0"/>
              <a:t>勉強してください、手法をうまく使いこなすことが良い活動が出来</a:t>
            </a:r>
          </a:p>
          <a:p>
            <a:pPr eaLnBrk="1" hangingPunct="1"/>
            <a:r>
              <a:rPr lang="ja-JP" altLang="en-US" smtClean="0"/>
              <a:t>レベルアップ出来る秘訣です。手法は本で勉強より、活動中に実践で</a:t>
            </a:r>
          </a:p>
          <a:p>
            <a:pPr eaLnBrk="1" hangingPunct="1"/>
            <a:r>
              <a:rPr lang="ja-JP" altLang="en-US" smtClean="0"/>
              <a:t>勉強していくのが一番だと思います。</a:t>
            </a:r>
          </a:p>
          <a:p>
            <a:endParaRPr lang="ja-JP" altLang="en-US" smtClean="0"/>
          </a:p>
        </p:txBody>
      </p:sp>
      <p:sp>
        <p:nvSpPr>
          <p:cNvPr id="46084" name="スライド番号プレースホルダー 3"/>
          <p:cNvSpPr>
            <a:spLocks noGrp="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42950" indent="-285750" defTabSz="906463">
              <a:defRPr kumimoji="1" sz="3200">
                <a:solidFill>
                  <a:schemeClr val="tx1"/>
                </a:solidFill>
                <a:latin typeface="Times New Roman" pitchFamily="18" charset="0"/>
                <a:ea typeface="HG正楷書体-PRO" pitchFamily="66" charset="-128"/>
              </a:defRPr>
            </a:lvl2pPr>
            <a:lvl3pPr marL="1143000" indent="-228600" defTabSz="906463">
              <a:defRPr kumimoji="1" sz="3200">
                <a:solidFill>
                  <a:schemeClr val="tx1"/>
                </a:solidFill>
                <a:latin typeface="Times New Roman" pitchFamily="18" charset="0"/>
                <a:ea typeface="HG正楷書体-PRO" pitchFamily="66" charset="-128"/>
              </a:defRPr>
            </a:lvl3pPr>
            <a:lvl4pPr marL="1600200" indent="-228600" defTabSz="906463">
              <a:defRPr kumimoji="1" sz="3200">
                <a:solidFill>
                  <a:schemeClr val="tx1"/>
                </a:solidFill>
                <a:latin typeface="Times New Roman" pitchFamily="18" charset="0"/>
                <a:ea typeface="HG正楷書体-PRO" pitchFamily="66" charset="-128"/>
              </a:defRPr>
            </a:lvl4pPr>
            <a:lvl5pPr marL="2057400" indent="-228600" defTabSz="906463">
              <a:defRPr kumimoji="1" sz="3200">
                <a:solidFill>
                  <a:schemeClr val="tx1"/>
                </a:solidFill>
                <a:latin typeface="Times New Roman" pitchFamily="18" charset="0"/>
                <a:ea typeface="HG正楷書体-PRO" pitchFamily="66" charset="-128"/>
              </a:defRPr>
            </a:lvl5pPr>
            <a:lvl6pPr marL="25146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718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290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862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CEC7004A-1320-4197-949B-A6A30DE24ADF}" type="slidenum">
              <a:rPr lang="en-US" altLang="ja-JP" sz="1200"/>
              <a:pPr/>
              <a:t>8</a:t>
            </a:fld>
            <a:endParaRPr lang="en-US" altLang="ja-JP"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スライド イメージ プレースホルダー 1"/>
          <p:cNvSpPr>
            <a:spLocks noGrp="1" noRot="1" noChangeAspect="1" noTextEdit="1"/>
          </p:cNvSpPr>
          <p:nvPr>
            <p:ph type="sldImg"/>
          </p:nvPr>
        </p:nvSpPr>
        <p:spPr>
          <a:ln/>
        </p:spPr>
      </p:sp>
      <p:sp>
        <p:nvSpPr>
          <p:cNvPr id="47107" name="ノート プレースホルダー 2"/>
          <p:cNvSpPr>
            <a:spLocks noGrp="1"/>
          </p:cNvSpPr>
          <p:nvPr>
            <p:ph type="body" idx="1"/>
          </p:nvPr>
        </p:nvSpPr>
        <p:spPr>
          <a:noFill/>
        </p:spPr>
        <p:txBody>
          <a:bodyPr/>
          <a:lstStyle/>
          <a:p>
            <a:r>
              <a:rPr lang="ja-JP" altLang="en-US" smtClean="0"/>
              <a:t>未然防止型では、こちらに示す</a:t>
            </a:r>
            <a:r>
              <a:rPr lang="en-US" altLang="ja-JP" smtClean="0"/>
              <a:t>7</a:t>
            </a:r>
            <a:r>
              <a:rPr lang="ja-JP" altLang="en-US" smtClean="0"/>
              <a:t>つの道具が新しく出てきます。</a:t>
            </a:r>
            <a:endParaRPr lang="en-US" altLang="ja-JP" smtClean="0"/>
          </a:p>
          <a:p>
            <a:r>
              <a:rPr lang="ja-JP" altLang="en-US" smtClean="0"/>
              <a:t>日常活動で使用されている方も多いと思います。</a:t>
            </a:r>
            <a:endParaRPr lang="en-US" altLang="ja-JP" smtClean="0"/>
          </a:p>
          <a:p>
            <a:r>
              <a:rPr lang="ja-JP" altLang="en-US" smtClean="0"/>
              <a:t>Ｑ７、Ｎ７も合わせて使用しします。</a:t>
            </a:r>
            <a:endParaRPr lang="en-US" altLang="ja-JP" smtClean="0"/>
          </a:p>
          <a:p>
            <a:r>
              <a:rPr lang="ja-JP" altLang="en-US" smtClean="0"/>
              <a:t>日科技連から、参考書も出ていますので、各自で購入し</a:t>
            </a:r>
            <a:endParaRPr lang="en-US" altLang="ja-JP" smtClean="0"/>
          </a:p>
          <a:p>
            <a:r>
              <a:rPr lang="ja-JP" altLang="en-US" smtClean="0"/>
              <a:t>勉強してください。</a:t>
            </a:r>
            <a:endParaRPr lang="en-US" altLang="ja-JP" smtClean="0"/>
          </a:p>
          <a:p>
            <a:r>
              <a:rPr lang="ja-JP" altLang="en-US" smtClean="0"/>
              <a:t>＊時間があれば説明</a:t>
            </a:r>
          </a:p>
        </p:txBody>
      </p:sp>
      <p:sp>
        <p:nvSpPr>
          <p:cNvPr id="47108" name="スライド番号プレースホルダー 3"/>
          <p:cNvSpPr>
            <a:spLocks noGrp="1"/>
          </p:cNvSpPr>
          <p:nvPr>
            <p:ph type="sldNum" sz="quarter" idx="5"/>
          </p:nvPr>
        </p:nvSpPr>
        <p:spPr>
          <a:noFill/>
        </p:spPr>
        <p:txBody>
          <a:bodyPr/>
          <a:lstStyle>
            <a:lvl1pPr defTabSz="906463">
              <a:defRPr kumimoji="1" sz="3200">
                <a:solidFill>
                  <a:schemeClr val="tx1"/>
                </a:solidFill>
                <a:latin typeface="Times New Roman" pitchFamily="18" charset="0"/>
                <a:ea typeface="HG正楷書体-PRO" pitchFamily="66" charset="-128"/>
              </a:defRPr>
            </a:lvl1pPr>
            <a:lvl2pPr marL="742950" indent="-285750" defTabSz="906463">
              <a:defRPr kumimoji="1" sz="3200">
                <a:solidFill>
                  <a:schemeClr val="tx1"/>
                </a:solidFill>
                <a:latin typeface="Times New Roman" pitchFamily="18" charset="0"/>
                <a:ea typeface="HG正楷書体-PRO" pitchFamily="66" charset="-128"/>
              </a:defRPr>
            </a:lvl2pPr>
            <a:lvl3pPr marL="1143000" indent="-228600" defTabSz="906463">
              <a:defRPr kumimoji="1" sz="3200">
                <a:solidFill>
                  <a:schemeClr val="tx1"/>
                </a:solidFill>
                <a:latin typeface="Times New Roman" pitchFamily="18" charset="0"/>
                <a:ea typeface="HG正楷書体-PRO" pitchFamily="66" charset="-128"/>
              </a:defRPr>
            </a:lvl3pPr>
            <a:lvl4pPr marL="1600200" indent="-228600" defTabSz="906463">
              <a:defRPr kumimoji="1" sz="3200">
                <a:solidFill>
                  <a:schemeClr val="tx1"/>
                </a:solidFill>
                <a:latin typeface="Times New Roman" pitchFamily="18" charset="0"/>
                <a:ea typeface="HG正楷書体-PRO" pitchFamily="66" charset="-128"/>
              </a:defRPr>
            </a:lvl4pPr>
            <a:lvl5pPr marL="2057400" indent="-228600" defTabSz="906463">
              <a:defRPr kumimoji="1" sz="3200">
                <a:solidFill>
                  <a:schemeClr val="tx1"/>
                </a:solidFill>
                <a:latin typeface="Times New Roman" pitchFamily="18" charset="0"/>
                <a:ea typeface="HG正楷書体-PRO" pitchFamily="66" charset="-128"/>
              </a:defRPr>
            </a:lvl5pPr>
            <a:lvl6pPr marL="25146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6pPr>
            <a:lvl7pPr marL="29718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7pPr>
            <a:lvl8pPr marL="34290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8pPr>
            <a:lvl9pPr marL="3886200" indent="-228600" defTabSz="906463" eaLnBrk="0" fontAlgn="base" hangingPunct="0">
              <a:spcBef>
                <a:spcPct val="0"/>
              </a:spcBef>
              <a:spcAft>
                <a:spcPct val="0"/>
              </a:spcAft>
              <a:defRPr kumimoji="1" sz="3200">
                <a:solidFill>
                  <a:schemeClr val="tx1"/>
                </a:solidFill>
                <a:latin typeface="Times New Roman" pitchFamily="18" charset="0"/>
                <a:ea typeface="HG正楷書体-PRO" pitchFamily="66" charset="-128"/>
              </a:defRPr>
            </a:lvl9pPr>
          </a:lstStyle>
          <a:p>
            <a:fld id="{DFEFF605-5923-489F-9E03-4D96E17A0A51}" type="slidenum">
              <a:rPr lang="en-US" altLang="ja-JP" sz="1200"/>
              <a:pPr/>
              <a:t>9</a:t>
            </a:fld>
            <a:endParaRPr lang="en-US" altLang="ja-JP"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2E6F66C5-FB51-4520-B514-63714D9533AE}" type="slidenum">
              <a:rPr lang="en-US" altLang="ja-JP"/>
              <a:pPr>
                <a:defRPr/>
              </a:pPr>
              <a:t>‹#›</a:t>
            </a:fld>
            <a:endParaRPr lang="en-US" altLang="ja-JP"/>
          </a:p>
        </p:txBody>
      </p:sp>
    </p:spTree>
    <p:extLst>
      <p:ext uri="{BB962C8B-B14F-4D97-AF65-F5344CB8AC3E}">
        <p14:creationId xmlns:p14="http://schemas.microsoft.com/office/powerpoint/2010/main" val="2884679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3EBE0B5-6D9C-42C4-95E4-7BDEFD6ACA82}" type="slidenum">
              <a:rPr lang="en-US" altLang="ja-JP"/>
              <a:pPr>
                <a:defRPr/>
              </a:pPr>
              <a:t>‹#›</a:t>
            </a:fld>
            <a:endParaRPr lang="en-US" altLang="ja-JP"/>
          </a:p>
        </p:txBody>
      </p:sp>
    </p:spTree>
    <p:extLst>
      <p:ext uri="{BB962C8B-B14F-4D97-AF65-F5344CB8AC3E}">
        <p14:creationId xmlns:p14="http://schemas.microsoft.com/office/powerpoint/2010/main" val="3193351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685800" y="609600"/>
            <a:ext cx="5676900" cy="5486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765D7A0-4897-40AE-8E30-4BFDE682A270}" type="slidenum">
              <a:rPr lang="en-US" altLang="ja-JP"/>
              <a:pPr>
                <a:defRPr/>
              </a:pPr>
              <a:t>‹#›</a:t>
            </a:fld>
            <a:endParaRPr lang="en-US" altLang="ja-JP"/>
          </a:p>
        </p:txBody>
      </p:sp>
    </p:spTree>
    <p:extLst>
      <p:ext uri="{BB962C8B-B14F-4D97-AF65-F5344CB8AC3E}">
        <p14:creationId xmlns:p14="http://schemas.microsoft.com/office/powerpoint/2010/main" val="31901708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sz="half" idx="1"/>
          </p:nvPr>
        </p:nvSpPr>
        <p:spPr>
          <a:xfrm>
            <a:off x="685800" y="1981200"/>
            <a:ext cx="3810000" cy="41148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quarter" idx="2"/>
          </p:nvPr>
        </p:nvSpPr>
        <p:spPr>
          <a:xfrm>
            <a:off x="4648200" y="1981200"/>
            <a:ext cx="3810000" cy="1981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ー 4"/>
          <p:cNvSpPr>
            <a:spLocks noGrp="1"/>
          </p:cNvSpPr>
          <p:nvPr>
            <p:ph sz="quarter" idx="3"/>
          </p:nvPr>
        </p:nvSpPr>
        <p:spPr>
          <a:xfrm>
            <a:off x="4648200" y="4114800"/>
            <a:ext cx="3810000" cy="1981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7"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8" name="Rectangle 6"/>
          <p:cNvSpPr>
            <a:spLocks noGrp="1" noChangeArrowheads="1"/>
          </p:cNvSpPr>
          <p:nvPr>
            <p:ph type="sldNum" sz="quarter" idx="12"/>
          </p:nvPr>
        </p:nvSpPr>
        <p:spPr>
          <a:ln/>
        </p:spPr>
        <p:txBody>
          <a:bodyPr/>
          <a:lstStyle>
            <a:lvl1pPr>
              <a:defRPr/>
            </a:lvl1pPr>
          </a:lstStyle>
          <a:p>
            <a:pPr>
              <a:defRPr/>
            </a:pPr>
            <a:fld id="{12A9ECD7-609E-4876-A915-62FF43025B3A}" type="slidenum">
              <a:rPr lang="en-US" altLang="ja-JP"/>
              <a:pPr>
                <a:defRPr/>
              </a:pPr>
              <a:t>‹#›</a:t>
            </a:fld>
            <a:endParaRPr lang="en-US" altLang="ja-JP"/>
          </a:p>
        </p:txBody>
      </p:sp>
    </p:spTree>
    <p:extLst>
      <p:ext uri="{BB962C8B-B14F-4D97-AF65-F5344CB8AC3E}">
        <p14:creationId xmlns:p14="http://schemas.microsoft.com/office/powerpoint/2010/main" val="3168824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A1A8D53-6989-4795-8511-A21FD112E8C9}" type="slidenum">
              <a:rPr lang="en-US" altLang="ja-JP"/>
              <a:pPr>
                <a:defRPr/>
              </a:pPr>
              <a:t>‹#›</a:t>
            </a:fld>
            <a:endParaRPr lang="en-US" altLang="ja-JP"/>
          </a:p>
        </p:txBody>
      </p:sp>
    </p:spTree>
    <p:extLst>
      <p:ext uri="{BB962C8B-B14F-4D97-AF65-F5344CB8AC3E}">
        <p14:creationId xmlns:p14="http://schemas.microsoft.com/office/powerpoint/2010/main" val="14426204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smtClean="0"/>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E19A073F-CF14-42D9-B493-6E13D7EEDFA5}" type="slidenum">
              <a:rPr lang="en-US" altLang="ja-JP"/>
              <a:pPr>
                <a:defRPr/>
              </a:pPr>
              <a:t>‹#›</a:t>
            </a:fld>
            <a:endParaRPr lang="en-US" altLang="ja-JP"/>
          </a:p>
        </p:txBody>
      </p:sp>
    </p:spTree>
    <p:extLst>
      <p:ext uri="{BB962C8B-B14F-4D97-AF65-F5344CB8AC3E}">
        <p14:creationId xmlns:p14="http://schemas.microsoft.com/office/powerpoint/2010/main" val="40548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685800" y="1981200"/>
            <a:ext cx="3810000" cy="41148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981200"/>
            <a:ext cx="3810000" cy="41148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B3724FF-1BBD-4BA3-846F-F708A0FF7163}" type="slidenum">
              <a:rPr lang="en-US" altLang="ja-JP"/>
              <a:pPr>
                <a:defRPr/>
              </a:pPr>
              <a:t>‹#›</a:t>
            </a:fld>
            <a:endParaRPr lang="en-US" altLang="ja-JP"/>
          </a:p>
        </p:txBody>
      </p:sp>
    </p:spTree>
    <p:extLst>
      <p:ext uri="{BB962C8B-B14F-4D97-AF65-F5344CB8AC3E}">
        <p14:creationId xmlns:p14="http://schemas.microsoft.com/office/powerpoint/2010/main" val="4003934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6151CAC3-0F6F-48BA-A4D2-E7780B5E3F2E}" type="slidenum">
              <a:rPr lang="en-US" altLang="ja-JP"/>
              <a:pPr>
                <a:defRPr/>
              </a:pPr>
              <a:t>‹#›</a:t>
            </a:fld>
            <a:endParaRPr lang="en-US" altLang="ja-JP"/>
          </a:p>
        </p:txBody>
      </p:sp>
    </p:spTree>
    <p:extLst>
      <p:ext uri="{BB962C8B-B14F-4D97-AF65-F5344CB8AC3E}">
        <p14:creationId xmlns:p14="http://schemas.microsoft.com/office/powerpoint/2010/main" val="2521858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D4C69E42-18BF-45A8-BB81-42D1F1803D37}" type="slidenum">
              <a:rPr lang="en-US" altLang="ja-JP"/>
              <a:pPr>
                <a:defRPr/>
              </a:pPr>
              <a:t>‹#›</a:t>
            </a:fld>
            <a:endParaRPr lang="en-US" altLang="ja-JP"/>
          </a:p>
        </p:txBody>
      </p:sp>
    </p:spTree>
    <p:extLst>
      <p:ext uri="{BB962C8B-B14F-4D97-AF65-F5344CB8AC3E}">
        <p14:creationId xmlns:p14="http://schemas.microsoft.com/office/powerpoint/2010/main" val="3516092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6039C256-2FDC-4071-A7E5-F47D5FF6BCB2}" type="slidenum">
              <a:rPr lang="en-US" altLang="ja-JP"/>
              <a:pPr>
                <a:defRPr/>
              </a:pPr>
              <a:t>‹#›</a:t>
            </a:fld>
            <a:endParaRPr lang="en-US" altLang="ja-JP"/>
          </a:p>
        </p:txBody>
      </p:sp>
    </p:spTree>
    <p:extLst>
      <p:ext uri="{BB962C8B-B14F-4D97-AF65-F5344CB8AC3E}">
        <p14:creationId xmlns:p14="http://schemas.microsoft.com/office/powerpoint/2010/main" val="3164902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CDBD60B3-C1F6-4B8D-A934-23107E0B598E}" type="slidenum">
              <a:rPr lang="en-US" altLang="ja-JP"/>
              <a:pPr>
                <a:defRPr/>
              </a:pPr>
              <a:t>‹#›</a:t>
            </a:fld>
            <a:endParaRPr lang="en-US" altLang="ja-JP"/>
          </a:p>
        </p:txBody>
      </p:sp>
    </p:spTree>
    <p:extLst>
      <p:ext uri="{BB962C8B-B14F-4D97-AF65-F5344CB8AC3E}">
        <p14:creationId xmlns:p14="http://schemas.microsoft.com/office/powerpoint/2010/main" val="19653551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37BA3AF2-84F6-4009-9F97-2A25EDBB67D9}" type="slidenum">
              <a:rPr lang="en-US" altLang="ja-JP"/>
              <a:pPr>
                <a:defRPr/>
              </a:pPr>
              <a:t>‹#›</a:t>
            </a:fld>
            <a:endParaRPr lang="en-US" altLang="ja-JP"/>
          </a:p>
        </p:txBody>
      </p:sp>
    </p:spTree>
    <p:extLst>
      <p:ext uri="{BB962C8B-B14F-4D97-AF65-F5344CB8AC3E}">
        <p14:creationId xmlns:p14="http://schemas.microsoft.com/office/powerpoint/2010/main" val="3024146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ea typeface="+mn-ea"/>
              </a:defRPr>
            </a:lvl1pPr>
          </a:lstStyle>
          <a:p>
            <a:pPr>
              <a:defRPr/>
            </a:pPr>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ea typeface="+mn-ea"/>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ea typeface="ＭＳ Ｐゴシック" pitchFamily="50" charset="-128"/>
              </a:defRPr>
            </a:lvl1pPr>
          </a:lstStyle>
          <a:p>
            <a:pPr>
              <a:defRPr/>
            </a:pPr>
            <a:fld id="{4468D2C7-AB0A-4A2D-836E-A46AD7D937C6}" type="slidenum">
              <a:rPr lang="en-US" altLang="ja-JP"/>
              <a:pPr>
                <a:defRPr/>
              </a:pPr>
              <a:t>‹#›</a:t>
            </a:fld>
            <a:endParaRPr lang="en-US" altLang="ja-JP"/>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kumimoji="1" sz="4400" kern="12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anose="02020603050405020304" pitchFamily="18" charset="0"/>
          <a:ea typeface="ＭＳ Ｐゴシック" panose="020B0600070205080204" pitchFamily="50" charset="-128"/>
        </a:defRPr>
      </a:lvl2pPr>
      <a:lvl3pPr algn="ctr" rtl="0" eaLnBrk="0" fontAlgn="base" hangingPunct="0">
        <a:spcBef>
          <a:spcPct val="0"/>
        </a:spcBef>
        <a:spcAft>
          <a:spcPct val="0"/>
        </a:spcAft>
        <a:defRPr kumimoji="1" sz="4400">
          <a:solidFill>
            <a:schemeClr val="tx2"/>
          </a:solidFill>
          <a:latin typeface="Times New Roman" panose="02020603050405020304" pitchFamily="18" charset="0"/>
          <a:ea typeface="ＭＳ Ｐゴシック" panose="020B0600070205080204" pitchFamily="50" charset="-128"/>
        </a:defRPr>
      </a:lvl3pPr>
      <a:lvl4pPr algn="ctr" rtl="0" eaLnBrk="0" fontAlgn="base" hangingPunct="0">
        <a:spcBef>
          <a:spcPct val="0"/>
        </a:spcBef>
        <a:spcAft>
          <a:spcPct val="0"/>
        </a:spcAft>
        <a:defRPr kumimoji="1" sz="4400">
          <a:solidFill>
            <a:schemeClr val="tx2"/>
          </a:solidFill>
          <a:latin typeface="Times New Roman" panose="02020603050405020304" pitchFamily="18" charset="0"/>
          <a:ea typeface="ＭＳ Ｐゴシック" panose="020B0600070205080204" pitchFamily="50" charset="-128"/>
        </a:defRPr>
      </a:lvl4pPr>
      <a:lvl5pPr algn="ctr" rtl="0" eaLnBrk="0" fontAlgn="base" hangingPunct="0">
        <a:spcBef>
          <a:spcPct val="0"/>
        </a:spcBef>
        <a:spcAft>
          <a:spcPct val="0"/>
        </a:spcAft>
        <a:defRPr kumimoji="1" sz="4400">
          <a:solidFill>
            <a:schemeClr val="tx2"/>
          </a:solidFill>
          <a:latin typeface="Times New Roman" panose="02020603050405020304" pitchFamily="18"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Times New Roman" panose="02020603050405020304" pitchFamily="18"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Times New Roman" panose="02020603050405020304" pitchFamily="18"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Times New Roman" panose="02020603050405020304" pitchFamily="18"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Times New Roman" panose="02020603050405020304" pitchFamily="18" charset="0"/>
          <a:ea typeface="ＭＳ Ｐゴシック" panose="020B0600070205080204" pitchFamily="50" charset="-128"/>
        </a:defRPr>
      </a:lvl9pPr>
    </p:titleStyle>
    <p:body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13.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6.emf"/><Relationship Id="rId4" Type="http://schemas.openxmlformats.org/officeDocument/2006/relationships/image" Target="../media/image25.e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29.wmf"/><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28.png"/><Relationship Id="rId5" Type="http://schemas.openxmlformats.org/officeDocument/2006/relationships/oleObject" Target="../embeddings/Microsoft_Excel_Chart2.xls"/><Relationship Id="rId4"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20.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33.wmf"/></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slideLayout" Target="../slideLayouts/slideLayout1.xml"/><Relationship Id="rId7" Type="http://schemas.openxmlformats.org/officeDocument/2006/relationships/image" Target="../media/image39.png"/><Relationship Id="rId2" Type="http://schemas.openxmlformats.org/officeDocument/2006/relationships/vmlDrawing" Target="../drawings/vmlDrawing3.vml"/><Relationship Id="rId1" Type="http://schemas.openxmlformats.org/officeDocument/2006/relationships/themeOverride" Target="../theme/themeOverride1.xml"/><Relationship Id="rId6" Type="http://schemas.openxmlformats.org/officeDocument/2006/relationships/image" Target="../media/image38.png"/><Relationship Id="rId5" Type="http://schemas.openxmlformats.org/officeDocument/2006/relationships/image" Target="../media/image37.png"/><Relationship Id="rId10" Type="http://schemas.openxmlformats.org/officeDocument/2006/relationships/image" Target="../media/image36.emf"/><Relationship Id="rId4" Type="http://schemas.openxmlformats.org/officeDocument/2006/relationships/notesSlide" Target="../notesSlides/notesSlide22.xml"/><Relationship Id="rId9" Type="http://schemas.openxmlformats.org/officeDocument/2006/relationships/oleObject" Target="../embeddings/oleObject3.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41.emf"/><Relationship Id="rId4" Type="http://schemas.openxmlformats.org/officeDocument/2006/relationships/oleObject" Target="../embeddings/oleObject4.bin"/></Relationships>
</file>

<file path=ppt/slides/_rels/slide25.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33.wmf"/><Relationship Id="rId4" Type="http://schemas.openxmlformats.org/officeDocument/2006/relationships/image" Target="../media/image43.wm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46.wmf"/><Relationship Id="rId4" Type="http://schemas.openxmlformats.org/officeDocument/2006/relationships/image" Target="../media/image45.wmf"/></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48.emf"/><Relationship Id="rId13" Type="http://schemas.openxmlformats.org/officeDocument/2006/relationships/oleObject" Target="../embeddings/oleObject9.bin"/><Relationship Id="rId3" Type="http://schemas.openxmlformats.org/officeDocument/2006/relationships/slideLayout" Target="../slideLayouts/slideLayout1.xml"/><Relationship Id="rId7" Type="http://schemas.openxmlformats.org/officeDocument/2006/relationships/oleObject" Target="../embeddings/oleObject6.bin"/><Relationship Id="rId12" Type="http://schemas.openxmlformats.org/officeDocument/2006/relationships/image" Target="../media/image50.emf"/><Relationship Id="rId2" Type="http://schemas.openxmlformats.org/officeDocument/2006/relationships/vmlDrawing" Target="../drawings/vmlDrawing5.vml"/><Relationship Id="rId1" Type="http://schemas.openxmlformats.org/officeDocument/2006/relationships/themeOverride" Target="../theme/themeOverride2.xml"/><Relationship Id="rId6" Type="http://schemas.openxmlformats.org/officeDocument/2006/relationships/image" Target="../media/image47.emf"/><Relationship Id="rId11" Type="http://schemas.openxmlformats.org/officeDocument/2006/relationships/oleObject" Target="../embeddings/oleObject8.bin"/><Relationship Id="rId5" Type="http://schemas.openxmlformats.org/officeDocument/2006/relationships/oleObject" Target="../embeddings/oleObject5.bin"/><Relationship Id="rId15" Type="http://schemas.openxmlformats.org/officeDocument/2006/relationships/image" Target="../media/image52.wmf"/><Relationship Id="rId10" Type="http://schemas.openxmlformats.org/officeDocument/2006/relationships/image" Target="../media/image49.emf"/><Relationship Id="rId4" Type="http://schemas.openxmlformats.org/officeDocument/2006/relationships/notesSlide" Target="../notesSlides/notesSlide30.xml"/><Relationship Id="rId9" Type="http://schemas.openxmlformats.org/officeDocument/2006/relationships/oleObject" Target="../embeddings/oleObject7.bin"/><Relationship Id="rId14" Type="http://schemas.openxmlformats.org/officeDocument/2006/relationships/image" Target="../media/image51.emf"/></Relationships>
</file>

<file path=ppt/slides/_rels/slide32.x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54.emf"/></Relationships>
</file>

<file path=ppt/slides/_rels/slide33.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56.wmf"/></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57.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media/image11.wmf"/><Relationship Id="rId7" Type="http://schemas.openxmlformats.org/officeDocument/2006/relationships/image" Target="../media/image15.w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4.wmf"/><Relationship Id="rId5" Type="http://schemas.openxmlformats.org/officeDocument/2006/relationships/image" Target="../media/image13.wmf"/><Relationship Id="rId4" Type="http://schemas.openxmlformats.org/officeDocument/2006/relationships/image" Target="../media/image12.wmf"/><Relationship Id="rId9" Type="http://schemas.openxmlformats.org/officeDocument/2006/relationships/image" Target="../media/image17.w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8.emf"/><Relationship Id="rId5" Type="http://schemas.openxmlformats.org/officeDocument/2006/relationships/oleObject" Target="../embeddings/Microsoft_Excel_97-2003_Worksheet1.xls"/><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1.emf"/><Relationship Id="rId4" Type="http://schemas.openxmlformats.org/officeDocument/2006/relationships/image" Target="../media/image2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6" name="Text Box 128"/>
          <p:cNvSpPr txBox="1">
            <a:spLocks noChangeArrowheads="1"/>
          </p:cNvSpPr>
          <p:nvPr/>
        </p:nvSpPr>
        <p:spPr bwMode="auto">
          <a:xfrm>
            <a:off x="681038" y="904875"/>
            <a:ext cx="7924800" cy="255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defRPr/>
            </a:pPr>
            <a:r>
              <a:rPr lang="ja-JP" altLang="en-US" sz="8000" b="1" dirty="0">
                <a:solidFill>
                  <a:srgbClr val="3333CC"/>
                </a:solidFill>
                <a:effectLst>
                  <a:outerShdw blurRad="38100" dist="38100" dir="2700000" algn="tl">
                    <a:srgbClr val="C0C0C0"/>
                  </a:outerShdw>
                </a:effectLst>
                <a:ea typeface="HGS創英角ﾎﾟｯﾌﾟ体" panose="040B0A00000000000000" pitchFamily="50" charset="-128"/>
              </a:rPr>
              <a:t>未然防止型</a:t>
            </a:r>
            <a:endParaRPr lang="en-US" altLang="ja-JP" sz="8000" b="1" dirty="0">
              <a:solidFill>
                <a:srgbClr val="3333CC"/>
              </a:solidFill>
              <a:effectLst>
                <a:outerShdw blurRad="38100" dist="38100" dir="2700000" algn="tl">
                  <a:srgbClr val="C0C0C0"/>
                </a:outerShdw>
              </a:effectLst>
              <a:ea typeface="HGS創英角ﾎﾟｯﾌﾟ体" panose="040B0A00000000000000" pitchFamily="50" charset="-128"/>
            </a:endParaRPr>
          </a:p>
          <a:p>
            <a:pPr eaLnBrk="1" hangingPunct="1">
              <a:defRPr/>
            </a:pPr>
            <a:r>
              <a:rPr lang="ja-JP" altLang="en-US" sz="8000" b="1" dirty="0">
                <a:solidFill>
                  <a:srgbClr val="3333CC"/>
                </a:solidFill>
                <a:effectLst>
                  <a:outerShdw blurRad="38100" dist="38100" dir="2700000" algn="tl">
                    <a:srgbClr val="C0C0C0"/>
                  </a:outerShdw>
                </a:effectLst>
                <a:ea typeface="HGS創英角ﾎﾟｯﾌﾟ体" panose="040B0A00000000000000" pitchFamily="50" charset="-128"/>
              </a:rPr>
              <a:t>　　　　</a:t>
            </a:r>
            <a:r>
              <a:rPr lang="ja-JP" altLang="en-US" sz="7200" b="1" dirty="0">
                <a:solidFill>
                  <a:srgbClr val="3333CC"/>
                </a:solidFill>
                <a:effectLst>
                  <a:outerShdw blurRad="38100" dist="38100" dir="2700000" algn="tl">
                    <a:srgbClr val="C0C0C0"/>
                  </a:outerShdw>
                </a:effectLst>
                <a:ea typeface="HGS創英角ﾎﾟｯﾌﾟ体" panose="040B0A00000000000000" pitchFamily="50" charset="-128"/>
              </a:rPr>
              <a:t>の</a:t>
            </a:r>
            <a:r>
              <a:rPr lang="ja-JP" altLang="en-US" sz="8000" b="1" dirty="0">
                <a:solidFill>
                  <a:srgbClr val="3333CC"/>
                </a:solidFill>
                <a:effectLst>
                  <a:outerShdw blurRad="38100" dist="38100" dir="2700000" algn="tl">
                    <a:srgbClr val="C0C0C0"/>
                  </a:outerShdw>
                </a:effectLst>
                <a:ea typeface="HGS創英角ﾎﾟｯﾌﾟ体" panose="040B0A00000000000000" pitchFamily="50" charset="-128"/>
              </a:rPr>
              <a:t>手順</a:t>
            </a:r>
          </a:p>
        </p:txBody>
      </p:sp>
      <p:sp>
        <p:nvSpPr>
          <p:cNvPr id="2051" name="Text Box 134"/>
          <p:cNvSpPr txBox="1">
            <a:spLocks noChangeArrowheads="1"/>
          </p:cNvSpPr>
          <p:nvPr/>
        </p:nvSpPr>
        <p:spPr bwMode="auto">
          <a:xfrm>
            <a:off x="4454525" y="5276850"/>
            <a:ext cx="337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chemeClr val="bg1"/>
                </a:solidFill>
                <a:ea typeface="HG丸ｺﾞｼｯｸM-PRO" pitchFamily="50" charset="-128"/>
              </a:rPr>
              <a:t>ＱＣサークル静岡地区</a:t>
            </a:r>
          </a:p>
        </p:txBody>
      </p:sp>
      <p:pic>
        <p:nvPicPr>
          <p:cNvPr id="2052" name="Picture 138" descr="21_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9913" y="4351338"/>
            <a:ext cx="1785937"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Text Box 140"/>
          <p:cNvSpPr txBox="1">
            <a:spLocks noChangeArrowheads="1"/>
          </p:cNvSpPr>
          <p:nvPr/>
        </p:nvSpPr>
        <p:spPr bwMode="auto">
          <a:xfrm>
            <a:off x="8442325" y="188913"/>
            <a:ext cx="3524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kumimoji="0" lang="en-US" altLang="ja-JP" sz="1000"/>
              <a:t>P</a:t>
            </a:r>
            <a:r>
              <a:rPr kumimoji="0" lang="ja-JP" altLang="en-US" sz="1000"/>
              <a:t>１</a:t>
            </a:r>
          </a:p>
        </p:txBody>
      </p:sp>
      <p:sp>
        <p:nvSpPr>
          <p:cNvPr id="2054" name="Text Box 141"/>
          <p:cNvSpPr txBox="1">
            <a:spLocks noChangeArrowheads="1"/>
          </p:cNvSpPr>
          <p:nvPr/>
        </p:nvSpPr>
        <p:spPr bwMode="auto">
          <a:xfrm>
            <a:off x="8385175" y="201613"/>
            <a:ext cx="4476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P1</a:t>
            </a:r>
          </a:p>
        </p:txBody>
      </p:sp>
      <p:grpSp>
        <p:nvGrpSpPr>
          <p:cNvPr id="2055" name="Group 1341"/>
          <p:cNvGrpSpPr>
            <a:grpSpLocks/>
          </p:cNvGrpSpPr>
          <p:nvPr/>
        </p:nvGrpSpPr>
        <p:grpSpPr bwMode="auto">
          <a:xfrm>
            <a:off x="6037263" y="315913"/>
            <a:ext cx="2443162" cy="473075"/>
            <a:chOff x="3803" y="199"/>
            <a:chExt cx="1539" cy="298"/>
          </a:xfrm>
        </p:grpSpPr>
        <p:sp>
          <p:nvSpPr>
            <p:cNvPr id="2056" name="AutoShape 1342"/>
            <p:cNvSpPr>
              <a:spLocks noChangeArrowheads="1"/>
            </p:cNvSpPr>
            <p:nvPr/>
          </p:nvSpPr>
          <p:spPr bwMode="auto">
            <a:xfrm>
              <a:off x="3803" y="199"/>
              <a:ext cx="1539" cy="298"/>
            </a:xfrm>
            <a:prstGeom prst="hexagon">
              <a:avLst>
                <a:gd name="adj" fmla="val 129111"/>
                <a:gd name="vf" fmla="val 115470"/>
              </a:avLst>
            </a:prstGeom>
            <a:solidFill>
              <a:schemeClr val="accent1"/>
            </a:solidFill>
            <a:ln w="57150" cmpd="thinThick">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7" name="Text Box 1343"/>
            <p:cNvSpPr txBox="1">
              <a:spLocks noChangeArrowheads="1"/>
            </p:cNvSpPr>
            <p:nvPr/>
          </p:nvSpPr>
          <p:spPr bwMode="auto">
            <a:xfrm>
              <a:off x="3973" y="232"/>
              <a:ext cx="109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600" b="1"/>
                <a:t>　標準版　　　　</a:t>
              </a:r>
              <a:endParaRPr lang="ja-JP" altLang="en-US">
                <a:ea typeface="HG正楷書体-PRO" pitchFamily="66" charset="-128"/>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ChangeArrowheads="1"/>
          </p:cNvSpPr>
          <p:nvPr/>
        </p:nvSpPr>
        <p:spPr bwMode="auto">
          <a:xfrm>
            <a:off x="279400" y="723900"/>
            <a:ext cx="306388" cy="357188"/>
          </a:xfrm>
          <a:prstGeom prst="rect">
            <a:avLst/>
          </a:prstGeom>
          <a:solidFill>
            <a:srgbClr val="CCFF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1200">
                <a:solidFill>
                  <a:schemeClr val="bg2"/>
                </a:solidFill>
              </a:rPr>
              <a:t>No</a:t>
            </a:r>
          </a:p>
        </p:txBody>
      </p:sp>
      <p:sp>
        <p:nvSpPr>
          <p:cNvPr id="11267" name="Rectangle 4"/>
          <p:cNvSpPr>
            <a:spLocks noChangeArrowheads="1"/>
          </p:cNvSpPr>
          <p:nvPr/>
        </p:nvSpPr>
        <p:spPr bwMode="auto">
          <a:xfrm>
            <a:off x="585788" y="723900"/>
            <a:ext cx="2068512" cy="357188"/>
          </a:xfrm>
          <a:prstGeom prst="rect">
            <a:avLst/>
          </a:prstGeom>
          <a:solidFill>
            <a:srgbClr val="CCFF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1200" b="1">
                <a:solidFill>
                  <a:schemeClr val="bg2"/>
                </a:solidFill>
              </a:rPr>
              <a:t>手法名</a:t>
            </a:r>
            <a:endParaRPr lang="ja-JP" altLang="en-US" sz="1200">
              <a:solidFill>
                <a:schemeClr val="bg2"/>
              </a:solidFill>
            </a:endParaRPr>
          </a:p>
        </p:txBody>
      </p:sp>
      <p:sp>
        <p:nvSpPr>
          <p:cNvPr id="11268" name="Rectangle 5"/>
          <p:cNvSpPr>
            <a:spLocks noChangeArrowheads="1"/>
          </p:cNvSpPr>
          <p:nvPr/>
        </p:nvSpPr>
        <p:spPr bwMode="auto">
          <a:xfrm>
            <a:off x="2654300" y="723900"/>
            <a:ext cx="2174875" cy="371475"/>
          </a:xfrm>
          <a:prstGeom prst="rect">
            <a:avLst/>
          </a:prstGeom>
          <a:solidFill>
            <a:srgbClr val="CCFF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lang="ja-JP" altLang="en-US" sz="1200" b="1">
                <a:solidFill>
                  <a:schemeClr val="bg2"/>
                </a:solidFill>
              </a:rPr>
              <a:t>　　　　　　イメージ</a:t>
            </a:r>
          </a:p>
        </p:txBody>
      </p:sp>
      <p:grpSp>
        <p:nvGrpSpPr>
          <p:cNvPr id="86460" name="Group 444"/>
          <p:cNvGrpSpPr>
            <a:grpSpLocks/>
          </p:cNvGrpSpPr>
          <p:nvPr/>
        </p:nvGrpSpPr>
        <p:grpSpPr bwMode="auto">
          <a:xfrm>
            <a:off x="279400" y="2620963"/>
            <a:ext cx="8693150" cy="800100"/>
            <a:chOff x="176" y="1651"/>
            <a:chExt cx="5476" cy="504"/>
          </a:xfrm>
        </p:grpSpPr>
        <p:sp>
          <p:nvSpPr>
            <p:cNvPr id="11472" name="Rectangle 48"/>
            <p:cNvSpPr>
              <a:spLocks noChangeArrowheads="1"/>
            </p:cNvSpPr>
            <p:nvPr/>
          </p:nvSpPr>
          <p:spPr bwMode="auto">
            <a:xfrm>
              <a:off x="369" y="1651"/>
              <a:ext cx="1303" cy="497"/>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1600" b="1">
                  <a:solidFill>
                    <a:schemeClr val="bg2"/>
                  </a:solidFill>
                </a:rPr>
                <a:t>　チェックシート　</a:t>
              </a:r>
            </a:p>
          </p:txBody>
        </p:sp>
        <p:sp>
          <p:nvSpPr>
            <p:cNvPr id="11473" name="Rectangle 49"/>
            <p:cNvSpPr>
              <a:spLocks noChangeArrowheads="1"/>
            </p:cNvSpPr>
            <p:nvPr/>
          </p:nvSpPr>
          <p:spPr bwMode="auto">
            <a:xfrm>
              <a:off x="1671" y="1671"/>
              <a:ext cx="1396" cy="479"/>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nvGrpSpPr>
            <p:cNvPr id="11474" name="Group 441"/>
            <p:cNvGrpSpPr>
              <a:grpSpLocks/>
            </p:cNvGrpSpPr>
            <p:nvPr/>
          </p:nvGrpSpPr>
          <p:grpSpPr bwMode="auto">
            <a:xfrm>
              <a:off x="1924" y="1674"/>
              <a:ext cx="999" cy="432"/>
              <a:chOff x="1879" y="1692"/>
              <a:chExt cx="999" cy="432"/>
            </a:xfrm>
          </p:grpSpPr>
          <p:sp>
            <p:nvSpPr>
              <p:cNvPr id="11477" name="Rectangle 61"/>
              <p:cNvSpPr>
                <a:spLocks noChangeArrowheads="1"/>
              </p:cNvSpPr>
              <p:nvPr/>
            </p:nvSpPr>
            <p:spPr bwMode="auto">
              <a:xfrm>
                <a:off x="2694" y="1692"/>
                <a:ext cx="184"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300">
                    <a:solidFill>
                      <a:schemeClr val="bg2"/>
                    </a:solidFill>
                    <a:latin typeface="ＭＳ Ｐゴシック" pitchFamily="50" charset="-128"/>
                  </a:rPr>
                  <a:t>不良合計</a:t>
                </a:r>
              </a:p>
            </p:txBody>
          </p:sp>
          <p:sp>
            <p:nvSpPr>
              <p:cNvPr id="11478" name="Rectangle 62"/>
              <p:cNvSpPr>
                <a:spLocks noChangeArrowheads="1"/>
              </p:cNvSpPr>
              <p:nvPr/>
            </p:nvSpPr>
            <p:spPr bwMode="auto">
              <a:xfrm>
                <a:off x="2138" y="1692"/>
                <a:ext cx="184"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400">
                    <a:solidFill>
                      <a:schemeClr val="bg2"/>
                    </a:solidFill>
                  </a:rPr>
                  <a:t>月</a:t>
                </a:r>
              </a:p>
            </p:txBody>
          </p:sp>
          <p:sp>
            <p:nvSpPr>
              <p:cNvPr id="11479" name="Rectangle 63"/>
              <p:cNvSpPr>
                <a:spLocks noChangeArrowheads="1"/>
              </p:cNvSpPr>
              <p:nvPr/>
            </p:nvSpPr>
            <p:spPr bwMode="auto">
              <a:xfrm>
                <a:off x="2138" y="1723"/>
                <a:ext cx="93"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400">
                    <a:solidFill>
                      <a:schemeClr val="bg2"/>
                    </a:solidFill>
                  </a:rPr>
                  <a:t>ＡＭ</a:t>
                </a:r>
              </a:p>
            </p:txBody>
          </p:sp>
          <p:sp>
            <p:nvSpPr>
              <p:cNvPr id="11480" name="Rectangle 65"/>
              <p:cNvSpPr>
                <a:spLocks noChangeArrowheads="1"/>
              </p:cNvSpPr>
              <p:nvPr/>
            </p:nvSpPr>
            <p:spPr bwMode="auto">
              <a:xfrm>
                <a:off x="2322" y="1723"/>
                <a:ext cx="94"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400">
                    <a:solidFill>
                      <a:schemeClr val="bg2"/>
                    </a:solidFill>
                  </a:rPr>
                  <a:t>ＡＭ</a:t>
                </a:r>
              </a:p>
            </p:txBody>
          </p:sp>
          <p:sp>
            <p:nvSpPr>
              <p:cNvPr id="11481" name="Rectangle 66"/>
              <p:cNvSpPr>
                <a:spLocks noChangeArrowheads="1"/>
              </p:cNvSpPr>
              <p:nvPr/>
            </p:nvSpPr>
            <p:spPr bwMode="auto">
              <a:xfrm>
                <a:off x="2416" y="1723"/>
                <a:ext cx="92"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400">
                    <a:solidFill>
                      <a:schemeClr val="bg2"/>
                    </a:solidFill>
                  </a:rPr>
                  <a:t>ＰＭ</a:t>
                </a:r>
              </a:p>
            </p:txBody>
          </p:sp>
          <p:sp>
            <p:nvSpPr>
              <p:cNvPr id="11482" name="Rectangle 67"/>
              <p:cNvSpPr>
                <a:spLocks noChangeArrowheads="1"/>
              </p:cNvSpPr>
              <p:nvPr/>
            </p:nvSpPr>
            <p:spPr bwMode="auto">
              <a:xfrm>
                <a:off x="2508" y="1723"/>
                <a:ext cx="93"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400">
                    <a:solidFill>
                      <a:schemeClr val="bg2"/>
                    </a:solidFill>
                  </a:rPr>
                  <a:t>ＡＭ</a:t>
                </a:r>
              </a:p>
            </p:txBody>
          </p:sp>
          <p:sp>
            <p:nvSpPr>
              <p:cNvPr id="11483" name="Rectangle 68"/>
              <p:cNvSpPr>
                <a:spLocks noChangeArrowheads="1"/>
              </p:cNvSpPr>
              <p:nvPr/>
            </p:nvSpPr>
            <p:spPr bwMode="auto">
              <a:xfrm>
                <a:off x="2601" y="1723"/>
                <a:ext cx="93"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400">
                    <a:solidFill>
                      <a:schemeClr val="bg2"/>
                    </a:solidFill>
                  </a:rPr>
                  <a:t>ＰＭ</a:t>
                </a:r>
              </a:p>
            </p:txBody>
          </p:sp>
          <p:sp>
            <p:nvSpPr>
              <p:cNvPr id="11484" name="Rectangle 69"/>
              <p:cNvSpPr>
                <a:spLocks noChangeArrowheads="1"/>
              </p:cNvSpPr>
              <p:nvPr/>
            </p:nvSpPr>
            <p:spPr bwMode="auto">
              <a:xfrm>
                <a:off x="1879" y="1754"/>
                <a:ext cx="93" cy="138"/>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400">
                    <a:solidFill>
                      <a:schemeClr val="bg2"/>
                    </a:solidFill>
                  </a:rPr>
                  <a:t>No</a:t>
                </a:r>
                <a:r>
                  <a:rPr lang="ja-JP" altLang="en-US" sz="400">
                    <a:solidFill>
                      <a:schemeClr val="bg2"/>
                    </a:solidFill>
                  </a:rPr>
                  <a:t>１</a:t>
                </a:r>
              </a:p>
            </p:txBody>
          </p:sp>
          <p:sp>
            <p:nvSpPr>
              <p:cNvPr id="11485" name="Rectangle 70"/>
              <p:cNvSpPr>
                <a:spLocks noChangeArrowheads="1"/>
              </p:cNvSpPr>
              <p:nvPr/>
            </p:nvSpPr>
            <p:spPr bwMode="auto">
              <a:xfrm>
                <a:off x="1879" y="1892"/>
                <a:ext cx="93" cy="139"/>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400">
                    <a:solidFill>
                      <a:schemeClr val="bg2"/>
                    </a:solidFill>
                  </a:rPr>
                  <a:t>No</a:t>
                </a:r>
                <a:r>
                  <a:rPr lang="ja-JP" altLang="en-US" sz="400">
                    <a:solidFill>
                      <a:schemeClr val="bg2"/>
                    </a:solidFill>
                  </a:rPr>
                  <a:t>２</a:t>
                </a:r>
              </a:p>
            </p:txBody>
          </p:sp>
          <p:sp>
            <p:nvSpPr>
              <p:cNvPr id="11486" name="Rectangle 71"/>
              <p:cNvSpPr>
                <a:spLocks noChangeArrowheads="1"/>
              </p:cNvSpPr>
              <p:nvPr/>
            </p:nvSpPr>
            <p:spPr bwMode="auto">
              <a:xfrm>
                <a:off x="1879" y="2031"/>
                <a:ext cx="93" cy="93"/>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300">
                    <a:solidFill>
                      <a:schemeClr val="bg2"/>
                    </a:solidFill>
                  </a:rPr>
                  <a:t>不良</a:t>
                </a:r>
              </a:p>
              <a:p>
                <a:pPr algn="ctr">
                  <a:spcBef>
                    <a:spcPct val="0"/>
                  </a:spcBef>
                  <a:buFontTx/>
                  <a:buNone/>
                </a:pPr>
                <a:r>
                  <a:rPr lang="ja-JP" altLang="en-US" sz="300">
                    <a:solidFill>
                      <a:schemeClr val="bg2"/>
                    </a:solidFill>
                  </a:rPr>
                  <a:t>総計</a:t>
                </a:r>
              </a:p>
            </p:txBody>
          </p:sp>
          <p:sp>
            <p:nvSpPr>
              <p:cNvPr id="11487" name="Rectangle 72"/>
              <p:cNvSpPr>
                <a:spLocks noChangeArrowheads="1"/>
              </p:cNvSpPr>
              <p:nvPr/>
            </p:nvSpPr>
            <p:spPr bwMode="auto">
              <a:xfrm>
                <a:off x="2785" y="1754"/>
                <a:ext cx="93" cy="138"/>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500">
                    <a:solidFill>
                      <a:schemeClr val="bg2"/>
                    </a:solidFill>
                    <a:latin typeface="ＭＳ Ｐゴシック" pitchFamily="50" charset="-128"/>
                  </a:rPr>
                  <a:t>70</a:t>
                </a:r>
              </a:p>
            </p:txBody>
          </p:sp>
          <p:sp>
            <p:nvSpPr>
              <p:cNvPr id="11488" name="Rectangle 73"/>
              <p:cNvSpPr>
                <a:spLocks noChangeArrowheads="1"/>
              </p:cNvSpPr>
              <p:nvPr/>
            </p:nvSpPr>
            <p:spPr bwMode="auto">
              <a:xfrm>
                <a:off x="2767" y="1892"/>
                <a:ext cx="111" cy="139"/>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500">
                    <a:solidFill>
                      <a:schemeClr val="bg2"/>
                    </a:solidFill>
                    <a:latin typeface="ＭＳ Ｐゴシック" pitchFamily="50" charset="-128"/>
                  </a:rPr>
                  <a:t>119</a:t>
                </a:r>
              </a:p>
            </p:txBody>
          </p:sp>
          <p:sp>
            <p:nvSpPr>
              <p:cNvPr id="11489" name="Rectangle 74"/>
              <p:cNvSpPr>
                <a:spLocks noChangeArrowheads="1"/>
              </p:cNvSpPr>
              <p:nvPr/>
            </p:nvSpPr>
            <p:spPr bwMode="auto">
              <a:xfrm>
                <a:off x="2785" y="2031"/>
                <a:ext cx="93" cy="93"/>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500">
                    <a:solidFill>
                      <a:schemeClr val="bg2"/>
                    </a:solidFill>
                    <a:latin typeface="ＭＳ Ｐゴシック" pitchFamily="50" charset="-128"/>
                  </a:rPr>
                  <a:t>189</a:t>
                </a:r>
              </a:p>
            </p:txBody>
          </p:sp>
          <p:sp>
            <p:nvSpPr>
              <p:cNvPr id="11490" name="Rectangle 76"/>
              <p:cNvSpPr>
                <a:spLocks noChangeArrowheads="1"/>
              </p:cNvSpPr>
              <p:nvPr/>
            </p:nvSpPr>
            <p:spPr bwMode="auto">
              <a:xfrm>
                <a:off x="2694" y="1723"/>
                <a:ext cx="91"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400">
                    <a:solidFill>
                      <a:schemeClr val="bg2"/>
                    </a:solidFill>
                    <a:latin typeface="ＭＳ Ｐゴシック" pitchFamily="50" charset="-128"/>
                  </a:rPr>
                  <a:t>小計</a:t>
                </a:r>
              </a:p>
            </p:txBody>
          </p:sp>
          <p:sp>
            <p:nvSpPr>
              <p:cNvPr id="11491" name="Rectangle 77"/>
              <p:cNvSpPr>
                <a:spLocks noChangeArrowheads="1"/>
              </p:cNvSpPr>
              <p:nvPr/>
            </p:nvSpPr>
            <p:spPr bwMode="auto">
              <a:xfrm>
                <a:off x="2694" y="2078"/>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400">
                    <a:solidFill>
                      <a:schemeClr val="bg2"/>
                    </a:solidFill>
                    <a:latin typeface="ＭＳ Ｐゴシック" pitchFamily="50" charset="-128"/>
                  </a:rPr>
                  <a:t>189</a:t>
                </a:r>
              </a:p>
            </p:txBody>
          </p:sp>
          <p:sp>
            <p:nvSpPr>
              <p:cNvPr id="11492" name="Rectangle 78"/>
              <p:cNvSpPr>
                <a:spLocks noChangeArrowheads="1"/>
              </p:cNvSpPr>
              <p:nvPr/>
            </p:nvSpPr>
            <p:spPr bwMode="auto">
              <a:xfrm>
                <a:off x="2694" y="2031"/>
                <a:ext cx="91"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400">
                    <a:solidFill>
                      <a:schemeClr val="bg2"/>
                    </a:solidFill>
                    <a:latin typeface="ＭＳ Ｐゴシック" pitchFamily="50" charset="-128"/>
                  </a:rPr>
                  <a:t>189</a:t>
                </a:r>
              </a:p>
            </p:txBody>
          </p:sp>
          <p:sp>
            <p:nvSpPr>
              <p:cNvPr id="11493" name="Rectangle 79"/>
              <p:cNvSpPr>
                <a:spLocks noChangeArrowheads="1"/>
              </p:cNvSpPr>
              <p:nvPr/>
            </p:nvSpPr>
            <p:spPr bwMode="auto">
              <a:xfrm>
                <a:off x="2694" y="1754"/>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400">
                    <a:solidFill>
                      <a:schemeClr val="bg2"/>
                    </a:solidFill>
                    <a:latin typeface="ＭＳ Ｐゴシック" pitchFamily="50" charset="-128"/>
                  </a:rPr>
                  <a:t>26</a:t>
                </a:r>
              </a:p>
            </p:txBody>
          </p:sp>
          <p:sp>
            <p:nvSpPr>
              <p:cNvPr id="11494" name="Rectangle 80"/>
              <p:cNvSpPr>
                <a:spLocks noChangeArrowheads="1"/>
              </p:cNvSpPr>
              <p:nvPr/>
            </p:nvSpPr>
            <p:spPr bwMode="auto">
              <a:xfrm>
                <a:off x="2694" y="1800"/>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400">
                    <a:solidFill>
                      <a:schemeClr val="bg2"/>
                    </a:solidFill>
                    <a:latin typeface="ＭＳ Ｐゴシック" pitchFamily="50" charset="-128"/>
                  </a:rPr>
                  <a:t>34</a:t>
                </a:r>
              </a:p>
            </p:txBody>
          </p:sp>
          <p:sp>
            <p:nvSpPr>
              <p:cNvPr id="11495" name="Rectangle 81"/>
              <p:cNvSpPr>
                <a:spLocks noChangeArrowheads="1"/>
              </p:cNvSpPr>
              <p:nvPr/>
            </p:nvSpPr>
            <p:spPr bwMode="auto">
              <a:xfrm>
                <a:off x="2694" y="1846"/>
                <a:ext cx="91"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400">
                    <a:solidFill>
                      <a:schemeClr val="bg2"/>
                    </a:solidFill>
                    <a:latin typeface="ＭＳ Ｐゴシック" pitchFamily="50" charset="-128"/>
                  </a:rPr>
                  <a:t>10</a:t>
                </a:r>
              </a:p>
            </p:txBody>
          </p:sp>
          <p:sp>
            <p:nvSpPr>
              <p:cNvPr id="11496" name="Rectangle 82"/>
              <p:cNvSpPr>
                <a:spLocks noChangeArrowheads="1"/>
              </p:cNvSpPr>
              <p:nvPr/>
            </p:nvSpPr>
            <p:spPr bwMode="auto">
              <a:xfrm>
                <a:off x="2694" y="1893"/>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400">
                    <a:solidFill>
                      <a:schemeClr val="bg2"/>
                    </a:solidFill>
                    <a:latin typeface="ＭＳ Ｐゴシック" pitchFamily="50" charset="-128"/>
                  </a:rPr>
                  <a:t>27</a:t>
                </a:r>
              </a:p>
            </p:txBody>
          </p:sp>
          <p:sp>
            <p:nvSpPr>
              <p:cNvPr id="11497" name="Rectangle 83"/>
              <p:cNvSpPr>
                <a:spLocks noChangeArrowheads="1"/>
              </p:cNvSpPr>
              <p:nvPr/>
            </p:nvSpPr>
            <p:spPr bwMode="auto">
              <a:xfrm>
                <a:off x="2694" y="1939"/>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400">
                    <a:solidFill>
                      <a:schemeClr val="bg2"/>
                    </a:solidFill>
                    <a:latin typeface="ＭＳ Ｐゴシック" pitchFamily="50" charset="-128"/>
                  </a:rPr>
                  <a:t>54</a:t>
                </a:r>
              </a:p>
            </p:txBody>
          </p:sp>
          <p:sp>
            <p:nvSpPr>
              <p:cNvPr id="11498" name="Rectangle 84"/>
              <p:cNvSpPr>
                <a:spLocks noChangeArrowheads="1"/>
              </p:cNvSpPr>
              <p:nvPr/>
            </p:nvSpPr>
            <p:spPr bwMode="auto">
              <a:xfrm>
                <a:off x="2694" y="1985"/>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400">
                    <a:solidFill>
                      <a:schemeClr val="bg2"/>
                    </a:solidFill>
                    <a:latin typeface="ＭＳ Ｐゴシック" pitchFamily="50" charset="-128"/>
                  </a:rPr>
                  <a:t>28</a:t>
                </a:r>
              </a:p>
            </p:txBody>
          </p:sp>
          <p:sp>
            <p:nvSpPr>
              <p:cNvPr id="11499" name="Rectangle 85"/>
              <p:cNvSpPr>
                <a:spLocks noChangeArrowheads="1"/>
              </p:cNvSpPr>
              <p:nvPr/>
            </p:nvSpPr>
            <p:spPr bwMode="auto">
              <a:xfrm>
                <a:off x="2601" y="2031"/>
                <a:ext cx="93"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500">
                    <a:solidFill>
                      <a:schemeClr val="bg2"/>
                    </a:solidFill>
                    <a:latin typeface="ＭＳ Ｐゴシック" pitchFamily="50" charset="-128"/>
                  </a:rPr>
                  <a:t>11</a:t>
                </a:r>
              </a:p>
            </p:txBody>
          </p:sp>
          <p:sp>
            <p:nvSpPr>
              <p:cNvPr id="11500" name="Rectangle 86"/>
              <p:cNvSpPr>
                <a:spLocks noChangeArrowheads="1"/>
              </p:cNvSpPr>
              <p:nvPr/>
            </p:nvSpPr>
            <p:spPr bwMode="auto">
              <a:xfrm>
                <a:off x="2508" y="2031"/>
                <a:ext cx="93"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500">
                    <a:solidFill>
                      <a:schemeClr val="bg2"/>
                    </a:solidFill>
                    <a:latin typeface="ＭＳ Ｐゴシック" pitchFamily="50" charset="-128"/>
                  </a:rPr>
                  <a:t>17</a:t>
                </a:r>
              </a:p>
            </p:txBody>
          </p:sp>
          <p:sp>
            <p:nvSpPr>
              <p:cNvPr id="11501" name="Rectangle 87"/>
              <p:cNvSpPr>
                <a:spLocks noChangeArrowheads="1"/>
              </p:cNvSpPr>
              <p:nvPr/>
            </p:nvSpPr>
            <p:spPr bwMode="auto">
              <a:xfrm>
                <a:off x="2322" y="2077"/>
                <a:ext cx="18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500">
                    <a:solidFill>
                      <a:schemeClr val="bg2"/>
                    </a:solidFill>
                    <a:latin typeface="ＭＳ Ｐゴシック" pitchFamily="50" charset="-128"/>
                  </a:rPr>
                  <a:t>26</a:t>
                </a:r>
              </a:p>
            </p:txBody>
          </p:sp>
          <p:sp>
            <p:nvSpPr>
              <p:cNvPr id="11502" name="Rectangle 88"/>
              <p:cNvSpPr>
                <a:spLocks noChangeArrowheads="1"/>
              </p:cNvSpPr>
              <p:nvPr/>
            </p:nvSpPr>
            <p:spPr bwMode="auto">
              <a:xfrm>
                <a:off x="2322" y="2031"/>
                <a:ext cx="94"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500">
                    <a:solidFill>
                      <a:schemeClr val="bg2"/>
                    </a:solidFill>
                    <a:latin typeface="ＭＳ Ｐゴシック" pitchFamily="50" charset="-128"/>
                  </a:rPr>
                  <a:t>17</a:t>
                </a:r>
              </a:p>
            </p:txBody>
          </p:sp>
          <p:sp>
            <p:nvSpPr>
              <p:cNvPr id="11503" name="Rectangle 89"/>
              <p:cNvSpPr>
                <a:spLocks noChangeArrowheads="1"/>
              </p:cNvSpPr>
              <p:nvPr/>
            </p:nvSpPr>
            <p:spPr bwMode="auto">
              <a:xfrm>
                <a:off x="2416" y="2031"/>
                <a:ext cx="92"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500">
                    <a:solidFill>
                      <a:schemeClr val="bg2"/>
                    </a:solidFill>
                    <a:latin typeface="ＭＳ Ｐゴシック" pitchFamily="50" charset="-128"/>
                  </a:rPr>
                  <a:t>9</a:t>
                </a:r>
              </a:p>
            </p:txBody>
          </p:sp>
          <p:sp>
            <p:nvSpPr>
              <p:cNvPr id="11504" name="Rectangle 90"/>
              <p:cNvSpPr>
                <a:spLocks noChangeArrowheads="1"/>
              </p:cNvSpPr>
              <p:nvPr/>
            </p:nvSpPr>
            <p:spPr bwMode="auto">
              <a:xfrm>
                <a:off x="2138" y="2077"/>
                <a:ext cx="184"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500">
                    <a:solidFill>
                      <a:schemeClr val="bg2"/>
                    </a:solidFill>
                    <a:latin typeface="ＭＳ Ｐゴシック" pitchFamily="50" charset="-128"/>
                  </a:rPr>
                  <a:t>32</a:t>
                </a:r>
              </a:p>
            </p:txBody>
          </p:sp>
          <p:sp>
            <p:nvSpPr>
              <p:cNvPr id="11505" name="Rectangle 91"/>
              <p:cNvSpPr>
                <a:spLocks noChangeArrowheads="1"/>
              </p:cNvSpPr>
              <p:nvPr/>
            </p:nvSpPr>
            <p:spPr bwMode="auto">
              <a:xfrm>
                <a:off x="2138" y="2031"/>
                <a:ext cx="93"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500">
                    <a:solidFill>
                      <a:schemeClr val="bg2"/>
                    </a:solidFill>
                    <a:latin typeface="ＭＳ Ｐゴシック" pitchFamily="50" charset="-128"/>
                  </a:rPr>
                  <a:t>19</a:t>
                </a:r>
              </a:p>
            </p:txBody>
          </p:sp>
          <p:sp>
            <p:nvSpPr>
              <p:cNvPr id="11506" name="Rectangle 92"/>
              <p:cNvSpPr>
                <a:spLocks noChangeArrowheads="1"/>
              </p:cNvSpPr>
              <p:nvPr/>
            </p:nvSpPr>
            <p:spPr bwMode="auto">
              <a:xfrm>
                <a:off x="2508" y="1692"/>
                <a:ext cx="186"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400">
                    <a:solidFill>
                      <a:schemeClr val="bg2"/>
                    </a:solidFill>
                  </a:rPr>
                  <a:t>土</a:t>
                </a:r>
              </a:p>
            </p:txBody>
          </p:sp>
          <p:sp>
            <p:nvSpPr>
              <p:cNvPr id="11507" name="Rectangle 93"/>
              <p:cNvSpPr>
                <a:spLocks noChangeArrowheads="1"/>
              </p:cNvSpPr>
              <p:nvPr/>
            </p:nvSpPr>
            <p:spPr bwMode="auto">
              <a:xfrm>
                <a:off x="2601" y="1846"/>
                <a:ext cx="93"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500">
                  <a:solidFill>
                    <a:schemeClr val="bg2"/>
                  </a:solidFill>
                  <a:latin typeface="ＭＳ Ｐゴシック" pitchFamily="50" charset="-128"/>
                </a:endParaRPr>
              </a:p>
            </p:txBody>
          </p:sp>
          <p:sp>
            <p:nvSpPr>
              <p:cNvPr id="11508" name="Rectangle 94"/>
              <p:cNvSpPr>
                <a:spLocks noChangeArrowheads="1"/>
              </p:cNvSpPr>
              <p:nvPr/>
            </p:nvSpPr>
            <p:spPr bwMode="auto">
              <a:xfrm>
                <a:off x="2601" y="1939"/>
                <a:ext cx="93"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500">
                  <a:solidFill>
                    <a:schemeClr val="bg2"/>
                  </a:solidFill>
                  <a:latin typeface="ＭＳ Ｐゴシック" pitchFamily="50" charset="-128"/>
                </a:endParaRPr>
              </a:p>
            </p:txBody>
          </p:sp>
          <p:grpSp>
            <p:nvGrpSpPr>
              <p:cNvPr id="11509" name="Group 95"/>
              <p:cNvGrpSpPr>
                <a:grpSpLocks/>
              </p:cNvGrpSpPr>
              <p:nvPr/>
            </p:nvGrpSpPr>
            <p:grpSpPr bwMode="auto">
              <a:xfrm>
                <a:off x="2601" y="1754"/>
                <a:ext cx="93" cy="47"/>
                <a:chOff x="288" y="2160"/>
                <a:chExt cx="240" cy="144"/>
              </a:xfrm>
            </p:grpSpPr>
            <p:sp>
              <p:nvSpPr>
                <p:cNvPr id="11683" name="Rectangle 96"/>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400">
                    <a:solidFill>
                      <a:schemeClr val="bg2"/>
                    </a:solidFill>
                    <a:latin typeface="ＭＳ Ｐゴシック" pitchFamily="50" charset="-128"/>
                  </a:endParaRPr>
                </a:p>
              </p:txBody>
            </p:sp>
            <p:grpSp>
              <p:nvGrpSpPr>
                <p:cNvPr id="11684" name="Group 97"/>
                <p:cNvGrpSpPr>
                  <a:grpSpLocks/>
                </p:cNvGrpSpPr>
                <p:nvPr/>
              </p:nvGrpSpPr>
              <p:grpSpPr bwMode="auto">
                <a:xfrm>
                  <a:off x="336" y="2208"/>
                  <a:ext cx="101" cy="80"/>
                  <a:chOff x="1104" y="1776"/>
                  <a:chExt cx="101" cy="80"/>
                </a:xfrm>
              </p:grpSpPr>
              <p:sp>
                <p:nvSpPr>
                  <p:cNvPr id="11685" name="Line 98"/>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86" name="Line 99"/>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87" name="Line 100"/>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1510" name="Group 106"/>
              <p:cNvGrpSpPr>
                <a:grpSpLocks/>
              </p:cNvGrpSpPr>
              <p:nvPr/>
            </p:nvGrpSpPr>
            <p:grpSpPr bwMode="auto">
              <a:xfrm>
                <a:off x="2601" y="1802"/>
                <a:ext cx="93" cy="47"/>
                <a:chOff x="288" y="2352"/>
                <a:chExt cx="240" cy="144"/>
              </a:xfrm>
            </p:grpSpPr>
            <p:sp>
              <p:nvSpPr>
                <p:cNvPr id="11679" name="Rectangle 107"/>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400">
                    <a:solidFill>
                      <a:schemeClr val="bg2"/>
                    </a:solidFill>
                    <a:latin typeface="ＭＳ Ｐゴシック" pitchFamily="50" charset="-128"/>
                  </a:endParaRPr>
                </a:p>
              </p:txBody>
            </p:sp>
            <p:grpSp>
              <p:nvGrpSpPr>
                <p:cNvPr id="11680" name="Group 108"/>
                <p:cNvGrpSpPr>
                  <a:grpSpLocks/>
                </p:cNvGrpSpPr>
                <p:nvPr/>
              </p:nvGrpSpPr>
              <p:grpSpPr bwMode="auto">
                <a:xfrm>
                  <a:off x="336" y="2400"/>
                  <a:ext cx="67" cy="80"/>
                  <a:chOff x="1104" y="1776"/>
                  <a:chExt cx="67" cy="80"/>
                </a:xfrm>
              </p:grpSpPr>
              <p:sp>
                <p:nvSpPr>
                  <p:cNvPr id="11681" name="Line 109"/>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82" name="Line 110"/>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1511" name="Group 111"/>
              <p:cNvGrpSpPr>
                <a:grpSpLocks/>
              </p:cNvGrpSpPr>
              <p:nvPr/>
            </p:nvGrpSpPr>
            <p:grpSpPr bwMode="auto">
              <a:xfrm>
                <a:off x="2601" y="1986"/>
                <a:ext cx="93" cy="45"/>
                <a:chOff x="288" y="2352"/>
                <a:chExt cx="240" cy="144"/>
              </a:xfrm>
            </p:grpSpPr>
            <p:sp>
              <p:nvSpPr>
                <p:cNvPr id="11675" name="Rectangle 112"/>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400">
                    <a:solidFill>
                      <a:schemeClr val="bg2"/>
                    </a:solidFill>
                    <a:latin typeface="ＭＳ Ｐゴシック" pitchFamily="50" charset="-128"/>
                  </a:endParaRPr>
                </a:p>
              </p:txBody>
            </p:sp>
            <p:grpSp>
              <p:nvGrpSpPr>
                <p:cNvPr id="11676" name="Group 113"/>
                <p:cNvGrpSpPr>
                  <a:grpSpLocks/>
                </p:cNvGrpSpPr>
                <p:nvPr/>
              </p:nvGrpSpPr>
              <p:grpSpPr bwMode="auto">
                <a:xfrm>
                  <a:off x="336" y="2400"/>
                  <a:ext cx="67" cy="80"/>
                  <a:chOff x="1104" y="1776"/>
                  <a:chExt cx="67" cy="80"/>
                </a:xfrm>
              </p:grpSpPr>
              <p:sp>
                <p:nvSpPr>
                  <p:cNvPr id="11677" name="Line 114"/>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78" name="Line 115"/>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1512" name="Group 116"/>
              <p:cNvGrpSpPr>
                <a:grpSpLocks/>
              </p:cNvGrpSpPr>
              <p:nvPr/>
            </p:nvGrpSpPr>
            <p:grpSpPr bwMode="auto">
              <a:xfrm>
                <a:off x="2508" y="1754"/>
                <a:ext cx="93" cy="47"/>
                <a:chOff x="288" y="2352"/>
                <a:chExt cx="240" cy="144"/>
              </a:xfrm>
            </p:grpSpPr>
            <p:sp>
              <p:nvSpPr>
                <p:cNvPr id="11671" name="Rectangle 117"/>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400">
                    <a:solidFill>
                      <a:schemeClr val="bg2"/>
                    </a:solidFill>
                    <a:latin typeface="ＭＳ Ｐゴシック" pitchFamily="50" charset="-128"/>
                  </a:endParaRPr>
                </a:p>
              </p:txBody>
            </p:sp>
            <p:grpSp>
              <p:nvGrpSpPr>
                <p:cNvPr id="11672" name="Group 118"/>
                <p:cNvGrpSpPr>
                  <a:grpSpLocks/>
                </p:cNvGrpSpPr>
                <p:nvPr/>
              </p:nvGrpSpPr>
              <p:grpSpPr bwMode="auto">
                <a:xfrm>
                  <a:off x="336" y="2400"/>
                  <a:ext cx="67" cy="80"/>
                  <a:chOff x="1104" y="1776"/>
                  <a:chExt cx="67" cy="80"/>
                </a:xfrm>
              </p:grpSpPr>
              <p:sp>
                <p:nvSpPr>
                  <p:cNvPr id="11673" name="Line 119"/>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74" name="Line 120"/>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1513" name="Group 121"/>
              <p:cNvGrpSpPr>
                <a:grpSpLocks/>
              </p:cNvGrpSpPr>
              <p:nvPr/>
            </p:nvGrpSpPr>
            <p:grpSpPr bwMode="auto">
              <a:xfrm>
                <a:off x="2508" y="1801"/>
                <a:ext cx="93" cy="45"/>
                <a:chOff x="288" y="2160"/>
                <a:chExt cx="240" cy="144"/>
              </a:xfrm>
            </p:grpSpPr>
            <p:sp>
              <p:nvSpPr>
                <p:cNvPr id="11666" name="Rectangle 122"/>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400">
                    <a:solidFill>
                      <a:schemeClr val="bg2"/>
                    </a:solidFill>
                    <a:latin typeface="ＭＳ Ｐゴシック" pitchFamily="50" charset="-128"/>
                  </a:endParaRPr>
                </a:p>
              </p:txBody>
            </p:sp>
            <p:grpSp>
              <p:nvGrpSpPr>
                <p:cNvPr id="11667" name="Group 123"/>
                <p:cNvGrpSpPr>
                  <a:grpSpLocks/>
                </p:cNvGrpSpPr>
                <p:nvPr/>
              </p:nvGrpSpPr>
              <p:grpSpPr bwMode="auto">
                <a:xfrm>
                  <a:off x="336" y="2208"/>
                  <a:ext cx="101" cy="80"/>
                  <a:chOff x="1104" y="1776"/>
                  <a:chExt cx="101" cy="80"/>
                </a:xfrm>
              </p:grpSpPr>
              <p:sp>
                <p:nvSpPr>
                  <p:cNvPr id="11668" name="Line 124"/>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69" name="Line 125"/>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70" name="Line 126"/>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1514" name="Group 127"/>
              <p:cNvGrpSpPr>
                <a:grpSpLocks/>
              </p:cNvGrpSpPr>
              <p:nvPr/>
            </p:nvGrpSpPr>
            <p:grpSpPr bwMode="auto">
              <a:xfrm>
                <a:off x="2508" y="1846"/>
                <a:ext cx="93" cy="46"/>
                <a:chOff x="288" y="2352"/>
                <a:chExt cx="240" cy="144"/>
              </a:xfrm>
            </p:grpSpPr>
            <p:sp>
              <p:nvSpPr>
                <p:cNvPr id="11662" name="Rectangle 128"/>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500">
                    <a:solidFill>
                      <a:schemeClr val="bg2"/>
                    </a:solidFill>
                    <a:latin typeface="ＭＳ Ｐゴシック" pitchFamily="50" charset="-128"/>
                  </a:endParaRPr>
                </a:p>
              </p:txBody>
            </p:sp>
            <p:grpSp>
              <p:nvGrpSpPr>
                <p:cNvPr id="11663" name="Group 129"/>
                <p:cNvGrpSpPr>
                  <a:grpSpLocks/>
                </p:cNvGrpSpPr>
                <p:nvPr/>
              </p:nvGrpSpPr>
              <p:grpSpPr bwMode="auto">
                <a:xfrm>
                  <a:off x="336" y="2400"/>
                  <a:ext cx="67" cy="80"/>
                  <a:chOff x="1104" y="1776"/>
                  <a:chExt cx="67" cy="80"/>
                </a:xfrm>
              </p:grpSpPr>
              <p:sp>
                <p:nvSpPr>
                  <p:cNvPr id="11664" name="Line 130"/>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65" name="Line 131"/>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1515" name="Group 132"/>
              <p:cNvGrpSpPr>
                <a:grpSpLocks/>
              </p:cNvGrpSpPr>
              <p:nvPr/>
            </p:nvGrpSpPr>
            <p:grpSpPr bwMode="auto">
              <a:xfrm>
                <a:off x="2508" y="1892"/>
                <a:ext cx="93" cy="47"/>
                <a:chOff x="288" y="1968"/>
                <a:chExt cx="240" cy="144"/>
              </a:xfrm>
            </p:grpSpPr>
            <p:sp>
              <p:nvSpPr>
                <p:cNvPr id="11656" name="Rectangle 133"/>
                <p:cNvSpPr>
                  <a:spLocks noChangeArrowheads="1"/>
                </p:cNvSpPr>
                <p:nvPr/>
              </p:nvSpPr>
              <p:spPr bwMode="auto">
                <a:xfrm>
                  <a:off x="288" y="1968"/>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500">
                    <a:solidFill>
                      <a:schemeClr val="bg2"/>
                    </a:solidFill>
                    <a:latin typeface="ＭＳ Ｐゴシック" pitchFamily="50" charset="-128"/>
                  </a:endParaRPr>
                </a:p>
              </p:txBody>
            </p:sp>
            <p:grpSp>
              <p:nvGrpSpPr>
                <p:cNvPr id="11657" name="Group 134"/>
                <p:cNvGrpSpPr>
                  <a:grpSpLocks/>
                </p:cNvGrpSpPr>
                <p:nvPr/>
              </p:nvGrpSpPr>
              <p:grpSpPr bwMode="auto">
                <a:xfrm>
                  <a:off x="336" y="2016"/>
                  <a:ext cx="134" cy="80"/>
                  <a:chOff x="1104" y="1776"/>
                  <a:chExt cx="134" cy="80"/>
                </a:xfrm>
              </p:grpSpPr>
              <p:sp>
                <p:nvSpPr>
                  <p:cNvPr id="11658" name="Line 135"/>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59" name="Line 136"/>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60" name="Line 137"/>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61" name="Line 138"/>
                  <p:cNvSpPr>
                    <a:spLocks noChangeShapeType="1"/>
                  </p:cNvSpPr>
                  <p:nvPr/>
                </p:nvSpPr>
                <p:spPr bwMode="auto">
                  <a:xfrm flipH="1">
                    <a:off x="1205"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11516" name="Rectangle 140"/>
              <p:cNvSpPr>
                <a:spLocks noChangeArrowheads="1"/>
              </p:cNvSpPr>
              <p:nvPr/>
            </p:nvSpPr>
            <p:spPr bwMode="auto">
              <a:xfrm>
                <a:off x="2508" y="1939"/>
                <a:ext cx="93"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500">
                  <a:solidFill>
                    <a:schemeClr val="bg2"/>
                  </a:solidFill>
                  <a:latin typeface="ＭＳ Ｐゴシック" pitchFamily="50" charset="-128"/>
                </a:endParaRPr>
              </a:p>
            </p:txBody>
          </p:sp>
          <p:sp>
            <p:nvSpPr>
              <p:cNvPr id="11517" name="Line 141"/>
              <p:cNvSpPr>
                <a:spLocks noChangeShapeType="1"/>
              </p:cNvSpPr>
              <p:nvPr/>
            </p:nvSpPr>
            <p:spPr bwMode="auto">
              <a:xfrm flipH="1">
                <a:off x="2527" y="1955"/>
                <a:ext cx="13"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1518" name="Group 142"/>
              <p:cNvGrpSpPr>
                <a:grpSpLocks/>
              </p:cNvGrpSpPr>
              <p:nvPr/>
            </p:nvGrpSpPr>
            <p:grpSpPr bwMode="auto">
              <a:xfrm>
                <a:off x="2508" y="1986"/>
                <a:ext cx="93" cy="45"/>
                <a:chOff x="288" y="1776"/>
                <a:chExt cx="240" cy="144"/>
              </a:xfrm>
            </p:grpSpPr>
            <p:sp>
              <p:nvSpPr>
                <p:cNvPr id="11649" name="Rectangle 143"/>
                <p:cNvSpPr>
                  <a:spLocks noChangeArrowheads="1"/>
                </p:cNvSpPr>
                <p:nvPr/>
              </p:nvSpPr>
              <p:spPr bwMode="auto">
                <a:xfrm>
                  <a:off x="288" y="1776"/>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400">
                    <a:solidFill>
                      <a:schemeClr val="bg2"/>
                    </a:solidFill>
                    <a:latin typeface="ＭＳ Ｐゴシック" pitchFamily="50" charset="-128"/>
                  </a:endParaRPr>
                </a:p>
              </p:txBody>
            </p:sp>
            <p:grpSp>
              <p:nvGrpSpPr>
                <p:cNvPr id="11650" name="Group 144"/>
                <p:cNvGrpSpPr>
                  <a:grpSpLocks/>
                </p:cNvGrpSpPr>
                <p:nvPr/>
              </p:nvGrpSpPr>
              <p:grpSpPr bwMode="auto">
                <a:xfrm>
                  <a:off x="336" y="1824"/>
                  <a:ext cx="134" cy="80"/>
                  <a:chOff x="768" y="2496"/>
                  <a:chExt cx="192" cy="144"/>
                </a:xfrm>
              </p:grpSpPr>
              <p:sp>
                <p:nvSpPr>
                  <p:cNvPr id="11651" name="Line 145"/>
                  <p:cNvSpPr>
                    <a:spLocks noChangeShapeType="1"/>
                  </p:cNvSpPr>
                  <p:nvPr/>
                </p:nvSpPr>
                <p:spPr bwMode="auto">
                  <a:xfrm flipH="1">
                    <a:off x="768"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52" name="Line 146"/>
                  <p:cNvSpPr>
                    <a:spLocks noChangeShapeType="1"/>
                  </p:cNvSpPr>
                  <p:nvPr/>
                </p:nvSpPr>
                <p:spPr bwMode="auto">
                  <a:xfrm flipH="1">
                    <a:off x="816"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53" name="Line 147"/>
                  <p:cNvSpPr>
                    <a:spLocks noChangeShapeType="1"/>
                  </p:cNvSpPr>
                  <p:nvPr/>
                </p:nvSpPr>
                <p:spPr bwMode="auto">
                  <a:xfrm flipH="1">
                    <a:off x="864"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54" name="Line 148"/>
                  <p:cNvSpPr>
                    <a:spLocks noChangeShapeType="1"/>
                  </p:cNvSpPr>
                  <p:nvPr/>
                </p:nvSpPr>
                <p:spPr bwMode="auto">
                  <a:xfrm flipH="1">
                    <a:off x="912"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55" name="Line 149"/>
                  <p:cNvSpPr>
                    <a:spLocks noChangeShapeType="1"/>
                  </p:cNvSpPr>
                  <p:nvPr/>
                </p:nvSpPr>
                <p:spPr bwMode="auto">
                  <a:xfrm>
                    <a:off x="768" y="2496"/>
                    <a:ext cx="192"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1519" name="Group 150"/>
              <p:cNvGrpSpPr>
                <a:grpSpLocks/>
              </p:cNvGrpSpPr>
              <p:nvPr/>
            </p:nvGrpSpPr>
            <p:grpSpPr bwMode="auto">
              <a:xfrm>
                <a:off x="2416" y="1892"/>
                <a:ext cx="92" cy="47"/>
                <a:chOff x="288" y="2160"/>
                <a:chExt cx="240" cy="144"/>
              </a:xfrm>
            </p:grpSpPr>
            <p:sp>
              <p:nvSpPr>
                <p:cNvPr id="11644" name="Rectangle 151"/>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400">
                    <a:solidFill>
                      <a:schemeClr val="bg2"/>
                    </a:solidFill>
                    <a:latin typeface="ＭＳ Ｐゴシック" pitchFamily="50" charset="-128"/>
                  </a:endParaRPr>
                </a:p>
              </p:txBody>
            </p:sp>
            <p:grpSp>
              <p:nvGrpSpPr>
                <p:cNvPr id="11645" name="Group 152"/>
                <p:cNvGrpSpPr>
                  <a:grpSpLocks/>
                </p:cNvGrpSpPr>
                <p:nvPr/>
              </p:nvGrpSpPr>
              <p:grpSpPr bwMode="auto">
                <a:xfrm>
                  <a:off x="336" y="2208"/>
                  <a:ext cx="101" cy="80"/>
                  <a:chOff x="1104" y="1776"/>
                  <a:chExt cx="101" cy="80"/>
                </a:xfrm>
              </p:grpSpPr>
              <p:sp>
                <p:nvSpPr>
                  <p:cNvPr id="11646" name="Line 153"/>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47" name="Line 154"/>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48" name="Line 155"/>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1520" name="Group 156"/>
              <p:cNvGrpSpPr>
                <a:grpSpLocks/>
              </p:cNvGrpSpPr>
              <p:nvPr/>
            </p:nvGrpSpPr>
            <p:grpSpPr bwMode="auto">
              <a:xfrm>
                <a:off x="2416" y="1939"/>
                <a:ext cx="92" cy="47"/>
                <a:chOff x="576" y="1968"/>
                <a:chExt cx="240" cy="144"/>
              </a:xfrm>
            </p:grpSpPr>
            <p:sp>
              <p:nvSpPr>
                <p:cNvPr id="11642" name="Rectangle 157"/>
                <p:cNvSpPr>
                  <a:spLocks noChangeArrowheads="1"/>
                </p:cNvSpPr>
                <p:nvPr/>
              </p:nvSpPr>
              <p:spPr bwMode="auto">
                <a:xfrm>
                  <a:off x="576" y="1968"/>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400">
                    <a:solidFill>
                      <a:schemeClr val="bg2"/>
                    </a:solidFill>
                    <a:latin typeface="ＭＳ Ｐゴシック" pitchFamily="50" charset="-128"/>
                  </a:endParaRPr>
                </a:p>
              </p:txBody>
            </p:sp>
            <p:sp>
              <p:nvSpPr>
                <p:cNvPr id="11643" name="Line 158"/>
                <p:cNvSpPr>
                  <a:spLocks noChangeShapeType="1"/>
                </p:cNvSpPr>
                <p:nvPr/>
              </p:nvSpPr>
              <p:spPr bwMode="auto">
                <a:xfrm flipH="1">
                  <a:off x="624" y="201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1521" name="Rectangle 160"/>
              <p:cNvSpPr>
                <a:spLocks noChangeArrowheads="1"/>
              </p:cNvSpPr>
              <p:nvPr/>
            </p:nvSpPr>
            <p:spPr bwMode="auto">
              <a:xfrm>
                <a:off x="2416" y="1986"/>
                <a:ext cx="92" cy="45"/>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400">
                  <a:solidFill>
                    <a:schemeClr val="bg2"/>
                  </a:solidFill>
                  <a:latin typeface="ＭＳ Ｐゴシック" pitchFamily="50" charset="-128"/>
                </a:endParaRPr>
              </a:p>
            </p:txBody>
          </p:sp>
          <p:grpSp>
            <p:nvGrpSpPr>
              <p:cNvPr id="11522" name="Group 161"/>
              <p:cNvGrpSpPr>
                <a:grpSpLocks/>
              </p:cNvGrpSpPr>
              <p:nvPr/>
            </p:nvGrpSpPr>
            <p:grpSpPr bwMode="auto">
              <a:xfrm>
                <a:off x="2434" y="2001"/>
                <a:ext cx="26" cy="25"/>
                <a:chOff x="1104" y="1776"/>
                <a:chExt cx="67" cy="80"/>
              </a:xfrm>
            </p:grpSpPr>
            <p:sp>
              <p:nvSpPr>
                <p:cNvPr id="11640" name="Line 162"/>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41" name="Line 163"/>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1523" name="Rectangle 165"/>
              <p:cNvSpPr>
                <a:spLocks noChangeArrowheads="1"/>
              </p:cNvSpPr>
              <p:nvPr/>
            </p:nvSpPr>
            <p:spPr bwMode="auto">
              <a:xfrm>
                <a:off x="2231" y="1754"/>
                <a:ext cx="91"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400">
                  <a:solidFill>
                    <a:schemeClr val="bg2"/>
                  </a:solidFill>
                  <a:latin typeface="ＭＳ Ｐゴシック" pitchFamily="50" charset="-128"/>
                </a:endParaRPr>
              </a:p>
            </p:txBody>
          </p:sp>
          <p:sp>
            <p:nvSpPr>
              <p:cNvPr id="11524" name="Line 166"/>
              <p:cNvSpPr>
                <a:spLocks noChangeShapeType="1"/>
              </p:cNvSpPr>
              <p:nvPr/>
            </p:nvSpPr>
            <p:spPr bwMode="auto">
              <a:xfrm flipH="1">
                <a:off x="2249" y="1770"/>
                <a:ext cx="13"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25" name="Rectangle 168"/>
              <p:cNvSpPr>
                <a:spLocks noChangeArrowheads="1"/>
              </p:cNvSpPr>
              <p:nvPr/>
            </p:nvSpPr>
            <p:spPr bwMode="auto">
              <a:xfrm>
                <a:off x="2138" y="1754"/>
                <a:ext cx="93"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400">
                  <a:solidFill>
                    <a:schemeClr val="bg2"/>
                  </a:solidFill>
                  <a:latin typeface="ＭＳ Ｐゴシック" pitchFamily="50" charset="-128"/>
                </a:endParaRPr>
              </a:p>
            </p:txBody>
          </p:sp>
          <p:grpSp>
            <p:nvGrpSpPr>
              <p:cNvPr id="11526" name="Group 169"/>
              <p:cNvGrpSpPr>
                <a:grpSpLocks/>
              </p:cNvGrpSpPr>
              <p:nvPr/>
            </p:nvGrpSpPr>
            <p:grpSpPr bwMode="auto">
              <a:xfrm>
                <a:off x="2157" y="1770"/>
                <a:ext cx="26" cy="26"/>
                <a:chOff x="1104" y="1776"/>
                <a:chExt cx="67" cy="80"/>
              </a:xfrm>
            </p:grpSpPr>
            <p:sp>
              <p:nvSpPr>
                <p:cNvPr id="11638" name="Line 170"/>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39" name="Line 171"/>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1527" name="Group 172"/>
              <p:cNvGrpSpPr>
                <a:grpSpLocks/>
              </p:cNvGrpSpPr>
              <p:nvPr/>
            </p:nvGrpSpPr>
            <p:grpSpPr bwMode="auto">
              <a:xfrm>
                <a:off x="2138" y="1801"/>
                <a:ext cx="93" cy="45"/>
                <a:chOff x="288" y="2160"/>
                <a:chExt cx="240" cy="144"/>
              </a:xfrm>
            </p:grpSpPr>
            <p:sp>
              <p:nvSpPr>
                <p:cNvPr id="11633" name="Rectangle 173"/>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400">
                    <a:solidFill>
                      <a:schemeClr val="bg2"/>
                    </a:solidFill>
                    <a:latin typeface="ＭＳ Ｐゴシック" pitchFamily="50" charset="-128"/>
                  </a:endParaRPr>
                </a:p>
              </p:txBody>
            </p:sp>
            <p:grpSp>
              <p:nvGrpSpPr>
                <p:cNvPr id="11634" name="Group 174"/>
                <p:cNvGrpSpPr>
                  <a:grpSpLocks/>
                </p:cNvGrpSpPr>
                <p:nvPr/>
              </p:nvGrpSpPr>
              <p:grpSpPr bwMode="auto">
                <a:xfrm>
                  <a:off x="336" y="2208"/>
                  <a:ext cx="101" cy="80"/>
                  <a:chOff x="1104" y="1776"/>
                  <a:chExt cx="101" cy="80"/>
                </a:xfrm>
              </p:grpSpPr>
              <p:sp>
                <p:nvSpPr>
                  <p:cNvPr id="11635" name="Line 175"/>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36" name="Line 176"/>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37" name="Line 177"/>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1528" name="Group 178"/>
              <p:cNvGrpSpPr>
                <a:grpSpLocks/>
              </p:cNvGrpSpPr>
              <p:nvPr/>
            </p:nvGrpSpPr>
            <p:grpSpPr bwMode="auto">
              <a:xfrm>
                <a:off x="2231" y="1801"/>
                <a:ext cx="91" cy="45"/>
                <a:chOff x="288" y="1776"/>
                <a:chExt cx="240" cy="144"/>
              </a:xfrm>
            </p:grpSpPr>
            <p:sp>
              <p:nvSpPr>
                <p:cNvPr id="11626" name="Rectangle 179"/>
                <p:cNvSpPr>
                  <a:spLocks noChangeArrowheads="1"/>
                </p:cNvSpPr>
                <p:nvPr/>
              </p:nvSpPr>
              <p:spPr bwMode="auto">
                <a:xfrm>
                  <a:off x="288" y="1776"/>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400">
                    <a:solidFill>
                      <a:schemeClr val="bg2"/>
                    </a:solidFill>
                    <a:latin typeface="ＭＳ Ｐゴシック" pitchFamily="50" charset="-128"/>
                  </a:endParaRPr>
                </a:p>
              </p:txBody>
            </p:sp>
            <p:grpSp>
              <p:nvGrpSpPr>
                <p:cNvPr id="11627" name="Group 180"/>
                <p:cNvGrpSpPr>
                  <a:grpSpLocks/>
                </p:cNvGrpSpPr>
                <p:nvPr/>
              </p:nvGrpSpPr>
              <p:grpSpPr bwMode="auto">
                <a:xfrm>
                  <a:off x="336" y="1824"/>
                  <a:ext cx="134" cy="80"/>
                  <a:chOff x="768" y="2496"/>
                  <a:chExt cx="192" cy="144"/>
                </a:xfrm>
              </p:grpSpPr>
              <p:sp>
                <p:nvSpPr>
                  <p:cNvPr id="11628" name="Line 181"/>
                  <p:cNvSpPr>
                    <a:spLocks noChangeShapeType="1"/>
                  </p:cNvSpPr>
                  <p:nvPr/>
                </p:nvSpPr>
                <p:spPr bwMode="auto">
                  <a:xfrm flipH="1">
                    <a:off x="768"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29" name="Line 182"/>
                  <p:cNvSpPr>
                    <a:spLocks noChangeShapeType="1"/>
                  </p:cNvSpPr>
                  <p:nvPr/>
                </p:nvSpPr>
                <p:spPr bwMode="auto">
                  <a:xfrm flipH="1">
                    <a:off x="816"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30" name="Line 183"/>
                  <p:cNvSpPr>
                    <a:spLocks noChangeShapeType="1"/>
                  </p:cNvSpPr>
                  <p:nvPr/>
                </p:nvSpPr>
                <p:spPr bwMode="auto">
                  <a:xfrm flipH="1">
                    <a:off x="864"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31" name="Line 184"/>
                  <p:cNvSpPr>
                    <a:spLocks noChangeShapeType="1"/>
                  </p:cNvSpPr>
                  <p:nvPr/>
                </p:nvSpPr>
                <p:spPr bwMode="auto">
                  <a:xfrm flipH="1">
                    <a:off x="912"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32" name="Line 185"/>
                  <p:cNvSpPr>
                    <a:spLocks noChangeShapeType="1"/>
                  </p:cNvSpPr>
                  <p:nvPr/>
                </p:nvSpPr>
                <p:spPr bwMode="auto">
                  <a:xfrm>
                    <a:off x="768" y="2496"/>
                    <a:ext cx="192"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1529" name="Group 186"/>
              <p:cNvGrpSpPr>
                <a:grpSpLocks/>
              </p:cNvGrpSpPr>
              <p:nvPr/>
            </p:nvGrpSpPr>
            <p:grpSpPr bwMode="auto">
              <a:xfrm>
                <a:off x="2138" y="1939"/>
                <a:ext cx="93" cy="47"/>
                <a:chOff x="288" y="2352"/>
                <a:chExt cx="240" cy="144"/>
              </a:xfrm>
            </p:grpSpPr>
            <p:sp>
              <p:nvSpPr>
                <p:cNvPr id="11622" name="Rectangle 187"/>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400">
                    <a:solidFill>
                      <a:schemeClr val="bg2"/>
                    </a:solidFill>
                    <a:latin typeface="ＭＳ Ｐゴシック" pitchFamily="50" charset="-128"/>
                  </a:endParaRPr>
                </a:p>
              </p:txBody>
            </p:sp>
            <p:grpSp>
              <p:nvGrpSpPr>
                <p:cNvPr id="11623" name="Group 188"/>
                <p:cNvGrpSpPr>
                  <a:grpSpLocks/>
                </p:cNvGrpSpPr>
                <p:nvPr/>
              </p:nvGrpSpPr>
              <p:grpSpPr bwMode="auto">
                <a:xfrm>
                  <a:off x="336" y="2400"/>
                  <a:ext cx="67" cy="80"/>
                  <a:chOff x="1104" y="1776"/>
                  <a:chExt cx="67" cy="80"/>
                </a:xfrm>
              </p:grpSpPr>
              <p:sp>
                <p:nvSpPr>
                  <p:cNvPr id="11624" name="Line 189"/>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25" name="Line 190"/>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1530" name="Group 197"/>
              <p:cNvGrpSpPr>
                <a:grpSpLocks/>
              </p:cNvGrpSpPr>
              <p:nvPr/>
            </p:nvGrpSpPr>
            <p:grpSpPr bwMode="auto">
              <a:xfrm>
                <a:off x="2138" y="1846"/>
                <a:ext cx="93" cy="46"/>
                <a:chOff x="288" y="2160"/>
                <a:chExt cx="240" cy="144"/>
              </a:xfrm>
            </p:grpSpPr>
            <p:sp>
              <p:nvSpPr>
                <p:cNvPr id="11617" name="Rectangle 198"/>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400">
                    <a:solidFill>
                      <a:schemeClr val="bg2"/>
                    </a:solidFill>
                    <a:latin typeface="ＭＳ Ｐゴシック" pitchFamily="50" charset="-128"/>
                  </a:endParaRPr>
                </a:p>
              </p:txBody>
            </p:sp>
            <p:grpSp>
              <p:nvGrpSpPr>
                <p:cNvPr id="11618" name="Group 199"/>
                <p:cNvGrpSpPr>
                  <a:grpSpLocks/>
                </p:cNvGrpSpPr>
                <p:nvPr/>
              </p:nvGrpSpPr>
              <p:grpSpPr bwMode="auto">
                <a:xfrm>
                  <a:off x="336" y="2208"/>
                  <a:ext cx="101" cy="80"/>
                  <a:chOff x="1104" y="1776"/>
                  <a:chExt cx="101" cy="80"/>
                </a:xfrm>
              </p:grpSpPr>
              <p:sp>
                <p:nvSpPr>
                  <p:cNvPr id="11619" name="Line 200"/>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20" name="Line 201"/>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21" name="Line 202"/>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1531" name="Group 203"/>
              <p:cNvGrpSpPr>
                <a:grpSpLocks/>
              </p:cNvGrpSpPr>
              <p:nvPr/>
            </p:nvGrpSpPr>
            <p:grpSpPr bwMode="auto">
              <a:xfrm>
                <a:off x="2138" y="1892"/>
                <a:ext cx="93" cy="47"/>
                <a:chOff x="288" y="1776"/>
                <a:chExt cx="240" cy="144"/>
              </a:xfrm>
            </p:grpSpPr>
            <p:sp>
              <p:nvSpPr>
                <p:cNvPr id="11610" name="Rectangle 204"/>
                <p:cNvSpPr>
                  <a:spLocks noChangeArrowheads="1"/>
                </p:cNvSpPr>
                <p:nvPr/>
              </p:nvSpPr>
              <p:spPr bwMode="auto">
                <a:xfrm>
                  <a:off x="288" y="1776"/>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400">
                    <a:solidFill>
                      <a:schemeClr val="bg2"/>
                    </a:solidFill>
                    <a:latin typeface="ＭＳ Ｐゴシック" pitchFamily="50" charset="-128"/>
                  </a:endParaRPr>
                </a:p>
              </p:txBody>
            </p:sp>
            <p:grpSp>
              <p:nvGrpSpPr>
                <p:cNvPr id="11611" name="Group 205"/>
                <p:cNvGrpSpPr>
                  <a:grpSpLocks/>
                </p:cNvGrpSpPr>
                <p:nvPr/>
              </p:nvGrpSpPr>
              <p:grpSpPr bwMode="auto">
                <a:xfrm>
                  <a:off x="336" y="1824"/>
                  <a:ext cx="134" cy="80"/>
                  <a:chOff x="768" y="2496"/>
                  <a:chExt cx="192" cy="144"/>
                </a:xfrm>
              </p:grpSpPr>
              <p:sp>
                <p:nvSpPr>
                  <p:cNvPr id="11612" name="Line 206"/>
                  <p:cNvSpPr>
                    <a:spLocks noChangeShapeType="1"/>
                  </p:cNvSpPr>
                  <p:nvPr/>
                </p:nvSpPr>
                <p:spPr bwMode="auto">
                  <a:xfrm flipH="1">
                    <a:off x="768"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13" name="Line 207"/>
                  <p:cNvSpPr>
                    <a:spLocks noChangeShapeType="1"/>
                  </p:cNvSpPr>
                  <p:nvPr/>
                </p:nvSpPr>
                <p:spPr bwMode="auto">
                  <a:xfrm flipH="1">
                    <a:off x="816"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14" name="Line 208"/>
                  <p:cNvSpPr>
                    <a:spLocks noChangeShapeType="1"/>
                  </p:cNvSpPr>
                  <p:nvPr/>
                </p:nvSpPr>
                <p:spPr bwMode="auto">
                  <a:xfrm flipH="1">
                    <a:off x="864"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15" name="Line 209"/>
                  <p:cNvSpPr>
                    <a:spLocks noChangeShapeType="1"/>
                  </p:cNvSpPr>
                  <p:nvPr/>
                </p:nvSpPr>
                <p:spPr bwMode="auto">
                  <a:xfrm flipH="1">
                    <a:off x="912" y="2496"/>
                    <a:ext cx="48"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16" name="Line 210"/>
                  <p:cNvSpPr>
                    <a:spLocks noChangeShapeType="1"/>
                  </p:cNvSpPr>
                  <p:nvPr/>
                </p:nvSpPr>
                <p:spPr bwMode="auto">
                  <a:xfrm>
                    <a:off x="768" y="2496"/>
                    <a:ext cx="192" cy="144"/>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1532" name="Group 435"/>
              <p:cNvGrpSpPr>
                <a:grpSpLocks/>
              </p:cNvGrpSpPr>
              <p:nvPr/>
            </p:nvGrpSpPr>
            <p:grpSpPr bwMode="auto">
              <a:xfrm>
                <a:off x="2138" y="1723"/>
                <a:ext cx="184" cy="308"/>
                <a:chOff x="2138" y="1723"/>
                <a:chExt cx="184" cy="308"/>
              </a:xfrm>
            </p:grpSpPr>
            <p:sp>
              <p:nvSpPr>
                <p:cNvPr id="11602" name="Rectangle 64"/>
                <p:cNvSpPr>
                  <a:spLocks noChangeArrowheads="1"/>
                </p:cNvSpPr>
                <p:nvPr/>
              </p:nvSpPr>
              <p:spPr bwMode="auto">
                <a:xfrm>
                  <a:off x="2231" y="1723"/>
                  <a:ext cx="91" cy="3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400">
                      <a:solidFill>
                        <a:schemeClr val="bg2"/>
                      </a:solidFill>
                    </a:rPr>
                    <a:t>ＰＭ</a:t>
                  </a:r>
                </a:p>
              </p:txBody>
            </p:sp>
            <p:grpSp>
              <p:nvGrpSpPr>
                <p:cNvPr id="11603" name="Group 191"/>
                <p:cNvGrpSpPr>
                  <a:grpSpLocks/>
                </p:cNvGrpSpPr>
                <p:nvPr/>
              </p:nvGrpSpPr>
              <p:grpSpPr bwMode="auto">
                <a:xfrm>
                  <a:off x="2138" y="1986"/>
                  <a:ext cx="93" cy="45"/>
                  <a:chOff x="288" y="2160"/>
                  <a:chExt cx="240" cy="144"/>
                </a:xfrm>
              </p:grpSpPr>
              <p:sp>
                <p:nvSpPr>
                  <p:cNvPr id="11605" name="Rectangle 192"/>
                  <p:cNvSpPr>
                    <a:spLocks noChangeArrowheads="1"/>
                  </p:cNvSpPr>
                  <p:nvPr/>
                </p:nvSpPr>
                <p:spPr bwMode="auto">
                  <a:xfrm>
                    <a:off x="288" y="2160"/>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400">
                      <a:solidFill>
                        <a:schemeClr val="bg2"/>
                      </a:solidFill>
                      <a:latin typeface="ＭＳ Ｐゴシック" pitchFamily="50" charset="-128"/>
                    </a:endParaRPr>
                  </a:p>
                </p:txBody>
              </p:sp>
              <p:grpSp>
                <p:nvGrpSpPr>
                  <p:cNvPr id="11606" name="Group 193"/>
                  <p:cNvGrpSpPr>
                    <a:grpSpLocks/>
                  </p:cNvGrpSpPr>
                  <p:nvPr/>
                </p:nvGrpSpPr>
                <p:grpSpPr bwMode="auto">
                  <a:xfrm>
                    <a:off x="336" y="2208"/>
                    <a:ext cx="101" cy="80"/>
                    <a:chOff x="1104" y="1776"/>
                    <a:chExt cx="101" cy="80"/>
                  </a:xfrm>
                </p:grpSpPr>
                <p:sp>
                  <p:nvSpPr>
                    <p:cNvPr id="11607" name="Line 194"/>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08" name="Line 195"/>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09" name="Line 196"/>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11604" name="Rectangle 211"/>
                <p:cNvSpPr>
                  <a:spLocks noChangeArrowheads="1"/>
                </p:cNvSpPr>
                <p:nvPr/>
              </p:nvSpPr>
              <p:spPr bwMode="auto">
                <a:xfrm>
                  <a:off x="2231" y="1846"/>
                  <a:ext cx="91"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500">
                    <a:solidFill>
                      <a:schemeClr val="bg2"/>
                    </a:solidFill>
                    <a:latin typeface="ＭＳ Ｐゴシック" pitchFamily="50" charset="-128"/>
                  </a:endParaRPr>
                </a:p>
              </p:txBody>
            </p:sp>
          </p:grpSp>
          <p:sp>
            <p:nvSpPr>
              <p:cNvPr id="11533" name="Freeform 212"/>
              <p:cNvSpPr>
                <a:spLocks/>
              </p:cNvSpPr>
              <p:nvPr/>
            </p:nvSpPr>
            <p:spPr bwMode="auto">
              <a:xfrm>
                <a:off x="2303" y="1692"/>
                <a:ext cx="95" cy="432"/>
              </a:xfrm>
              <a:custGeom>
                <a:avLst/>
                <a:gdLst>
                  <a:gd name="T0" fmla="*/ 0 w 235"/>
                  <a:gd name="T1" fmla="*/ 0 h 612"/>
                  <a:gd name="T2" fmla="*/ 0 w 235"/>
                  <a:gd name="T3" fmla="*/ 1 h 612"/>
                  <a:gd name="T4" fmla="*/ 0 w 235"/>
                  <a:gd name="T5" fmla="*/ 2 h 612"/>
                  <a:gd name="T6" fmla="*/ 0 w 235"/>
                  <a:gd name="T7" fmla="*/ 2 h 6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5" h="612">
                    <a:moveTo>
                      <a:pt x="235" y="0"/>
                    </a:moveTo>
                    <a:cubicBezTo>
                      <a:pt x="232" y="52"/>
                      <a:pt x="235" y="157"/>
                      <a:pt x="205" y="210"/>
                    </a:cubicBezTo>
                    <a:cubicBezTo>
                      <a:pt x="150" y="309"/>
                      <a:pt x="44" y="375"/>
                      <a:pt x="7" y="486"/>
                    </a:cubicBezTo>
                    <a:cubicBezTo>
                      <a:pt x="0" y="584"/>
                      <a:pt x="1" y="542"/>
                      <a:pt x="1" y="612"/>
                    </a:cubicBezTo>
                  </a:path>
                </a:pathLst>
              </a:custGeom>
              <a:solidFill>
                <a:schemeClr val="bg1"/>
              </a:solidFill>
              <a:ln w="6350" cap="flat" cmpd="sng">
                <a:solidFill>
                  <a:schemeClr val="bg2"/>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34" name="Freeform 213"/>
              <p:cNvSpPr>
                <a:spLocks/>
              </p:cNvSpPr>
              <p:nvPr/>
            </p:nvSpPr>
            <p:spPr bwMode="auto">
              <a:xfrm>
                <a:off x="2341" y="1692"/>
                <a:ext cx="94" cy="432"/>
              </a:xfrm>
              <a:custGeom>
                <a:avLst/>
                <a:gdLst>
                  <a:gd name="T0" fmla="*/ 0 w 235"/>
                  <a:gd name="T1" fmla="*/ 0 h 612"/>
                  <a:gd name="T2" fmla="*/ 0 w 235"/>
                  <a:gd name="T3" fmla="*/ 1 h 612"/>
                  <a:gd name="T4" fmla="*/ 0 w 235"/>
                  <a:gd name="T5" fmla="*/ 2 h 612"/>
                  <a:gd name="T6" fmla="*/ 0 w 235"/>
                  <a:gd name="T7" fmla="*/ 2 h 6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5" h="612">
                    <a:moveTo>
                      <a:pt x="235" y="0"/>
                    </a:moveTo>
                    <a:cubicBezTo>
                      <a:pt x="232" y="52"/>
                      <a:pt x="235" y="157"/>
                      <a:pt x="205" y="210"/>
                    </a:cubicBezTo>
                    <a:cubicBezTo>
                      <a:pt x="150" y="309"/>
                      <a:pt x="44" y="375"/>
                      <a:pt x="7" y="486"/>
                    </a:cubicBezTo>
                    <a:cubicBezTo>
                      <a:pt x="0" y="584"/>
                      <a:pt x="1" y="542"/>
                      <a:pt x="1" y="612"/>
                    </a:cubicBezTo>
                  </a:path>
                </a:pathLst>
              </a:custGeom>
              <a:solidFill>
                <a:schemeClr val="bg1"/>
              </a:solidFill>
              <a:ln w="6350" cap="flat" cmpd="sng">
                <a:solidFill>
                  <a:schemeClr val="bg2"/>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1535" name="Group 214"/>
              <p:cNvGrpSpPr>
                <a:grpSpLocks/>
              </p:cNvGrpSpPr>
              <p:nvPr/>
            </p:nvGrpSpPr>
            <p:grpSpPr bwMode="auto">
              <a:xfrm>
                <a:off x="2231" y="1892"/>
                <a:ext cx="91" cy="47"/>
                <a:chOff x="288" y="2352"/>
                <a:chExt cx="240" cy="144"/>
              </a:xfrm>
            </p:grpSpPr>
            <p:sp>
              <p:nvSpPr>
                <p:cNvPr id="11598" name="Rectangle 215"/>
                <p:cNvSpPr>
                  <a:spLocks noChangeArrowheads="1"/>
                </p:cNvSpPr>
                <p:nvPr/>
              </p:nvSpPr>
              <p:spPr bwMode="auto">
                <a:xfrm>
                  <a:off x="288" y="2352"/>
                  <a:ext cx="240" cy="144"/>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400">
                    <a:solidFill>
                      <a:schemeClr val="bg2"/>
                    </a:solidFill>
                    <a:latin typeface="ＭＳ Ｐゴシック" pitchFamily="50" charset="-128"/>
                  </a:endParaRPr>
                </a:p>
              </p:txBody>
            </p:sp>
            <p:grpSp>
              <p:nvGrpSpPr>
                <p:cNvPr id="11599" name="Group 216"/>
                <p:cNvGrpSpPr>
                  <a:grpSpLocks/>
                </p:cNvGrpSpPr>
                <p:nvPr/>
              </p:nvGrpSpPr>
              <p:grpSpPr bwMode="auto">
                <a:xfrm>
                  <a:off x="336" y="2400"/>
                  <a:ext cx="67" cy="80"/>
                  <a:chOff x="1104" y="1776"/>
                  <a:chExt cx="67" cy="80"/>
                </a:xfrm>
              </p:grpSpPr>
              <p:sp>
                <p:nvSpPr>
                  <p:cNvPr id="11600" name="Line 217"/>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601" name="Line 218"/>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1536" name="Group 436"/>
              <p:cNvGrpSpPr>
                <a:grpSpLocks/>
              </p:cNvGrpSpPr>
              <p:nvPr/>
            </p:nvGrpSpPr>
            <p:grpSpPr bwMode="auto">
              <a:xfrm>
                <a:off x="2231" y="1939"/>
                <a:ext cx="91" cy="47"/>
                <a:chOff x="2231" y="1939"/>
                <a:chExt cx="91" cy="47"/>
              </a:xfrm>
            </p:grpSpPr>
            <p:sp>
              <p:nvSpPr>
                <p:cNvPr id="11593" name="Rectangle 220"/>
                <p:cNvSpPr>
                  <a:spLocks noChangeArrowheads="1"/>
                </p:cNvSpPr>
                <p:nvPr/>
              </p:nvSpPr>
              <p:spPr bwMode="auto">
                <a:xfrm>
                  <a:off x="2231" y="1939"/>
                  <a:ext cx="91"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endParaRPr lang="ja-JP" altLang="ja-JP" sz="400">
                    <a:solidFill>
                      <a:schemeClr val="bg2"/>
                    </a:solidFill>
                    <a:latin typeface="ＭＳ Ｐゴシック" pitchFamily="50" charset="-128"/>
                  </a:endParaRPr>
                </a:p>
              </p:txBody>
            </p:sp>
            <p:grpSp>
              <p:nvGrpSpPr>
                <p:cNvPr id="11594" name="Group 221"/>
                <p:cNvGrpSpPr>
                  <a:grpSpLocks/>
                </p:cNvGrpSpPr>
                <p:nvPr/>
              </p:nvGrpSpPr>
              <p:grpSpPr bwMode="auto">
                <a:xfrm>
                  <a:off x="2249" y="1955"/>
                  <a:ext cx="38" cy="26"/>
                  <a:chOff x="1104" y="1776"/>
                  <a:chExt cx="101" cy="80"/>
                </a:xfrm>
              </p:grpSpPr>
              <p:sp>
                <p:nvSpPr>
                  <p:cNvPr id="11595" name="Line 222"/>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96" name="Line 223"/>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97" name="Line 224"/>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1537" name="Group 225"/>
              <p:cNvGrpSpPr>
                <a:grpSpLocks/>
              </p:cNvGrpSpPr>
              <p:nvPr/>
            </p:nvGrpSpPr>
            <p:grpSpPr bwMode="auto">
              <a:xfrm>
                <a:off x="2249" y="2001"/>
                <a:ext cx="26" cy="25"/>
                <a:chOff x="1104" y="1776"/>
                <a:chExt cx="67" cy="80"/>
              </a:xfrm>
            </p:grpSpPr>
            <p:sp>
              <p:nvSpPr>
                <p:cNvPr id="11591" name="Line 226"/>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92" name="Line 227"/>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1538" name="Line 228"/>
              <p:cNvSpPr>
                <a:spLocks noChangeShapeType="1"/>
              </p:cNvSpPr>
              <p:nvPr/>
            </p:nvSpPr>
            <p:spPr bwMode="auto">
              <a:xfrm>
                <a:off x="2231" y="2031"/>
                <a:ext cx="7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39" name="Line 229"/>
              <p:cNvSpPr>
                <a:spLocks noChangeShapeType="1"/>
              </p:cNvSpPr>
              <p:nvPr/>
            </p:nvSpPr>
            <p:spPr bwMode="auto">
              <a:xfrm>
                <a:off x="2231" y="2077"/>
                <a:ext cx="7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40" name="Rectangle 230"/>
              <p:cNvSpPr>
                <a:spLocks noChangeArrowheads="1"/>
              </p:cNvSpPr>
              <p:nvPr/>
            </p:nvSpPr>
            <p:spPr bwMode="auto">
              <a:xfrm>
                <a:off x="1972" y="1692"/>
                <a:ext cx="166" cy="62"/>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300">
                    <a:solidFill>
                      <a:schemeClr val="bg2"/>
                    </a:solidFill>
                  </a:rPr>
                  <a:t>不良個所</a:t>
                </a:r>
              </a:p>
            </p:txBody>
          </p:sp>
          <p:sp>
            <p:nvSpPr>
              <p:cNvPr id="11541" name="Rectangle 231"/>
              <p:cNvSpPr>
                <a:spLocks noChangeArrowheads="1"/>
              </p:cNvSpPr>
              <p:nvPr/>
            </p:nvSpPr>
            <p:spPr bwMode="auto">
              <a:xfrm>
                <a:off x="1972" y="1754"/>
                <a:ext cx="16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400">
                    <a:solidFill>
                      <a:schemeClr val="bg2"/>
                    </a:solidFill>
                  </a:rPr>
                  <a:t>型くずれ</a:t>
                </a:r>
              </a:p>
            </p:txBody>
          </p:sp>
          <p:sp>
            <p:nvSpPr>
              <p:cNvPr id="11542" name="Rectangle 232"/>
              <p:cNvSpPr>
                <a:spLocks noChangeArrowheads="1"/>
              </p:cNvSpPr>
              <p:nvPr/>
            </p:nvSpPr>
            <p:spPr bwMode="auto">
              <a:xfrm>
                <a:off x="1972" y="1801"/>
                <a:ext cx="166" cy="45"/>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400">
                    <a:solidFill>
                      <a:schemeClr val="bg2"/>
                    </a:solidFill>
                  </a:rPr>
                  <a:t>肉   厚</a:t>
                </a:r>
              </a:p>
            </p:txBody>
          </p:sp>
          <p:sp>
            <p:nvSpPr>
              <p:cNvPr id="11543" name="Rectangle 233"/>
              <p:cNvSpPr>
                <a:spLocks noChangeArrowheads="1"/>
              </p:cNvSpPr>
              <p:nvPr/>
            </p:nvSpPr>
            <p:spPr bwMode="auto">
              <a:xfrm>
                <a:off x="1972" y="1846"/>
                <a:ext cx="166"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400">
                    <a:solidFill>
                      <a:schemeClr val="bg2"/>
                    </a:solidFill>
                  </a:rPr>
                  <a:t>肉   薄</a:t>
                </a:r>
              </a:p>
            </p:txBody>
          </p:sp>
          <p:sp>
            <p:nvSpPr>
              <p:cNvPr id="11544" name="Rectangle 234"/>
              <p:cNvSpPr>
                <a:spLocks noChangeArrowheads="1"/>
              </p:cNvSpPr>
              <p:nvPr/>
            </p:nvSpPr>
            <p:spPr bwMode="auto">
              <a:xfrm>
                <a:off x="1972" y="1892"/>
                <a:ext cx="16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400">
                    <a:solidFill>
                      <a:schemeClr val="bg2"/>
                    </a:solidFill>
                  </a:rPr>
                  <a:t>型くずれ</a:t>
                </a:r>
              </a:p>
            </p:txBody>
          </p:sp>
          <p:sp>
            <p:nvSpPr>
              <p:cNvPr id="11545" name="Rectangle 236"/>
              <p:cNvSpPr>
                <a:spLocks noChangeArrowheads="1"/>
              </p:cNvSpPr>
              <p:nvPr/>
            </p:nvSpPr>
            <p:spPr bwMode="auto">
              <a:xfrm>
                <a:off x="1972" y="1986"/>
                <a:ext cx="166" cy="45"/>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400">
                    <a:solidFill>
                      <a:schemeClr val="bg2"/>
                    </a:solidFill>
                  </a:rPr>
                  <a:t>肉   薄</a:t>
                </a:r>
              </a:p>
            </p:txBody>
          </p:sp>
          <p:sp>
            <p:nvSpPr>
              <p:cNvPr id="11546" name="Rectangle 237"/>
              <p:cNvSpPr>
                <a:spLocks noChangeArrowheads="1"/>
              </p:cNvSpPr>
              <p:nvPr/>
            </p:nvSpPr>
            <p:spPr bwMode="auto">
              <a:xfrm>
                <a:off x="1972" y="2031"/>
                <a:ext cx="166" cy="46"/>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400">
                    <a:solidFill>
                      <a:schemeClr val="bg2"/>
                    </a:solidFill>
                  </a:rPr>
                  <a:t>小    計</a:t>
                </a:r>
              </a:p>
            </p:txBody>
          </p:sp>
          <p:grpSp>
            <p:nvGrpSpPr>
              <p:cNvPr id="11547" name="Group 427"/>
              <p:cNvGrpSpPr>
                <a:grpSpLocks/>
              </p:cNvGrpSpPr>
              <p:nvPr/>
            </p:nvGrpSpPr>
            <p:grpSpPr bwMode="auto">
              <a:xfrm>
                <a:off x="1972" y="1939"/>
                <a:ext cx="166" cy="185"/>
                <a:chOff x="1972" y="1939"/>
                <a:chExt cx="166" cy="185"/>
              </a:xfrm>
            </p:grpSpPr>
            <p:sp>
              <p:nvSpPr>
                <p:cNvPr id="11589" name="Rectangle 235"/>
                <p:cNvSpPr>
                  <a:spLocks noChangeArrowheads="1"/>
                </p:cNvSpPr>
                <p:nvPr/>
              </p:nvSpPr>
              <p:spPr bwMode="auto">
                <a:xfrm>
                  <a:off x="1972" y="1939"/>
                  <a:ext cx="16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400">
                      <a:solidFill>
                        <a:schemeClr val="bg2"/>
                      </a:solidFill>
                    </a:rPr>
                    <a:t>肉    厚</a:t>
                  </a:r>
                </a:p>
              </p:txBody>
            </p:sp>
            <p:sp>
              <p:nvSpPr>
                <p:cNvPr id="11590" name="Rectangle 238"/>
                <p:cNvSpPr>
                  <a:spLocks noChangeArrowheads="1"/>
                </p:cNvSpPr>
                <p:nvPr/>
              </p:nvSpPr>
              <p:spPr bwMode="auto">
                <a:xfrm>
                  <a:off x="1972" y="2077"/>
                  <a:ext cx="16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400">
                      <a:solidFill>
                        <a:schemeClr val="bg2"/>
                      </a:solidFill>
                    </a:rPr>
                    <a:t>合    計</a:t>
                  </a:r>
                </a:p>
              </p:txBody>
            </p:sp>
          </p:grpSp>
          <p:sp>
            <p:nvSpPr>
              <p:cNvPr id="11548" name="Line 239"/>
              <p:cNvSpPr>
                <a:spLocks noChangeShapeType="1"/>
              </p:cNvSpPr>
              <p:nvPr/>
            </p:nvSpPr>
            <p:spPr bwMode="auto">
              <a:xfrm>
                <a:off x="2138" y="2124"/>
                <a:ext cx="165"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49" name="Line 240"/>
              <p:cNvSpPr>
                <a:spLocks noChangeShapeType="1"/>
              </p:cNvSpPr>
              <p:nvPr/>
            </p:nvSpPr>
            <p:spPr bwMode="auto">
              <a:xfrm>
                <a:off x="2322" y="1801"/>
                <a:ext cx="76"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50" name="Line 241"/>
              <p:cNvSpPr>
                <a:spLocks noChangeShapeType="1"/>
              </p:cNvSpPr>
              <p:nvPr/>
            </p:nvSpPr>
            <p:spPr bwMode="auto">
              <a:xfrm>
                <a:off x="2322" y="1846"/>
                <a:ext cx="5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51" name="Line 242"/>
              <p:cNvSpPr>
                <a:spLocks noChangeShapeType="1"/>
              </p:cNvSpPr>
              <p:nvPr/>
            </p:nvSpPr>
            <p:spPr bwMode="auto">
              <a:xfrm>
                <a:off x="2322" y="1892"/>
                <a:ext cx="3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52" name="Line 243"/>
              <p:cNvSpPr>
                <a:spLocks noChangeShapeType="1"/>
              </p:cNvSpPr>
              <p:nvPr/>
            </p:nvSpPr>
            <p:spPr bwMode="auto">
              <a:xfrm>
                <a:off x="2322" y="1939"/>
                <a:ext cx="19"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53" name="Line 244"/>
              <p:cNvSpPr>
                <a:spLocks noChangeShapeType="1"/>
              </p:cNvSpPr>
              <p:nvPr/>
            </p:nvSpPr>
            <p:spPr bwMode="auto">
              <a:xfrm>
                <a:off x="2341" y="2124"/>
                <a:ext cx="16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54" name="Line 245"/>
              <p:cNvSpPr>
                <a:spLocks noChangeShapeType="1"/>
              </p:cNvSpPr>
              <p:nvPr/>
            </p:nvSpPr>
            <p:spPr bwMode="auto">
              <a:xfrm>
                <a:off x="2341" y="2077"/>
                <a:ext cx="75"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55" name="Line 246"/>
              <p:cNvSpPr>
                <a:spLocks noChangeShapeType="1"/>
              </p:cNvSpPr>
              <p:nvPr/>
            </p:nvSpPr>
            <p:spPr bwMode="auto">
              <a:xfrm>
                <a:off x="2341" y="2031"/>
                <a:ext cx="75"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56" name="Line 247"/>
              <p:cNvSpPr>
                <a:spLocks noChangeShapeType="1"/>
              </p:cNvSpPr>
              <p:nvPr/>
            </p:nvSpPr>
            <p:spPr bwMode="auto">
              <a:xfrm>
                <a:off x="2359" y="1986"/>
                <a:ext cx="5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57" name="Line 248"/>
              <p:cNvSpPr>
                <a:spLocks noChangeShapeType="1"/>
              </p:cNvSpPr>
              <p:nvPr/>
            </p:nvSpPr>
            <p:spPr bwMode="auto">
              <a:xfrm>
                <a:off x="2379" y="1939"/>
                <a:ext cx="3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58" name="Line 249"/>
              <p:cNvSpPr>
                <a:spLocks noChangeShapeType="1"/>
              </p:cNvSpPr>
              <p:nvPr/>
            </p:nvSpPr>
            <p:spPr bwMode="auto">
              <a:xfrm>
                <a:off x="2398" y="1892"/>
                <a:ext cx="18"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59" name="Line 250"/>
              <p:cNvSpPr>
                <a:spLocks noChangeShapeType="1"/>
              </p:cNvSpPr>
              <p:nvPr/>
            </p:nvSpPr>
            <p:spPr bwMode="auto">
              <a:xfrm>
                <a:off x="2416" y="1861"/>
                <a:ext cx="0" cy="31"/>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60" name="Line 251"/>
              <p:cNvSpPr>
                <a:spLocks noChangeShapeType="1"/>
              </p:cNvSpPr>
              <p:nvPr/>
            </p:nvSpPr>
            <p:spPr bwMode="auto">
              <a:xfrm>
                <a:off x="2416" y="1846"/>
                <a:ext cx="9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61" name="Line 252"/>
              <p:cNvSpPr>
                <a:spLocks noChangeShapeType="1"/>
              </p:cNvSpPr>
              <p:nvPr/>
            </p:nvSpPr>
            <p:spPr bwMode="auto">
              <a:xfrm>
                <a:off x="2435" y="1801"/>
                <a:ext cx="9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62" name="Line 253"/>
              <p:cNvSpPr>
                <a:spLocks noChangeShapeType="1"/>
              </p:cNvSpPr>
              <p:nvPr/>
            </p:nvSpPr>
            <p:spPr bwMode="auto">
              <a:xfrm>
                <a:off x="2435" y="1754"/>
                <a:ext cx="9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63" name="Line 254"/>
              <p:cNvSpPr>
                <a:spLocks noChangeShapeType="1"/>
              </p:cNvSpPr>
              <p:nvPr/>
            </p:nvSpPr>
            <p:spPr bwMode="auto">
              <a:xfrm>
                <a:off x="2435" y="1723"/>
                <a:ext cx="92"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64" name="Line 255"/>
              <p:cNvSpPr>
                <a:spLocks noChangeShapeType="1"/>
              </p:cNvSpPr>
              <p:nvPr/>
            </p:nvSpPr>
            <p:spPr bwMode="auto">
              <a:xfrm flipH="1">
                <a:off x="2435" y="1815"/>
                <a:ext cx="13"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65" name="Line 256"/>
              <p:cNvSpPr>
                <a:spLocks noChangeShapeType="1"/>
              </p:cNvSpPr>
              <p:nvPr/>
            </p:nvSpPr>
            <p:spPr bwMode="auto">
              <a:xfrm flipH="1">
                <a:off x="2359" y="1954"/>
                <a:ext cx="15"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66" name="Line 257"/>
              <p:cNvSpPr>
                <a:spLocks noChangeShapeType="1"/>
              </p:cNvSpPr>
              <p:nvPr/>
            </p:nvSpPr>
            <p:spPr bwMode="auto">
              <a:xfrm flipH="1">
                <a:off x="2374" y="1954"/>
                <a:ext cx="11"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67" name="Line 258"/>
              <p:cNvSpPr>
                <a:spLocks noChangeShapeType="1"/>
              </p:cNvSpPr>
              <p:nvPr/>
            </p:nvSpPr>
            <p:spPr bwMode="auto">
              <a:xfrm flipH="1">
                <a:off x="2385" y="1954"/>
                <a:ext cx="14"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68" name="Line 259"/>
              <p:cNvSpPr>
                <a:spLocks noChangeShapeType="1"/>
              </p:cNvSpPr>
              <p:nvPr/>
            </p:nvSpPr>
            <p:spPr bwMode="auto">
              <a:xfrm flipH="1">
                <a:off x="2399" y="1954"/>
                <a:ext cx="13"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69" name="Line 260"/>
              <p:cNvSpPr>
                <a:spLocks noChangeShapeType="1"/>
              </p:cNvSpPr>
              <p:nvPr/>
            </p:nvSpPr>
            <p:spPr bwMode="auto">
              <a:xfrm>
                <a:off x="2379" y="1954"/>
                <a:ext cx="33" cy="26"/>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1570" name="Group 261"/>
              <p:cNvGrpSpPr>
                <a:grpSpLocks/>
              </p:cNvGrpSpPr>
              <p:nvPr/>
            </p:nvGrpSpPr>
            <p:grpSpPr bwMode="auto">
              <a:xfrm>
                <a:off x="2354" y="2001"/>
                <a:ext cx="25" cy="25"/>
                <a:chOff x="1104" y="1776"/>
                <a:chExt cx="67" cy="80"/>
              </a:xfrm>
            </p:grpSpPr>
            <p:sp>
              <p:nvSpPr>
                <p:cNvPr id="11587" name="Line 262"/>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88" name="Line 263"/>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1571" name="Line 264"/>
              <p:cNvSpPr>
                <a:spLocks noChangeShapeType="1"/>
              </p:cNvSpPr>
              <p:nvPr/>
            </p:nvSpPr>
            <p:spPr bwMode="auto">
              <a:xfrm>
                <a:off x="2322" y="1723"/>
                <a:ext cx="0" cy="31"/>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72" name="Line 265"/>
              <p:cNvSpPr>
                <a:spLocks noChangeShapeType="1"/>
              </p:cNvSpPr>
              <p:nvPr/>
            </p:nvSpPr>
            <p:spPr bwMode="auto">
              <a:xfrm>
                <a:off x="2322" y="1754"/>
                <a:ext cx="76"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73" name="Line 266"/>
              <p:cNvSpPr>
                <a:spLocks noChangeShapeType="1"/>
              </p:cNvSpPr>
              <p:nvPr/>
            </p:nvSpPr>
            <p:spPr bwMode="auto">
              <a:xfrm>
                <a:off x="2322" y="1723"/>
                <a:ext cx="76"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1574" name="Group 267"/>
              <p:cNvGrpSpPr>
                <a:grpSpLocks/>
              </p:cNvGrpSpPr>
              <p:nvPr/>
            </p:nvGrpSpPr>
            <p:grpSpPr bwMode="auto">
              <a:xfrm>
                <a:off x="2341" y="1769"/>
                <a:ext cx="40" cy="26"/>
                <a:chOff x="1104" y="1776"/>
                <a:chExt cx="101" cy="80"/>
              </a:xfrm>
            </p:grpSpPr>
            <p:sp>
              <p:nvSpPr>
                <p:cNvPr id="11584" name="Line 268"/>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85" name="Line 269"/>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86" name="Line 270"/>
                <p:cNvSpPr>
                  <a:spLocks noChangeShapeType="1"/>
                </p:cNvSpPr>
                <p:nvPr/>
              </p:nvSpPr>
              <p:spPr bwMode="auto">
                <a:xfrm flipH="1">
                  <a:off x="1171"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1575" name="Group 271"/>
              <p:cNvGrpSpPr>
                <a:grpSpLocks/>
              </p:cNvGrpSpPr>
              <p:nvPr/>
            </p:nvGrpSpPr>
            <p:grpSpPr bwMode="auto">
              <a:xfrm>
                <a:off x="2341" y="1815"/>
                <a:ext cx="27" cy="26"/>
                <a:chOff x="1104" y="1776"/>
                <a:chExt cx="67" cy="80"/>
              </a:xfrm>
            </p:grpSpPr>
            <p:sp>
              <p:nvSpPr>
                <p:cNvPr id="11582" name="Line 272"/>
                <p:cNvSpPr>
                  <a:spLocks noChangeShapeType="1"/>
                </p:cNvSpPr>
                <p:nvPr/>
              </p:nvSpPr>
              <p:spPr bwMode="auto">
                <a:xfrm flipH="1">
                  <a:off x="1104" y="1776"/>
                  <a:ext cx="34"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83" name="Line 273"/>
                <p:cNvSpPr>
                  <a:spLocks noChangeShapeType="1"/>
                </p:cNvSpPr>
                <p:nvPr/>
              </p:nvSpPr>
              <p:spPr bwMode="auto">
                <a:xfrm flipH="1">
                  <a:off x="1138" y="1776"/>
                  <a:ext cx="33" cy="8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1576" name="Rectangle 274"/>
              <p:cNvSpPr>
                <a:spLocks noChangeArrowheads="1"/>
              </p:cNvSpPr>
              <p:nvPr/>
            </p:nvSpPr>
            <p:spPr bwMode="auto">
              <a:xfrm>
                <a:off x="2508" y="2077"/>
                <a:ext cx="186" cy="4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500">
                    <a:solidFill>
                      <a:schemeClr val="bg2"/>
                    </a:solidFill>
                    <a:latin typeface="ＭＳ Ｐゴシック" pitchFamily="50" charset="-128"/>
                  </a:rPr>
                  <a:t>28</a:t>
                </a:r>
              </a:p>
            </p:txBody>
          </p:sp>
          <p:sp>
            <p:nvSpPr>
              <p:cNvPr id="11577" name="Line 275"/>
              <p:cNvSpPr>
                <a:spLocks noChangeShapeType="1"/>
              </p:cNvSpPr>
              <p:nvPr/>
            </p:nvSpPr>
            <p:spPr bwMode="auto">
              <a:xfrm>
                <a:off x="2878" y="1692"/>
                <a:ext cx="0" cy="432"/>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78" name="Line 276"/>
              <p:cNvSpPr>
                <a:spLocks noChangeShapeType="1"/>
              </p:cNvSpPr>
              <p:nvPr/>
            </p:nvSpPr>
            <p:spPr bwMode="auto">
              <a:xfrm>
                <a:off x="1879" y="2124"/>
                <a:ext cx="424"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79" name="Line 277"/>
              <p:cNvSpPr>
                <a:spLocks noChangeShapeType="1"/>
              </p:cNvSpPr>
              <p:nvPr/>
            </p:nvSpPr>
            <p:spPr bwMode="auto">
              <a:xfrm>
                <a:off x="2341" y="2124"/>
                <a:ext cx="537"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80" name="Line 278"/>
              <p:cNvSpPr>
                <a:spLocks noChangeShapeType="1"/>
              </p:cNvSpPr>
              <p:nvPr/>
            </p:nvSpPr>
            <p:spPr bwMode="auto">
              <a:xfrm>
                <a:off x="1879" y="1692"/>
                <a:ext cx="519"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581" name="Line 279"/>
              <p:cNvSpPr>
                <a:spLocks noChangeShapeType="1"/>
              </p:cNvSpPr>
              <p:nvPr/>
            </p:nvSpPr>
            <p:spPr bwMode="auto">
              <a:xfrm>
                <a:off x="2435" y="1692"/>
                <a:ext cx="443"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1475" name="Rectangle 372"/>
            <p:cNvSpPr>
              <a:spLocks noChangeArrowheads="1"/>
            </p:cNvSpPr>
            <p:nvPr/>
          </p:nvSpPr>
          <p:spPr bwMode="auto">
            <a:xfrm>
              <a:off x="176" y="1651"/>
              <a:ext cx="193" cy="504"/>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1200" b="1">
                  <a:solidFill>
                    <a:schemeClr val="bg2"/>
                  </a:solidFill>
                  <a:latin typeface="ＭＳ Ｐゴシック" pitchFamily="50" charset="-128"/>
                </a:rPr>
                <a:t>3</a:t>
              </a:r>
            </a:p>
          </p:txBody>
        </p:sp>
        <p:sp>
          <p:nvSpPr>
            <p:cNvPr id="11476" name="Rectangle 375"/>
            <p:cNvSpPr>
              <a:spLocks noChangeArrowheads="1"/>
            </p:cNvSpPr>
            <p:nvPr/>
          </p:nvSpPr>
          <p:spPr bwMode="auto">
            <a:xfrm>
              <a:off x="3034" y="1651"/>
              <a:ext cx="2618" cy="494"/>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b="1">
                  <a:solidFill>
                    <a:schemeClr val="bg2"/>
                  </a:solidFill>
                  <a:ea typeface="ＭＳ ゴシック" pitchFamily="49" charset="-128"/>
                </a:rPr>
                <a:t>問題や現象の発生などをチェックし記号で表示</a:t>
              </a:r>
            </a:p>
            <a:p>
              <a:pPr eaLnBrk="1" hangingPunct="1">
                <a:spcBef>
                  <a:spcPct val="0"/>
                </a:spcBef>
                <a:buFontTx/>
                <a:buNone/>
              </a:pPr>
              <a:r>
                <a:rPr lang="ja-JP" altLang="en-US" sz="1200" b="1">
                  <a:solidFill>
                    <a:schemeClr val="bg2"/>
                  </a:solidFill>
                  <a:ea typeface="ＭＳ ゴシック" pitchFamily="49" charset="-128"/>
                </a:rPr>
                <a:t>することで、</a:t>
              </a:r>
              <a:r>
                <a:rPr lang="ja-JP" altLang="en-US" sz="1200" b="1">
                  <a:solidFill>
                    <a:srgbClr val="FF3300"/>
                  </a:solidFill>
                  <a:ea typeface="ＭＳ ゴシック" pitchFamily="49" charset="-128"/>
                </a:rPr>
                <a:t>データを数えたり</a:t>
              </a:r>
              <a:r>
                <a:rPr lang="ja-JP" altLang="en-US" sz="1200" b="1">
                  <a:solidFill>
                    <a:schemeClr val="bg2"/>
                  </a:solidFill>
                  <a:ea typeface="ＭＳ ゴシック" pitchFamily="49" charset="-128"/>
                </a:rPr>
                <a:t>、</a:t>
              </a:r>
              <a:r>
                <a:rPr lang="ja-JP" altLang="en-US" sz="1200" b="1">
                  <a:solidFill>
                    <a:srgbClr val="FF3300"/>
                  </a:solidFill>
                  <a:ea typeface="ＭＳ ゴシック" pitchFamily="49" charset="-128"/>
                </a:rPr>
                <a:t>点検確認</a:t>
              </a:r>
              <a:r>
                <a:rPr lang="ja-JP" altLang="en-US" sz="1200" b="1">
                  <a:solidFill>
                    <a:schemeClr val="bg2"/>
                  </a:solidFill>
                  <a:ea typeface="ＭＳ ゴシック" pitchFamily="49" charset="-128"/>
                </a:rPr>
                <a:t>のた</a:t>
              </a:r>
            </a:p>
            <a:p>
              <a:pPr eaLnBrk="1" hangingPunct="1">
                <a:spcBef>
                  <a:spcPct val="0"/>
                </a:spcBef>
                <a:buFontTx/>
                <a:buNone/>
              </a:pPr>
              <a:r>
                <a:rPr lang="ja-JP" altLang="en-US" sz="1200" b="1">
                  <a:solidFill>
                    <a:schemeClr val="bg2"/>
                  </a:solidFill>
                  <a:ea typeface="ＭＳ ゴシック" pitchFamily="49" charset="-128"/>
                </a:rPr>
                <a:t>めに使われる手法。</a:t>
              </a:r>
            </a:p>
          </p:txBody>
        </p:sp>
      </p:grpSp>
      <p:grpSp>
        <p:nvGrpSpPr>
          <p:cNvPr id="86459" name="Group 443"/>
          <p:cNvGrpSpPr>
            <a:grpSpLocks/>
          </p:cNvGrpSpPr>
          <p:nvPr/>
        </p:nvGrpSpPr>
        <p:grpSpPr bwMode="auto">
          <a:xfrm>
            <a:off x="279400" y="1081088"/>
            <a:ext cx="8693150" cy="793750"/>
            <a:chOff x="176" y="681"/>
            <a:chExt cx="5476" cy="500"/>
          </a:xfrm>
        </p:grpSpPr>
        <p:sp>
          <p:nvSpPr>
            <p:cNvPr id="11455" name="Rectangle 8"/>
            <p:cNvSpPr>
              <a:spLocks noChangeArrowheads="1"/>
            </p:cNvSpPr>
            <p:nvPr/>
          </p:nvSpPr>
          <p:spPr bwMode="auto">
            <a:xfrm>
              <a:off x="1672" y="681"/>
              <a:ext cx="1396" cy="495"/>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56" name="Rectangle 6"/>
            <p:cNvSpPr>
              <a:spLocks noChangeArrowheads="1"/>
            </p:cNvSpPr>
            <p:nvPr/>
          </p:nvSpPr>
          <p:spPr bwMode="auto">
            <a:xfrm>
              <a:off x="176" y="681"/>
              <a:ext cx="193" cy="495"/>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1200" b="1">
                  <a:solidFill>
                    <a:schemeClr val="bg2"/>
                  </a:solidFill>
                  <a:latin typeface="ＭＳ Ｐゴシック" pitchFamily="50" charset="-128"/>
                </a:rPr>
                <a:t>１</a:t>
              </a:r>
            </a:p>
          </p:txBody>
        </p:sp>
        <p:sp>
          <p:nvSpPr>
            <p:cNvPr id="11457" name="Rectangle 7"/>
            <p:cNvSpPr>
              <a:spLocks noChangeArrowheads="1"/>
            </p:cNvSpPr>
            <p:nvPr/>
          </p:nvSpPr>
          <p:spPr bwMode="auto">
            <a:xfrm>
              <a:off x="369" y="681"/>
              <a:ext cx="1303" cy="495"/>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1600" b="1">
                  <a:solidFill>
                    <a:schemeClr val="bg2"/>
                  </a:solidFill>
                </a:rPr>
                <a:t>パレート図</a:t>
              </a:r>
            </a:p>
          </p:txBody>
        </p:sp>
        <p:grpSp>
          <p:nvGrpSpPr>
            <p:cNvPr id="11458" name="Group 9"/>
            <p:cNvGrpSpPr>
              <a:grpSpLocks/>
            </p:cNvGrpSpPr>
            <p:nvPr/>
          </p:nvGrpSpPr>
          <p:grpSpPr bwMode="auto">
            <a:xfrm>
              <a:off x="1975" y="707"/>
              <a:ext cx="859" cy="431"/>
              <a:chOff x="576" y="288"/>
              <a:chExt cx="1920" cy="1392"/>
            </a:xfrm>
          </p:grpSpPr>
          <p:sp>
            <p:nvSpPr>
              <p:cNvPr id="11460" name="Rectangle 10"/>
              <p:cNvSpPr>
                <a:spLocks noChangeArrowheads="1"/>
              </p:cNvSpPr>
              <p:nvPr/>
            </p:nvSpPr>
            <p:spPr bwMode="auto">
              <a:xfrm>
                <a:off x="576" y="288"/>
                <a:ext cx="1920" cy="1392"/>
              </a:xfrm>
              <a:prstGeom prst="rect">
                <a:avLst/>
              </a:prstGeom>
              <a:solidFill>
                <a:srgbClr val="CCFFFF"/>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61" name="Rectangle 11"/>
              <p:cNvSpPr>
                <a:spLocks noChangeArrowheads="1"/>
              </p:cNvSpPr>
              <p:nvPr/>
            </p:nvSpPr>
            <p:spPr bwMode="auto">
              <a:xfrm>
                <a:off x="576" y="1104"/>
                <a:ext cx="240" cy="576"/>
              </a:xfrm>
              <a:prstGeom prst="rect">
                <a:avLst/>
              </a:prstGeom>
              <a:solidFill>
                <a:srgbClr val="B2B2B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62" name="Rectangle 12"/>
              <p:cNvSpPr>
                <a:spLocks noChangeArrowheads="1"/>
              </p:cNvSpPr>
              <p:nvPr/>
            </p:nvSpPr>
            <p:spPr bwMode="auto">
              <a:xfrm>
                <a:off x="816" y="1344"/>
                <a:ext cx="240" cy="336"/>
              </a:xfrm>
              <a:prstGeom prst="rect">
                <a:avLst/>
              </a:prstGeom>
              <a:solidFill>
                <a:srgbClr val="B2B2B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63" name="Rectangle 13"/>
              <p:cNvSpPr>
                <a:spLocks noChangeArrowheads="1"/>
              </p:cNvSpPr>
              <p:nvPr/>
            </p:nvSpPr>
            <p:spPr bwMode="auto">
              <a:xfrm>
                <a:off x="1056" y="1536"/>
                <a:ext cx="240" cy="144"/>
              </a:xfrm>
              <a:prstGeom prst="rect">
                <a:avLst/>
              </a:prstGeom>
              <a:solidFill>
                <a:srgbClr val="B2B2B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64" name="Rectangle 14"/>
              <p:cNvSpPr>
                <a:spLocks noChangeArrowheads="1"/>
              </p:cNvSpPr>
              <p:nvPr/>
            </p:nvSpPr>
            <p:spPr bwMode="auto">
              <a:xfrm>
                <a:off x="1296" y="1584"/>
                <a:ext cx="240" cy="96"/>
              </a:xfrm>
              <a:prstGeom prst="rect">
                <a:avLst/>
              </a:prstGeom>
              <a:solidFill>
                <a:srgbClr val="B2B2B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65" name="Rectangle 15"/>
              <p:cNvSpPr>
                <a:spLocks noChangeArrowheads="1"/>
              </p:cNvSpPr>
              <p:nvPr/>
            </p:nvSpPr>
            <p:spPr bwMode="auto">
              <a:xfrm>
                <a:off x="1536" y="1606"/>
                <a:ext cx="240" cy="74"/>
              </a:xfrm>
              <a:prstGeom prst="rect">
                <a:avLst/>
              </a:prstGeom>
              <a:solidFill>
                <a:srgbClr val="B2B2B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66" name="Rectangle 16"/>
              <p:cNvSpPr>
                <a:spLocks noChangeArrowheads="1"/>
              </p:cNvSpPr>
              <p:nvPr/>
            </p:nvSpPr>
            <p:spPr bwMode="auto">
              <a:xfrm>
                <a:off x="1776" y="1609"/>
                <a:ext cx="240" cy="71"/>
              </a:xfrm>
              <a:prstGeom prst="rect">
                <a:avLst/>
              </a:prstGeom>
              <a:solidFill>
                <a:srgbClr val="B2B2B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67" name="Rectangle 17"/>
              <p:cNvSpPr>
                <a:spLocks noChangeArrowheads="1"/>
              </p:cNvSpPr>
              <p:nvPr/>
            </p:nvSpPr>
            <p:spPr bwMode="auto">
              <a:xfrm>
                <a:off x="2016" y="1632"/>
                <a:ext cx="240" cy="48"/>
              </a:xfrm>
              <a:prstGeom prst="rect">
                <a:avLst/>
              </a:prstGeom>
              <a:solidFill>
                <a:srgbClr val="B2B2B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68" name="Rectangle 18"/>
              <p:cNvSpPr>
                <a:spLocks noChangeArrowheads="1"/>
              </p:cNvSpPr>
              <p:nvPr/>
            </p:nvSpPr>
            <p:spPr bwMode="auto">
              <a:xfrm>
                <a:off x="2256" y="1632"/>
                <a:ext cx="240" cy="48"/>
              </a:xfrm>
              <a:prstGeom prst="rect">
                <a:avLst/>
              </a:prstGeom>
              <a:solidFill>
                <a:srgbClr val="B2B2B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69" name="Freeform 19"/>
              <p:cNvSpPr>
                <a:spLocks/>
              </p:cNvSpPr>
              <p:nvPr/>
            </p:nvSpPr>
            <p:spPr bwMode="auto">
              <a:xfrm>
                <a:off x="576" y="288"/>
                <a:ext cx="1920" cy="1392"/>
              </a:xfrm>
              <a:custGeom>
                <a:avLst/>
                <a:gdLst>
                  <a:gd name="T0" fmla="*/ 0 w 1920"/>
                  <a:gd name="T1" fmla="*/ 1392 h 1392"/>
                  <a:gd name="T2" fmla="*/ 240 w 1920"/>
                  <a:gd name="T3" fmla="*/ 816 h 1392"/>
                  <a:gd name="T4" fmla="*/ 480 w 1920"/>
                  <a:gd name="T5" fmla="*/ 480 h 1392"/>
                  <a:gd name="T6" fmla="*/ 720 w 1920"/>
                  <a:gd name="T7" fmla="*/ 336 h 1392"/>
                  <a:gd name="T8" fmla="*/ 960 w 1920"/>
                  <a:gd name="T9" fmla="*/ 240 h 1392"/>
                  <a:gd name="T10" fmla="*/ 1200 w 1920"/>
                  <a:gd name="T11" fmla="*/ 160 h 1392"/>
                  <a:gd name="T12" fmla="*/ 1440 w 1920"/>
                  <a:gd name="T13" fmla="*/ 96 h 1392"/>
                  <a:gd name="T14" fmla="*/ 1680 w 1920"/>
                  <a:gd name="T15" fmla="*/ 48 h 1392"/>
                  <a:gd name="T16" fmla="*/ 1920 w 1920"/>
                  <a:gd name="T17" fmla="*/ 0 h 13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20" h="1392">
                    <a:moveTo>
                      <a:pt x="0" y="1392"/>
                    </a:moveTo>
                    <a:lnTo>
                      <a:pt x="240" y="816"/>
                    </a:lnTo>
                    <a:lnTo>
                      <a:pt x="480" y="480"/>
                    </a:lnTo>
                    <a:lnTo>
                      <a:pt x="720" y="336"/>
                    </a:lnTo>
                    <a:lnTo>
                      <a:pt x="960" y="240"/>
                    </a:lnTo>
                    <a:lnTo>
                      <a:pt x="1200" y="160"/>
                    </a:lnTo>
                    <a:lnTo>
                      <a:pt x="1440" y="96"/>
                    </a:lnTo>
                    <a:lnTo>
                      <a:pt x="1680" y="48"/>
                    </a:lnTo>
                    <a:lnTo>
                      <a:pt x="1920" y="0"/>
                    </a:lnTo>
                  </a:path>
                </a:pathLst>
              </a:custGeom>
              <a:noFill/>
              <a:ln w="19050" cmpd="sng">
                <a:solidFill>
                  <a:schemeClr val="bg2"/>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ja-JP" altLang="en-US"/>
              </a:p>
            </p:txBody>
          </p:sp>
          <p:sp>
            <p:nvSpPr>
              <p:cNvPr id="11470" name="Line 20"/>
              <p:cNvSpPr>
                <a:spLocks noChangeShapeType="1"/>
              </p:cNvSpPr>
              <p:nvPr/>
            </p:nvSpPr>
            <p:spPr bwMode="auto">
              <a:xfrm flipV="1">
                <a:off x="1296" y="624"/>
                <a:ext cx="0" cy="1056"/>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471" name="Line 21"/>
              <p:cNvSpPr>
                <a:spLocks noChangeShapeType="1"/>
              </p:cNvSpPr>
              <p:nvPr/>
            </p:nvSpPr>
            <p:spPr bwMode="auto">
              <a:xfrm flipH="1">
                <a:off x="576" y="624"/>
                <a:ext cx="72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grpSp>
        <p:sp>
          <p:nvSpPr>
            <p:cNvPr id="11459" name="Rectangle 376"/>
            <p:cNvSpPr>
              <a:spLocks noChangeArrowheads="1"/>
            </p:cNvSpPr>
            <p:nvPr/>
          </p:nvSpPr>
          <p:spPr bwMode="auto">
            <a:xfrm>
              <a:off x="3034" y="681"/>
              <a:ext cx="2618" cy="500"/>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b="1">
                  <a:solidFill>
                    <a:schemeClr val="bg2"/>
                  </a:solidFill>
                  <a:ea typeface="ＭＳ ゴシック" pitchFamily="49" charset="-128"/>
                </a:rPr>
                <a:t>多くの問題の中で</a:t>
              </a:r>
              <a:r>
                <a:rPr lang="ja-JP" altLang="en-US" sz="1200" b="1">
                  <a:solidFill>
                    <a:srgbClr val="FF3300"/>
                  </a:solidFill>
                  <a:ea typeface="ＭＳ ゴシック" pitchFamily="49" charset="-128"/>
                </a:rPr>
                <a:t>どの問題が重要か</a:t>
              </a:r>
              <a:r>
                <a:rPr lang="ja-JP" altLang="en-US" sz="1200" b="1">
                  <a:solidFill>
                    <a:schemeClr val="bg2"/>
                  </a:solidFill>
                  <a:ea typeface="ＭＳ ゴシック" pitchFamily="49" charset="-128"/>
                </a:rPr>
                <a:t>、どこから</a:t>
              </a:r>
            </a:p>
            <a:p>
              <a:pPr eaLnBrk="1" hangingPunct="1">
                <a:spcBef>
                  <a:spcPct val="0"/>
                </a:spcBef>
                <a:buFontTx/>
                <a:buNone/>
              </a:pPr>
              <a:r>
                <a:rPr lang="ja-JP" altLang="en-US" sz="1200" b="1">
                  <a:solidFill>
                    <a:schemeClr val="bg2"/>
                  </a:solidFill>
                  <a:ea typeface="ＭＳ ゴシック" pitchFamily="49" charset="-128"/>
                </a:rPr>
                <a:t>手をつけたらよいか、また、どのくらい効果が</a:t>
              </a:r>
            </a:p>
            <a:p>
              <a:pPr eaLnBrk="1" hangingPunct="1">
                <a:spcBef>
                  <a:spcPct val="0"/>
                </a:spcBef>
                <a:buFontTx/>
                <a:buNone/>
              </a:pPr>
              <a:r>
                <a:rPr lang="ja-JP" altLang="en-US" sz="1200" b="1">
                  <a:solidFill>
                    <a:schemeClr val="bg2"/>
                  </a:solidFill>
                  <a:ea typeface="ＭＳ ゴシック" pitchFamily="49" charset="-128"/>
                </a:rPr>
                <a:t>期待できるかを把握するための手法。</a:t>
              </a:r>
            </a:p>
          </p:txBody>
        </p:sp>
      </p:grpSp>
      <p:grpSp>
        <p:nvGrpSpPr>
          <p:cNvPr id="86454" name="Group 438"/>
          <p:cNvGrpSpPr>
            <a:grpSpLocks/>
          </p:cNvGrpSpPr>
          <p:nvPr/>
        </p:nvGrpSpPr>
        <p:grpSpPr bwMode="auto">
          <a:xfrm>
            <a:off x="279400" y="1865313"/>
            <a:ext cx="8693150" cy="788987"/>
            <a:chOff x="176" y="1175"/>
            <a:chExt cx="5476" cy="497"/>
          </a:xfrm>
        </p:grpSpPr>
        <p:sp>
          <p:nvSpPr>
            <p:cNvPr id="11428" name="Rectangle 22"/>
            <p:cNvSpPr>
              <a:spLocks noChangeArrowheads="1"/>
            </p:cNvSpPr>
            <p:nvPr/>
          </p:nvSpPr>
          <p:spPr bwMode="auto">
            <a:xfrm>
              <a:off x="176" y="1175"/>
              <a:ext cx="193" cy="497"/>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1200" b="1">
                  <a:solidFill>
                    <a:schemeClr val="bg2"/>
                  </a:solidFill>
                  <a:latin typeface="ＭＳ Ｐゴシック" pitchFamily="50" charset="-128"/>
                </a:rPr>
                <a:t>２</a:t>
              </a:r>
            </a:p>
          </p:txBody>
        </p:sp>
        <p:sp>
          <p:nvSpPr>
            <p:cNvPr id="11429" name="Rectangle 23"/>
            <p:cNvSpPr>
              <a:spLocks noChangeArrowheads="1"/>
            </p:cNvSpPr>
            <p:nvPr/>
          </p:nvSpPr>
          <p:spPr bwMode="auto">
            <a:xfrm>
              <a:off x="369" y="1176"/>
              <a:ext cx="1303" cy="496"/>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1600" b="1">
                  <a:solidFill>
                    <a:schemeClr val="bg2"/>
                  </a:solidFill>
                </a:rPr>
                <a:t>特性要因図</a:t>
              </a:r>
              <a:endParaRPr lang="ja-JP" altLang="en-US" sz="1600">
                <a:solidFill>
                  <a:schemeClr val="bg2"/>
                </a:solidFill>
              </a:endParaRPr>
            </a:p>
          </p:txBody>
        </p:sp>
        <p:sp>
          <p:nvSpPr>
            <p:cNvPr id="11430" name="Rectangle 24"/>
            <p:cNvSpPr>
              <a:spLocks noChangeArrowheads="1"/>
            </p:cNvSpPr>
            <p:nvPr/>
          </p:nvSpPr>
          <p:spPr bwMode="auto">
            <a:xfrm>
              <a:off x="1672" y="1176"/>
              <a:ext cx="1396" cy="496"/>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nvGrpSpPr>
            <p:cNvPr id="11431" name="Group 25"/>
            <p:cNvGrpSpPr>
              <a:grpSpLocks/>
            </p:cNvGrpSpPr>
            <p:nvPr/>
          </p:nvGrpSpPr>
          <p:grpSpPr bwMode="auto">
            <a:xfrm>
              <a:off x="2008" y="1212"/>
              <a:ext cx="817" cy="432"/>
              <a:chOff x="672" y="2640"/>
              <a:chExt cx="1824" cy="768"/>
            </a:xfrm>
          </p:grpSpPr>
          <p:sp>
            <p:nvSpPr>
              <p:cNvPr id="11433" name="Line 26"/>
              <p:cNvSpPr>
                <a:spLocks noChangeShapeType="1"/>
              </p:cNvSpPr>
              <p:nvPr/>
            </p:nvSpPr>
            <p:spPr bwMode="auto">
              <a:xfrm>
                <a:off x="816" y="3024"/>
                <a:ext cx="1200" cy="0"/>
              </a:xfrm>
              <a:prstGeom prst="line">
                <a:avLst/>
              </a:prstGeom>
              <a:noFill/>
              <a:ln w="9525">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434" name="Oval 27"/>
              <p:cNvSpPr>
                <a:spLocks noChangeArrowheads="1"/>
              </p:cNvSpPr>
              <p:nvPr/>
            </p:nvSpPr>
            <p:spPr bwMode="auto">
              <a:xfrm>
                <a:off x="2016" y="2928"/>
                <a:ext cx="480" cy="192"/>
              </a:xfrm>
              <a:prstGeom prst="ellipse">
                <a:avLst/>
              </a:prstGeom>
              <a:solidFill>
                <a:schemeClr val="accent1"/>
              </a:solidFill>
              <a:ln w="9525">
                <a:solidFill>
                  <a:schemeClr val="bg2"/>
                </a:solidFill>
                <a:round/>
                <a:headEnd/>
                <a:tailEnd/>
              </a:ln>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35" name="Line 28"/>
              <p:cNvSpPr>
                <a:spLocks noChangeShapeType="1"/>
              </p:cNvSpPr>
              <p:nvPr/>
            </p:nvSpPr>
            <p:spPr bwMode="auto">
              <a:xfrm flipH="1" flipV="1">
                <a:off x="1536" y="2640"/>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436" name="Line 29"/>
              <p:cNvSpPr>
                <a:spLocks noChangeShapeType="1"/>
              </p:cNvSpPr>
              <p:nvPr/>
            </p:nvSpPr>
            <p:spPr bwMode="auto">
              <a:xfrm flipH="1" flipV="1">
                <a:off x="1200" y="2640"/>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437" name="Line 30"/>
              <p:cNvSpPr>
                <a:spLocks noChangeShapeType="1"/>
              </p:cNvSpPr>
              <p:nvPr/>
            </p:nvSpPr>
            <p:spPr bwMode="auto">
              <a:xfrm flipH="1" flipV="1">
                <a:off x="864" y="2640"/>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438" name="Line 31"/>
              <p:cNvSpPr>
                <a:spLocks noChangeShapeType="1"/>
              </p:cNvSpPr>
              <p:nvPr/>
            </p:nvSpPr>
            <p:spPr bwMode="auto">
              <a:xfrm flipH="1">
                <a:off x="1008" y="3024"/>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439" name="Line 32"/>
              <p:cNvSpPr>
                <a:spLocks noChangeShapeType="1"/>
              </p:cNvSpPr>
              <p:nvPr/>
            </p:nvSpPr>
            <p:spPr bwMode="auto">
              <a:xfrm flipH="1">
                <a:off x="1344" y="3024"/>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440" name="Line 33"/>
              <p:cNvSpPr>
                <a:spLocks noChangeShapeType="1"/>
              </p:cNvSpPr>
              <p:nvPr/>
            </p:nvSpPr>
            <p:spPr bwMode="auto">
              <a:xfrm flipH="1">
                <a:off x="1680" y="3024"/>
                <a:ext cx="192" cy="384"/>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441" name="Line 34"/>
              <p:cNvSpPr>
                <a:spLocks noChangeShapeType="1"/>
              </p:cNvSpPr>
              <p:nvPr/>
            </p:nvSpPr>
            <p:spPr bwMode="auto">
              <a:xfrm>
                <a:off x="816" y="3312"/>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442" name="Line 35"/>
              <p:cNvSpPr>
                <a:spLocks noChangeShapeType="1"/>
              </p:cNvSpPr>
              <p:nvPr/>
            </p:nvSpPr>
            <p:spPr bwMode="auto">
              <a:xfrm>
                <a:off x="1056" y="2832"/>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443" name="Line 36"/>
              <p:cNvSpPr>
                <a:spLocks noChangeShapeType="1"/>
              </p:cNvSpPr>
              <p:nvPr/>
            </p:nvSpPr>
            <p:spPr bwMode="auto">
              <a:xfrm>
                <a:off x="1344" y="2736"/>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444" name="Line 37"/>
              <p:cNvSpPr>
                <a:spLocks noChangeShapeType="1"/>
              </p:cNvSpPr>
              <p:nvPr/>
            </p:nvSpPr>
            <p:spPr bwMode="auto">
              <a:xfrm>
                <a:off x="1584" y="3120"/>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445" name="Line 38"/>
              <p:cNvSpPr>
                <a:spLocks noChangeShapeType="1"/>
              </p:cNvSpPr>
              <p:nvPr/>
            </p:nvSpPr>
            <p:spPr bwMode="auto">
              <a:xfrm>
                <a:off x="1488" y="3312"/>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446" name="Line 39"/>
              <p:cNvSpPr>
                <a:spLocks noChangeShapeType="1"/>
              </p:cNvSpPr>
              <p:nvPr/>
            </p:nvSpPr>
            <p:spPr bwMode="auto">
              <a:xfrm>
                <a:off x="768" y="2928"/>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447" name="Line 40"/>
              <p:cNvSpPr>
                <a:spLocks noChangeShapeType="1"/>
              </p:cNvSpPr>
              <p:nvPr/>
            </p:nvSpPr>
            <p:spPr bwMode="auto">
              <a:xfrm>
                <a:off x="672" y="2736"/>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448" name="Line 41"/>
              <p:cNvSpPr>
                <a:spLocks noChangeShapeType="1"/>
              </p:cNvSpPr>
              <p:nvPr/>
            </p:nvSpPr>
            <p:spPr bwMode="auto">
              <a:xfrm>
                <a:off x="1008" y="2736"/>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449" name="Line 42"/>
              <p:cNvSpPr>
                <a:spLocks noChangeShapeType="1"/>
              </p:cNvSpPr>
              <p:nvPr/>
            </p:nvSpPr>
            <p:spPr bwMode="auto">
              <a:xfrm>
                <a:off x="1440" y="2928"/>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450" name="Line 43"/>
              <p:cNvSpPr>
                <a:spLocks noChangeShapeType="1"/>
              </p:cNvSpPr>
              <p:nvPr/>
            </p:nvSpPr>
            <p:spPr bwMode="auto">
              <a:xfrm>
                <a:off x="1104" y="2928"/>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451" name="Line 44"/>
              <p:cNvSpPr>
                <a:spLocks noChangeShapeType="1"/>
              </p:cNvSpPr>
              <p:nvPr/>
            </p:nvSpPr>
            <p:spPr bwMode="auto">
              <a:xfrm>
                <a:off x="864" y="3216"/>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452" name="Line 45"/>
              <p:cNvSpPr>
                <a:spLocks noChangeShapeType="1"/>
              </p:cNvSpPr>
              <p:nvPr/>
            </p:nvSpPr>
            <p:spPr bwMode="auto">
              <a:xfrm>
                <a:off x="1152" y="3312"/>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453" name="Line 46"/>
              <p:cNvSpPr>
                <a:spLocks noChangeShapeType="1"/>
              </p:cNvSpPr>
              <p:nvPr/>
            </p:nvSpPr>
            <p:spPr bwMode="auto">
              <a:xfrm>
                <a:off x="1536" y="3216"/>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1454" name="Line 47"/>
              <p:cNvSpPr>
                <a:spLocks noChangeShapeType="1"/>
              </p:cNvSpPr>
              <p:nvPr/>
            </p:nvSpPr>
            <p:spPr bwMode="auto">
              <a:xfrm>
                <a:off x="1248" y="3120"/>
                <a:ext cx="24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grpSp>
        <p:sp>
          <p:nvSpPr>
            <p:cNvPr id="11432" name="Rectangle 377"/>
            <p:cNvSpPr>
              <a:spLocks noChangeArrowheads="1"/>
            </p:cNvSpPr>
            <p:nvPr/>
          </p:nvSpPr>
          <p:spPr bwMode="auto">
            <a:xfrm>
              <a:off x="3034" y="1176"/>
              <a:ext cx="2618" cy="476"/>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90000"/>
                </a:lnSpc>
                <a:spcBef>
                  <a:spcPct val="0"/>
                </a:spcBef>
                <a:buFontTx/>
                <a:buNone/>
              </a:pPr>
              <a:r>
                <a:rPr lang="ja-JP" altLang="en-US" sz="1200" b="1">
                  <a:solidFill>
                    <a:schemeClr val="bg2"/>
                  </a:solidFill>
                  <a:ea typeface="ＭＳ ゴシック" pitchFamily="49" charset="-128"/>
                </a:rPr>
                <a:t>問題としている特性</a:t>
              </a:r>
              <a:r>
                <a:rPr lang="en-US" altLang="ja-JP" sz="1200" b="1">
                  <a:solidFill>
                    <a:schemeClr val="bg2"/>
                  </a:solidFill>
                  <a:ea typeface="ＭＳ ゴシック" pitchFamily="49" charset="-128"/>
                </a:rPr>
                <a:t>(</a:t>
              </a:r>
              <a:r>
                <a:rPr lang="ja-JP" altLang="en-US" sz="1200" b="1">
                  <a:solidFill>
                    <a:schemeClr val="bg2"/>
                  </a:solidFill>
                  <a:ea typeface="ＭＳ ゴシック" pitchFamily="49" charset="-128"/>
                </a:rPr>
                <a:t>結果</a:t>
              </a:r>
              <a:r>
                <a:rPr lang="en-US" altLang="ja-JP" sz="1200" b="1">
                  <a:solidFill>
                    <a:schemeClr val="bg2"/>
                  </a:solidFill>
                  <a:ea typeface="ＭＳ ゴシック" pitchFamily="49" charset="-128"/>
                </a:rPr>
                <a:t>)</a:t>
              </a:r>
              <a:r>
                <a:rPr lang="ja-JP" altLang="en-US" sz="1200" b="1">
                  <a:solidFill>
                    <a:schemeClr val="bg2"/>
                  </a:solidFill>
                  <a:ea typeface="ＭＳ ゴシック" pitchFamily="49" charset="-128"/>
                </a:rPr>
                <a:t>と、それに影響を及ぼすと</a:t>
              </a:r>
              <a:r>
                <a:rPr lang="ja-JP" altLang="en-US" sz="1200" b="1">
                  <a:solidFill>
                    <a:srgbClr val="FF3300"/>
                  </a:solidFill>
                  <a:ea typeface="ＭＳ ゴシック" pitchFamily="49" charset="-128"/>
                </a:rPr>
                <a:t>考えられる要因との関連を系統的に整理</a:t>
              </a:r>
              <a:r>
                <a:rPr lang="ja-JP" altLang="en-US" sz="1200" b="1">
                  <a:solidFill>
                    <a:schemeClr val="bg2"/>
                  </a:solidFill>
                  <a:ea typeface="ＭＳ ゴシック" pitchFamily="49" charset="-128"/>
                </a:rPr>
                <a:t>して問題の</a:t>
              </a:r>
              <a:r>
                <a:rPr lang="ja-JP" altLang="en-US" sz="1200" b="1">
                  <a:solidFill>
                    <a:srgbClr val="FF3300"/>
                  </a:solidFill>
                  <a:ea typeface="ＭＳ ゴシック" pitchFamily="49" charset="-128"/>
                </a:rPr>
                <a:t>原因を把握</a:t>
              </a:r>
              <a:r>
                <a:rPr lang="ja-JP" altLang="en-US" sz="1200" b="1">
                  <a:solidFill>
                    <a:schemeClr val="bg2"/>
                  </a:solidFill>
                  <a:ea typeface="ＭＳ ゴシック" pitchFamily="49" charset="-128"/>
                </a:rPr>
                <a:t>するための手法。</a:t>
              </a:r>
            </a:p>
          </p:txBody>
        </p:sp>
      </p:grpSp>
      <p:grpSp>
        <p:nvGrpSpPr>
          <p:cNvPr id="86464" name="Group 448"/>
          <p:cNvGrpSpPr>
            <a:grpSpLocks/>
          </p:cNvGrpSpPr>
          <p:nvPr/>
        </p:nvGrpSpPr>
        <p:grpSpPr bwMode="auto">
          <a:xfrm>
            <a:off x="279400" y="5051425"/>
            <a:ext cx="8693150" cy="795338"/>
            <a:chOff x="176" y="3182"/>
            <a:chExt cx="5476" cy="501"/>
          </a:xfrm>
        </p:grpSpPr>
        <p:sp>
          <p:nvSpPr>
            <p:cNvPr id="11410" name="Rectangle 54"/>
            <p:cNvSpPr>
              <a:spLocks noChangeArrowheads="1"/>
            </p:cNvSpPr>
            <p:nvPr/>
          </p:nvSpPr>
          <p:spPr bwMode="auto">
            <a:xfrm>
              <a:off x="176" y="3182"/>
              <a:ext cx="193" cy="497"/>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1200" b="1">
                  <a:solidFill>
                    <a:schemeClr val="bg2"/>
                  </a:solidFill>
                  <a:latin typeface="ＭＳ Ｐゴシック" pitchFamily="50" charset="-128"/>
                </a:rPr>
                <a:t>6</a:t>
              </a:r>
            </a:p>
          </p:txBody>
        </p:sp>
        <p:sp>
          <p:nvSpPr>
            <p:cNvPr id="11411" name="Rectangle 56"/>
            <p:cNvSpPr>
              <a:spLocks noChangeArrowheads="1"/>
            </p:cNvSpPr>
            <p:nvPr/>
          </p:nvSpPr>
          <p:spPr bwMode="auto">
            <a:xfrm>
              <a:off x="1672" y="3182"/>
              <a:ext cx="1396" cy="497"/>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12" name="Rectangle 58"/>
            <p:cNvSpPr>
              <a:spLocks noChangeArrowheads="1"/>
            </p:cNvSpPr>
            <p:nvPr/>
          </p:nvSpPr>
          <p:spPr bwMode="auto">
            <a:xfrm>
              <a:off x="369" y="3186"/>
              <a:ext cx="1303" cy="497"/>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1600" b="1">
                  <a:solidFill>
                    <a:schemeClr val="bg2"/>
                  </a:solidFill>
                </a:rPr>
                <a:t>　ヒストグラム</a:t>
              </a:r>
            </a:p>
          </p:txBody>
        </p:sp>
        <p:grpSp>
          <p:nvGrpSpPr>
            <p:cNvPr id="11413" name="Group 280"/>
            <p:cNvGrpSpPr>
              <a:grpSpLocks/>
            </p:cNvGrpSpPr>
            <p:nvPr/>
          </p:nvGrpSpPr>
          <p:grpSpPr bwMode="auto">
            <a:xfrm>
              <a:off x="1902" y="3209"/>
              <a:ext cx="941" cy="415"/>
              <a:chOff x="1809" y="2564"/>
              <a:chExt cx="734" cy="359"/>
            </a:xfrm>
          </p:grpSpPr>
          <p:sp>
            <p:nvSpPr>
              <p:cNvPr id="11415" name="Rectangle 281"/>
              <p:cNvSpPr>
                <a:spLocks noChangeArrowheads="1"/>
              </p:cNvSpPr>
              <p:nvPr/>
            </p:nvSpPr>
            <p:spPr bwMode="auto">
              <a:xfrm>
                <a:off x="1960" y="2870"/>
                <a:ext cx="62" cy="53"/>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16" name="Rectangle 282" descr="右上がり対角線 (反転)"/>
              <p:cNvSpPr>
                <a:spLocks noChangeArrowheads="1"/>
              </p:cNvSpPr>
              <p:nvPr/>
            </p:nvSpPr>
            <p:spPr bwMode="auto">
              <a:xfrm>
                <a:off x="1905" y="2898"/>
                <a:ext cx="55" cy="25"/>
              </a:xfrm>
              <a:prstGeom prst="rect">
                <a:avLst/>
              </a:prstGeom>
              <a:noFill/>
              <a:ln w="19050">
                <a:solidFill>
                  <a:schemeClr val="bg2"/>
                </a:solidFill>
                <a:miter lim="800000"/>
                <a:headEnd/>
                <a:tailEnd/>
              </a:ln>
              <a:effectLst/>
              <a:extLst>
                <a:ext uri="{909E8E84-426E-40DD-AFC4-6F175D3DCCD1}">
                  <a14:hiddenFill xmlns:a14="http://schemas.microsoft.com/office/drawing/2010/main">
                    <a:pattFill prst="dkUpDiag">
                      <a:fgClr>
                        <a:srgbClr val="000000"/>
                      </a:fgClr>
                      <a:bgClr>
                        <a:srgbClr val="FFFFFF"/>
                      </a:bgClr>
                    </a:patt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17" name="Line 283"/>
              <p:cNvSpPr>
                <a:spLocks noChangeShapeType="1"/>
              </p:cNvSpPr>
              <p:nvPr/>
            </p:nvSpPr>
            <p:spPr bwMode="auto">
              <a:xfrm flipV="1">
                <a:off x="1813" y="2564"/>
                <a:ext cx="0" cy="359"/>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418" name="Rectangle 284"/>
              <p:cNvSpPr>
                <a:spLocks noChangeArrowheads="1"/>
              </p:cNvSpPr>
              <p:nvPr/>
            </p:nvSpPr>
            <p:spPr bwMode="auto">
              <a:xfrm>
                <a:off x="2070" y="2724"/>
                <a:ext cx="55" cy="199"/>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19" name="Rectangle 285"/>
              <p:cNvSpPr>
                <a:spLocks noChangeArrowheads="1"/>
              </p:cNvSpPr>
              <p:nvPr/>
            </p:nvSpPr>
            <p:spPr bwMode="auto">
              <a:xfrm>
                <a:off x="2015" y="2777"/>
                <a:ext cx="55" cy="146"/>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20" name="Rectangle 286"/>
              <p:cNvSpPr>
                <a:spLocks noChangeArrowheads="1"/>
              </p:cNvSpPr>
              <p:nvPr/>
            </p:nvSpPr>
            <p:spPr bwMode="auto">
              <a:xfrm>
                <a:off x="2125" y="2644"/>
                <a:ext cx="55" cy="279"/>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21" name="Rectangle 287"/>
              <p:cNvSpPr>
                <a:spLocks noChangeArrowheads="1"/>
              </p:cNvSpPr>
              <p:nvPr/>
            </p:nvSpPr>
            <p:spPr bwMode="auto">
              <a:xfrm>
                <a:off x="2180" y="2670"/>
                <a:ext cx="56" cy="253"/>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22" name="Rectangle 288"/>
              <p:cNvSpPr>
                <a:spLocks noChangeArrowheads="1"/>
              </p:cNvSpPr>
              <p:nvPr/>
            </p:nvSpPr>
            <p:spPr bwMode="auto">
              <a:xfrm>
                <a:off x="2291" y="2843"/>
                <a:ext cx="55" cy="80"/>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23" name="Rectangle 289"/>
              <p:cNvSpPr>
                <a:spLocks noChangeArrowheads="1"/>
              </p:cNvSpPr>
              <p:nvPr/>
            </p:nvSpPr>
            <p:spPr bwMode="auto">
              <a:xfrm>
                <a:off x="2236" y="2737"/>
                <a:ext cx="55" cy="186"/>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24" name="Rectangle 290"/>
              <p:cNvSpPr>
                <a:spLocks noChangeArrowheads="1"/>
              </p:cNvSpPr>
              <p:nvPr/>
            </p:nvSpPr>
            <p:spPr bwMode="auto">
              <a:xfrm>
                <a:off x="2346" y="2870"/>
                <a:ext cx="55" cy="53"/>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25" name="Rectangle 291"/>
              <p:cNvSpPr>
                <a:spLocks noChangeArrowheads="1"/>
              </p:cNvSpPr>
              <p:nvPr/>
            </p:nvSpPr>
            <p:spPr bwMode="auto">
              <a:xfrm>
                <a:off x="2401" y="2898"/>
                <a:ext cx="55" cy="25"/>
              </a:xfrm>
              <a:prstGeom prst="rect">
                <a:avLst/>
              </a:prstGeom>
              <a:noFill/>
              <a:ln w="190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26" name="Line 292"/>
              <p:cNvSpPr>
                <a:spLocks noChangeShapeType="1"/>
              </p:cNvSpPr>
              <p:nvPr/>
            </p:nvSpPr>
            <p:spPr bwMode="auto">
              <a:xfrm flipH="1" flipV="1">
                <a:off x="2162" y="2570"/>
                <a:ext cx="0" cy="352"/>
              </a:xfrm>
              <a:prstGeom prst="line">
                <a:avLst/>
              </a:prstGeom>
              <a:noFill/>
              <a:ln w="19050">
                <a:solidFill>
                  <a:schemeClr val="bg2"/>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427" name="Line 293"/>
              <p:cNvSpPr>
                <a:spLocks noChangeShapeType="1"/>
              </p:cNvSpPr>
              <p:nvPr/>
            </p:nvSpPr>
            <p:spPr bwMode="auto">
              <a:xfrm>
                <a:off x="1809" y="2923"/>
                <a:ext cx="734"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1414" name="Rectangle 378"/>
            <p:cNvSpPr>
              <a:spLocks noChangeArrowheads="1"/>
            </p:cNvSpPr>
            <p:nvPr/>
          </p:nvSpPr>
          <p:spPr bwMode="auto">
            <a:xfrm>
              <a:off x="3034" y="3182"/>
              <a:ext cx="2618" cy="495"/>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b="1">
                  <a:solidFill>
                    <a:schemeClr val="bg2"/>
                  </a:solidFill>
                  <a:ea typeface="ＭＳ ゴシック" pitchFamily="49" charset="-128"/>
                </a:rPr>
                <a:t>多数のデータをまとめて</a:t>
              </a:r>
              <a:r>
                <a:rPr lang="ja-JP" altLang="en-US" sz="1200" b="1">
                  <a:solidFill>
                    <a:srgbClr val="FF3300"/>
                  </a:solidFill>
                  <a:ea typeface="ＭＳ ゴシック" pitchFamily="49" charset="-128"/>
                </a:rPr>
                <a:t>発生度数</a:t>
              </a:r>
              <a:r>
                <a:rPr lang="ja-JP" altLang="en-US" sz="1200" b="1">
                  <a:solidFill>
                    <a:schemeClr val="bg2"/>
                  </a:solidFill>
                  <a:ea typeface="ＭＳ ゴシック" pitchFamily="49" charset="-128"/>
                </a:rPr>
                <a:t>で</a:t>
              </a:r>
              <a:r>
                <a:rPr lang="ja-JP" altLang="en-US" sz="1200" b="1">
                  <a:solidFill>
                    <a:srgbClr val="FF3300"/>
                  </a:solidFill>
                  <a:ea typeface="ＭＳ ゴシック" pitchFamily="49" charset="-128"/>
                </a:rPr>
                <a:t>グラフ化</a:t>
              </a:r>
              <a:r>
                <a:rPr lang="ja-JP" altLang="en-US" sz="1200" b="1">
                  <a:solidFill>
                    <a:schemeClr val="bg2"/>
                  </a:solidFill>
                  <a:ea typeface="ＭＳ ゴシック" pitchFamily="49" charset="-128"/>
                </a:rPr>
                <a:t>し、</a:t>
              </a:r>
            </a:p>
            <a:p>
              <a:pPr eaLnBrk="1" hangingPunct="1">
                <a:spcBef>
                  <a:spcPct val="0"/>
                </a:spcBef>
                <a:buFontTx/>
                <a:buNone/>
              </a:pPr>
              <a:r>
                <a:rPr lang="ja-JP" altLang="en-US" sz="1200" b="1">
                  <a:solidFill>
                    <a:srgbClr val="FF3300"/>
                  </a:solidFill>
                  <a:ea typeface="ＭＳ ゴシック" pitchFamily="49" charset="-128"/>
                </a:rPr>
                <a:t>バラツキの大きさ、分布の形</a:t>
              </a:r>
              <a:r>
                <a:rPr lang="ja-JP" altLang="en-US" sz="1200" b="1">
                  <a:solidFill>
                    <a:schemeClr val="bg2"/>
                  </a:solidFill>
                  <a:ea typeface="ＭＳ ゴシック" pitchFamily="49" charset="-128"/>
                </a:rPr>
                <a:t>、基準や目標値</a:t>
              </a:r>
            </a:p>
            <a:p>
              <a:pPr eaLnBrk="1" hangingPunct="1">
                <a:spcBef>
                  <a:spcPct val="0"/>
                </a:spcBef>
                <a:buFontTx/>
                <a:buNone/>
              </a:pPr>
              <a:r>
                <a:rPr lang="ja-JP" altLang="en-US" sz="1200" b="1">
                  <a:solidFill>
                    <a:schemeClr val="bg2"/>
                  </a:solidFill>
                  <a:ea typeface="ＭＳ ゴシック" pitchFamily="49" charset="-128"/>
                </a:rPr>
                <a:t>との関係を調べる手法。</a:t>
              </a:r>
            </a:p>
          </p:txBody>
        </p:sp>
      </p:grpSp>
      <p:grpSp>
        <p:nvGrpSpPr>
          <p:cNvPr id="86466" name="Group 450"/>
          <p:cNvGrpSpPr>
            <a:grpSpLocks/>
          </p:cNvGrpSpPr>
          <p:nvPr/>
        </p:nvGrpSpPr>
        <p:grpSpPr bwMode="auto">
          <a:xfrm>
            <a:off x="279400" y="5830888"/>
            <a:ext cx="8693150" cy="798512"/>
            <a:chOff x="176" y="3673"/>
            <a:chExt cx="5476" cy="503"/>
          </a:xfrm>
        </p:grpSpPr>
        <p:sp>
          <p:nvSpPr>
            <p:cNvPr id="11327" name="Rectangle 55"/>
            <p:cNvSpPr>
              <a:spLocks noChangeArrowheads="1"/>
            </p:cNvSpPr>
            <p:nvPr/>
          </p:nvSpPr>
          <p:spPr bwMode="auto">
            <a:xfrm>
              <a:off x="369" y="3676"/>
              <a:ext cx="1303" cy="497"/>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1600" b="1">
                  <a:solidFill>
                    <a:schemeClr val="bg2"/>
                  </a:solidFill>
                </a:rPr>
                <a:t>　散布図　</a:t>
              </a:r>
            </a:p>
          </p:txBody>
        </p:sp>
        <p:sp>
          <p:nvSpPr>
            <p:cNvPr id="11328" name="Rectangle 57"/>
            <p:cNvSpPr>
              <a:spLocks noChangeArrowheads="1"/>
            </p:cNvSpPr>
            <p:nvPr/>
          </p:nvSpPr>
          <p:spPr bwMode="auto">
            <a:xfrm>
              <a:off x="176" y="3677"/>
              <a:ext cx="193" cy="498"/>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1200" b="1">
                  <a:solidFill>
                    <a:schemeClr val="bg2"/>
                  </a:solidFill>
                  <a:latin typeface="ＭＳ Ｐゴシック" pitchFamily="50" charset="-128"/>
                </a:rPr>
                <a:t>7</a:t>
              </a:r>
            </a:p>
          </p:txBody>
        </p:sp>
        <p:sp>
          <p:nvSpPr>
            <p:cNvPr id="11329" name="Rectangle 59"/>
            <p:cNvSpPr>
              <a:spLocks noChangeArrowheads="1"/>
            </p:cNvSpPr>
            <p:nvPr/>
          </p:nvSpPr>
          <p:spPr bwMode="auto">
            <a:xfrm>
              <a:off x="1672" y="3680"/>
              <a:ext cx="1396" cy="496"/>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nvGrpSpPr>
            <p:cNvPr id="11330" name="Group 449"/>
            <p:cNvGrpSpPr>
              <a:grpSpLocks/>
            </p:cNvGrpSpPr>
            <p:nvPr/>
          </p:nvGrpSpPr>
          <p:grpSpPr bwMode="auto">
            <a:xfrm>
              <a:off x="1876" y="3680"/>
              <a:ext cx="889" cy="455"/>
              <a:chOff x="1876" y="3680"/>
              <a:chExt cx="889" cy="455"/>
            </a:xfrm>
          </p:grpSpPr>
          <p:sp>
            <p:nvSpPr>
              <p:cNvPr id="11332" name="Line 294"/>
              <p:cNvSpPr>
                <a:spLocks noChangeShapeType="1"/>
              </p:cNvSpPr>
              <p:nvPr/>
            </p:nvSpPr>
            <p:spPr bwMode="auto">
              <a:xfrm>
                <a:off x="1876" y="3943"/>
                <a:ext cx="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33" name="Line 295"/>
              <p:cNvSpPr>
                <a:spLocks noChangeShapeType="1"/>
              </p:cNvSpPr>
              <p:nvPr/>
            </p:nvSpPr>
            <p:spPr bwMode="auto">
              <a:xfrm>
                <a:off x="1876" y="3943"/>
                <a:ext cx="44"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34" name="Line 296"/>
              <p:cNvSpPr>
                <a:spLocks noChangeShapeType="1"/>
              </p:cNvSpPr>
              <p:nvPr/>
            </p:nvSpPr>
            <p:spPr bwMode="auto">
              <a:xfrm flipH="1">
                <a:off x="1876" y="3701"/>
                <a:ext cx="44"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35" name="Line 297"/>
              <p:cNvSpPr>
                <a:spLocks noChangeShapeType="1"/>
              </p:cNvSpPr>
              <p:nvPr/>
            </p:nvSpPr>
            <p:spPr bwMode="auto">
              <a:xfrm flipH="1">
                <a:off x="1876" y="3749"/>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36" name="Line 298"/>
              <p:cNvSpPr>
                <a:spLocks noChangeShapeType="1"/>
              </p:cNvSpPr>
              <p:nvPr/>
            </p:nvSpPr>
            <p:spPr bwMode="auto">
              <a:xfrm flipH="1">
                <a:off x="1876" y="3798"/>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37" name="Line 299"/>
              <p:cNvSpPr>
                <a:spLocks noChangeShapeType="1"/>
              </p:cNvSpPr>
              <p:nvPr/>
            </p:nvSpPr>
            <p:spPr bwMode="auto">
              <a:xfrm flipH="1">
                <a:off x="1876" y="3846"/>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38" name="Line 300"/>
              <p:cNvSpPr>
                <a:spLocks noChangeShapeType="1"/>
              </p:cNvSpPr>
              <p:nvPr/>
            </p:nvSpPr>
            <p:spPr bwMode="auto">
              <a:xfrm flipH="1">
                <a:off x="1876" y="3894"/>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39" name="Line 301"/>
              <p:cNvSpPr>
                <a:spLocks noChangeShapeType="1"/>
              </p:cNvSpPr>
              <p:nvPr/>
            </p:nvSpPr>
            <p:spPr bwMode="auto">
              <a:xfrm flipH="1">
                <a:off x="1876" y="3991"/>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40" name="Line 302"/>
              <p:cNvSpPr>
                <a:spLocks noChangeShapeType="1"/>
              </p:cNvSpPr>
              <p:nvPr/>
            </p:nvSpPr>
            <p:spPr bwMode="auto">
              <a:xfrm flipH="1">
                <a:off x="1876" y="4039"/>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41" name="Line 303"/>
              <p:cNvSpPr>
                <a:spLocks noChangeShapeType="1"/>
              </p:cNvSpPr>
              <p:nvPr/>
            </p:nvSpPr>
            <p:spPr bwMode="auto">
              <a:xfrm flipH="1" flipV="1">
                <a:off x="2006"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42" name="Line 304"/>
              <p:cNvSpPr>
                <a:spLocks noChangeShapeType="1"/>
              </p:cNvSpPr>
              <p:nvPr/>
            </p:nvSpPr>
            <p:spPr bwMode="auto">
              <a:xfrm flipH="1">
                <a:off x="1876" y="4135"/>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43" name="Line 305"/>
              <p:cNvSpPr>
                <a:spLocks noChangeShapeType="1"/>
              </p:cNvSpPr>
              <p:nvPr/>
            </p:nvSpPr>
            <p:spPr bwMode="auto">
              <a:xfrm flipH="1">
                <a:off x="1876" y="4111"/>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44" name="Line 306"/>
              <p:cNvSpPr>
                <a:spLocks noChangeShapeType="1"/>
              </p:cNvSpPr>
              <p:nvPr/>
            </p:nvSpPr>
            <p:spPr bwMode="auto">
              <a:xfrm flipH="1">
                <a:off x="1876" y="4063"/>
                <a:ext cx="44"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45" name="Line 307"/>
              <p:cNvSpPr>
                <a:spLocks noChangeShapeType="1"/>
              </p:cNvSpPr>
              <p:nvPr/>
            </p:nvSpPr>
            <p:spPr bwMode="auto">
              <a:xfrm flipH="1">
                <a:off x="1876" y="4015"/>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46" name="Line 308"/>
              <p:cNvSpPr>
                <a:spLocks noChangeShapeType="1"/>
              </p:cNvSpPr>
              <p:nvPr/>
            </p:nvSpPr>
            <p:spPr bwMode="auto">
              <a:xfrm flipH="1">
                <a:off x="1876" y="3967"/>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47" name="Line 309"/>
              <p:cNvSpPr>
                <a:spLocks noChangeShapeType="1"/>
              </p:cNvSpPr>
              <p:nvPr/>
            </p:nvSpPr>
            <p:spPr bwMode="auto">
              <a:xfrm flipH="1">
                <a:off x="1876" y="3918"/>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48" name="Line 310"/>
              <p:cNvSpPr>
                <a:spLocks noChangeShapeType="1"/>
              </p:cNvSpPr>
              <p:nvPr/>
            </p:nvSpPr>
            <p:spPr bwMode="auto">
              <a:xfrm flipH="1">
                <a:off x="1876" y="3870"/>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49" name="Line 311"/>
              <p:cNvSpPr>
                <a:spLocks noChangeShapeType="1"/>
              </p:cNvSpPr>
              <p:nvPr/>
            </p:nvSpPr>
            <p:spPr bwMode="auto">
              <a:xfrm flipH="1">
                <a:off x="1876" y="3822"/>
                <a:ext cx="44"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50" name="Line 312"/>
              <p:cNvSpPr>
                <a:spLocks noChangeShapeType="1"/>
              </p:cNvSpPr>
              <p:nvPr/>
            </p:nvSpPr>
            <p:spPr bwMode="auto">
              <a:xfrm flipH="1">
                <a:off x="1876" y="3773"/>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51" name="Line 313"/>
              <p:cNvSpPr>
                <a:spLocks noChangeShapeType="1"/>
              </p:cNvSpPr>
              <p:nvPr/>
            </p:nvSpPr>
            <p:spPr bwMode="auto">
              <a:xfrm flipH="1">
                <a:off x="1876" y="3725"/>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52" name="Line 314"/>
              <p:cNvSpPr>
                <a:spLocks noChangeShapeType="1"/>
              </p:cNvSpPr>
              <p:nvPr/>
            </p:nvSpPr>
            <p:spPr bwMode="auto">
              <a:xfrm flipH="1" flipV="1">
                <a:off x="1876" y="3680"/>
                <a:ext cx="0" cy="455"/>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53" name="Line 315"/>
              <p:cNvSpPr>
                <a:spLocks noChangeShapeType="1"/>
              </p:cNvSpPr>
              <p:nvPr/>
            </p:nvSpPr>
            <p:spPr bwMode="auto">
              <a:xfrm flipV="1">
                <a:off x="1876" y="4135"/>
                <a:ext cx="889"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54" name="Line 316"/>
              <p:cNvSpPr>
                <a:spLocks noChangeShapeType="1"/>
              </p:cNvSpPr>
              <p:nvPr/>
            </p:nvSpPr>
            <p:spPr bwMode="auto">
              <a:xfrm flipH="1" flipV="1">
                <a:off x="2136"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55" name="Line 317"/>
              <p:cNvSpPr>
                <a:spLocks noChangeShapeType="1"/>
              </p:cNvSpPr>
              <p:nvPr/>
            </p:nvSpPr>
            <p:spPr bwMode="auto">
              <a:xfrm flipH="1" flipV="1">
                <a:off x="207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56" name="Line 318"/>
              <p:cNvSpPr>
                <a:spLocks noChangeShapeType="1"/>
              </p:cNvSpPr>
              <p:nvPr/>
            </p:nvSpPr>
            <p:spPr bwMode="auto">
              <a:xfrm flipH="1" flipV="1">
                <a:off x="2202" y="4111"/>
                <a:ext cx="0" cy="24"/>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57" name="Line 319"/>
              <p:cNvSpPr>
                <a:spLocks noChangeShapeType="1"/>
              </p:cNvSpPr>
              <p:nvPr/>
            </p:nvSpPr>
            <p:spPr bwMode="auto">
              <a:xfrm flipH="1" flipV="1">
                <a:off x="233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58" name="Line 320"/>
              <p:cNvSpPr>
                <a:spLocks noChangeShapeType="1"/>
              </p:cNvSpPr>
              <p:nvPr/>
            </p:nvSpPr>
            <p:spPr bwMode="auto">
              <a:xfrm flipH="1" flipV="1">
                <a:off x="2268"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59" name="Line 321"/>
              <p:cNvSpPr>
                <a:spLocks noChangeShapeType="1"/>
              </p:cNvSpPr>
              <p:nvPr/>
            </p:nvSpPr>
            <p:spPr bwMode="auto">
              <a:xfrm flipH="1" flipV="1">
                <a:off x="2396"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60" name="Line 322"/>
              <p:cNvSpPr>
                <a:spLocks noChangeShapeType="1"/>
              </p:cNvSpPr>
              <p:nvPr/>
            </p:nvSpPr>
            <p:spPr bwMode="auto">
              <a:xfrm flipH="1" flipV="1">
                <a:off x="246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61" name="Line 323"/>
              <p:cNvSpPr>
                <a:spLocks noChangeShapeType="1"/>
              </p:cNvSpPr>
              <p:nvPr/>
            </p:nvSpPr>
            <p:spPr bwMode="auto">
              <a:xfrm flipH="1" flipV="1">
                <a:off x="2527" y="4111"/>
                <a:ext cx="0" cy="24"/>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62" name="Line 324"/>
              <p:cNvSpPr>
                <a:spLocks noChangeShapeType="1"/>
              </p:cNvSpPr>
              <p:nvPr/>
            </p:nvSpPr>
            <p:spPr bwMode="auto">
              <a:xfrm flipH="1" flipV="1">
                <a:off x="259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63" name="Line 325"/>
              <p:cNvSpPr>
                <a:spLocks noChangeShapeType="1"/>
              </p:cNvSpPr>
              <p:nvPr/>
            </p:nvSpPr>
            <p:spPr bwMode="auto">
              <a:xfrm flipH="1" flipV="1">
                <a:off x="2657"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64" name="Line 326"/>
              <p:cNvSpPr>
                <a:spLocks noChangeShapeType="1"/>
              </p:cNvSpPr>
              <p:nvPr/>
            </p:nvSpPr>
            <p:spPr bwMode="auto">
              <a:xfrm flipH="1" flipV="1">
                <a:off x="272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65" name="Line 327"/>
              <p:cNvSpPr>
                <a:spLocks noChangeShapeType="1"/>
              </p:cNvSpPr>
              <p:nvPr/>
            </p:nvSpPr>
            <p:spPr bwMode="auto">
              <a:xfrm flipH="1" flipV="1">
                <a:off x="1942" y="4124"/>
                <a:ext cx="0" cy="11"/>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66" name="Line 328"/>
              <p:cNvSpPr>
                <a:spLocks noChangeShapeType="1"/>
              </p:cNvSpPr>
              <p:nvPr/>
            </p:nvSpPr>
            <p:spPr bwMode="auto">
              <a:xfrm flipH="1">
                <a:off x="1876" y="4087"/>
                <a:ext cx="23"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67" name="Oval 329"/>
              <p:cNvSpPr>
                <a:spLocks noChangeArrowheads="1"/>
              </p:cNvSpPr>
              <p:nvPr/>
            </p:nvSpPr>
            <p:spPr bwMode="auto">
              <a:xfrm>
                <a:off x="1930" y="4009"/>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68" name="Oval 330"/>
              <p:cNvSpPr>
                <a:spLocks noChangeArrowheads="1"/>
              </p:cNvSpPr>
              <p:nvPr/>
            </p:nvSpPr>
            <p:spPr bwMode="auto">
              <a:xfrm>
                <a:off x="1999" y="4081"/>
                <a:ext cx="21" cy="12"/>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69" name="Oval 331"/>
              <p:cNvSpPr>
                <a:spLocks noChangeArrowheads="1"/>
              </p:cNvSpPr>
              <p:nvPr/>
            </p:nvSpPr>
            <p:spPr bwMode="auto">
              <a:xfrm>
                <a:off x="2059" y="4107"/>
                <a:ext cx="21"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70" name="Oval 332"/>
              <p:cNvSpPr>
                <a:spLocks noChangeArrowheads="1"/>
              </p:cNvSpPr>
              <p:nvPr/>
            </p:nvSpPr>
            <p:spPr bwMode="auto">
              <a:xfrm>
                <a:off x="2060" y="3934"/>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71" name="Oval 333"/>
              <p:cNvSpPr>
                <a:spLocks noChangeArrowheads="1"/>
              </p:cNvSpPr>
              <p:nvPr/>
            </p:nvSpPr>
            <p:spPr bwMode="auto">
              <a:xfrm>
                <a:off x="2191" y="3983"/>
                <a:ext cx="21" cy="12"/>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72" name="Oval 334"/>
              <p:cNvSpPr>
                <a:spLocks noChangeArrowheads="1"/>
              </p:cNvSpPr>
              <p:nvPr/>
            </p:nvSpPr>
            <p:spPr bwMode="auto">
              <a:xfrm>
                <a:off x="2256" y="4035"/>
                <a:ext cx="22"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73" name="Oval 335"/>
              <p:cNvSpPr>
                <a:spLocks noChangeArrowheads="1"/>
              </p:cNvSpPr>
              <p:nvPr/>
            </p:nvSpPr>
            <p:spPr bwMode="auto">
              <a:xfrm>
                <a:off x="2126" y="3886"/>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74" name="Oval 336"/>
              <p:cNvSpPr>
                <a:spLocks noChangeArrowheads="1"/>
              </p:cNvSpPr>
              <p:nvPr/>
            </p:nvSpPr>
            <p:spPr bwMode="auto">
              <a:xfrm>
                <a:off x="2517" y="3864"/>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75" name="Oval 337"/>
              <p:cNvSpPr>
                <a:spLocks noChangeArrowheads="1"/>
              </p:cNvSpPr>
              <p:nvPr/>
            </p:nvSpPr>
            <p:spPr bwMode="auto">
              <a:xfrm>
                <a:off x="2129" y="3985"/>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76" name="Oval 338"/>
              <p:cNvSpPr>
                <a:spLocks noChangeArrowheads="1"/>
              </p:cNvSpPr>
              <p:nvPr/>
            </p:nvSpPr>
            <p:spPr bwMode="auto">
              <a:xfrm>
                <a:off x="2321" y="3792"/>
                <a:ext cx="23"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77" name="Oval 339"/>
              <p:cNvSpPr>
                <a:spLocks noChangeArrowheads="1"/>
              </p:cNvSpPr>
              <p:nvPr/>
            </p:nvSpPr>
            <p:spPr bwMode="auto">
              <a:xfrm>
                <a:off x="2193" y="3912"/>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78" name="Oval 340"/>
              <p:cNvSpPr>
                <a:spLocks noChangeArrowheads="1"/>
              </p:cNvSpPr>
              <p:nvPr/>
            </p:nvSpPr>
            <p:spPr bwMode="auto">
              <a:xfrm>
                <a:off x="2060" y="4008"/>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79" name="Oval 341"/>
              <p:cNvSpPr>
                <a:spLocks noChangeArrowheads="1"/>
              </p:cNvSpPr>
              <p:nvPr/>
            </p:nvSpPr>
            <p:spPr bwMode="auto">
              <a:xfrm>
                <a:off x="2191" y="4032"/>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nvGrpSpPr>
              <p:cNvPr id="11380" name="Group 342"/>
              <p:cNvGrpSpPr>
                <a:grpSpLocks/>
              </p:cNvGrpSpPr>
              <p:nvPr/>
            </p:nvGrpSpPr>
            <p:grpSpPr bwMode="auto">
              <a:xfrm>
                <a:off x="2183" y="3884"/>
                <a:ext cx="45" cy="24"/>
                <a:chOff x="3816" y="1848"/>
                <a:chExt cx="96" cy="96"/>
              </a:xfrm>
            </p:grpSpPr>
            <p:sp>
              <p:nvSpPr>
                <p:cNvPr id="11408" name="Oval 343"/>
                <p:cNvSpPr>
                  <a:spLocks noChangeArrowheads="1"/>
                </p:cNvSpPr>
                <p:nvPr/>
              </p:nvSpPr>
              <p:spPr bwMode="auto">
                <a:xfrm>
                  <a:off x="3840" y="1872"/>
                  <a:ext cx="48" cy="48"/>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09" name="Oval 344"/>
                <p:cNvSpPr>
                  <a:spLocks noChangeArrowheads="1"/>
                </p:cNvSpPr>
                <p:nvPr/>
              </p:nvSpPr>
              <p:spPr bwMode="auto">
                <a:xfrm>
                  <a:off x="3816" y="1848"/>
                  <a:ext cx="96" cy="96"/>
                </a:xfrm>
                <a:prstGeom prst="ellipse">
                  <a:avLst/>
                </a:prstGeom>
                <a:noFill/>
                <a:ln w="12700">
                  <a:solidFill>
                    <a:schemeClr val="bg2"/>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sp>
            <p:nvSpPr>
              <p:cNvPr id="11381" name="Oval 345"/>
              <p:cNvSpPr>
                <a:spLocks noChangeArrowheads="1"/>
              </p:cNvSpPr>
              <p:nvPr/>
            </p:nvSpPr>
            <p:spPr bwMode="auto">
              <a:xfrm>
                <a:off x="2256" y="3963"/>
                <a:ext cx="22"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82" name="Oval 346"/>
              <p:cNvSpPr>
                <a:spLocks noChangeArrowheads="1"/>
              </p:cNvSpPr>
              <p:nvPr/>
            </p:nvSpPr>
            <p:spPr bwMode="auto">
              <a:xfrm>
                <a:off x="2259" y="3936"/>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nvGrpSpPr>
              <p:cNvPr id="11383" name="Group 347"/>
              <p:cNvGrpSpPr>
                <a:grpSpLocks/>
              </p:cNvGrpSpPr>
              <p:nvPr/>
            </p:nvGrpSpPr>
            <p:grpSpPr bwMode="auto">
              <a:xfrm>
                <a:off x="2249" y="3906"/>
                <a:ext cx="43" cy="24"/>
                <a:chOff x="3816" y="1848"/>
                <a:chExt cx="96" cy="96"/>
              </a:xfrm>
            </p:grpSpPr>
            <p:sp>
              <p:nvSpPr>
                <p:cNvPr id="11406" name="Oval 348"/>
                <p:cNvSpPr>
                  <a:spLocks noChangeArrowheads="1"/>
                </p:cNvSpPr>
                <p:nvPr/>
              </p:nvSpPr>
              <p:spPr bwMode="auto">
                <a:xfrm>
                  <a:off x="3840" y="1872"/>
                  <a:ext cx="48" cy="48"/>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07" name="Oval 349"/>
                <p:cNvSpPr>
                  <a:spLocks noChangeArrowheads="1"/>
                </p:cNvSpPr>
                <p:nvPr/>
              </p:nvSpPr>
              <p:spPr bwMode="auto">
                <a:xfrm>
                  <a:off x="3816" y="1848"/>
                  <a:ext cx="96" cy="96"/>
                </a:xfrm>
                <a:prstGeom prst="ellipse">
                  <a:avLst/>
                </a:prstGeom>
                <a:noFill/>
                <a:ln w="12700">
                  <a:solidFill>
                    <a:schemeClr val="bg2"/>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sp>
            <p:nvSpPr>
              <p:cNvPr id="11384" name="Oval 350"/>
              <p:cNvSpPr>
                <a:spLocks noChangeArrowheads="1"/>
              </p:cNvSpPr>
              <p:nvPr/>
            </p:nvSpPr>
            <p:spPr bwMode="auto">
              <a:xfrm>
                <a:off x="2325" y="3960"/>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85" name="Oval 351"/>
              <p:cNvSpPr>
                <a:spLocks noChangeArrowheads="1"/>
              </p:cNvSpPr>
              <p:nvPr/>
            </p:nvSpPr>
            <p:spPr bwMode="auto">
              <a:xfrm>
                <a:off x="2318" y="3864"/>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86" name="Oval 352"/>
              <p:cNvSpPr>
                <a:spLocks noChangeArrowheads="1"/>
              </p:cNvSpPr>
              <p:nvPr/>
            </p:nvSpPr>
            <p:spPr bwMode="auto">
              <a:xfrm>
                <a:off x="2321" y="3841"/>
                <a:ext cx="23"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87" name="Oval 353"/>
              <p:cNvSpPr>
                <a:spLocks noChangeArrowheads="1"/>
              </p:cNvSpPr>
              <p:nvPr/>
            </p:nvSpPr>
            <p:spPr bwMode="auto">
              <a:xfrm>
                <a:off x="2321" y="3813"/>
                <a:ext cx="23"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88" name="Oval 354"/>
              <p:cNvSpPr>
                <a:spLocks noChangeArrowheads="1"/>
              </p:cNvSpPr>
              <p:nvPr/>
            </p:nvSpPr>
            <p:spPr bwMode="auto">
              <a:xfrm>
                <a:off x="2451" y="3888"/>
                <a:ext cx="23"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nvGrpSpPr>
              <p:cNvPr id="11389" name="Group 355"/>
              <p:cNvGrpSpPr>
                <a:grpSpLocks/>
              </p:cNvGrpSpPr>
              <p:nvPr/>
            </p:nvGrpSpPr>
            <p:grpSpPr bwMode="auto">
              <a:xfrm>
                <a:off x="2441" y="3820"/>
                <a:ext cx="43" cy="24"/>
                <a:chOff x="3816" y="1848"/>
                <a:chExt cx="96" cy="96"/>
              </a:xfrm>
            </p:grpSpPr>
            <p:sp>
              <p:nvSpPr>
                <p:cNvPr id="11404" name="Oval 356"/>
                <p:cNvSpPr>
                  <a:spLocks noChangeArrowheads="1"/>
                </p:cNvSpPr>
                <p:nvPr/>
              </p:nvSpPr>
              <p:spPr bwMode="auto">
                <a:xfrm>
                  <a:off x="3840" y="1872"/>
                  <a:ext cx="48" cy="48"/>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05" name="Oval 357"/>
                <p:cNvSpPr>
                  <a:spLocks noChangeArrowheads="1"/>
                </p:cNvSpPr>
                <p:nvPr/>
              </p:nvSpPr>
              <p:spPr bwMode="auto">
                <a:xfrm>
                  <a:off x="3816" y="1848"/>
                  <a:ext cx="96" cy="96"/>
                </a:xfrm>
                <a:prstGeom prst="ellipse">
                  <a:avLst/>
                </a:prstGeom>
                <a:noFill/>
                <a:ln w="12700">
                  <a:solidFill>
                    <a:schemeClr val="bg2"/>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sp>
            <p:nvSpPr>
              <p:cNvPr id="11390" name="Oval 358"/>
              <p:cNvSpPr>
                <a:spLocks noChangeArrowheads="1"/>
              </p:cNvSpPr>
              <p:nvPr/>
            </p:nvSpPr>
            <p:spPr bwMode="auto">
              <a:xfrm>
                <a:off x="2451" y="3792"/>
                <a:ext cx="23"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nvGrpSpPr>
              <p:cNvPr id="11391" name="Group 359"/>
              <p:cNvGrpSpPr>
                <a:grpSpLocks/>
              </p:cNvGrpSpPr>
              <p:nvPr/>
            </p:nvGrpSpPr>
            <p:grpSpPr bwMode="auto">
              <a:xfrm>
                <a:off x="2441" y="3740"/>
                <a:ext cx="43" cy="24"/>
                <a:chOff x="3816" y="1848"/>
                <a:chExt cx="96" cy="96"/>
              </a:xfrm>
            </p:grpSpPr>
            <p:sp>
              <p:nvSpPr>
                <p:cNvPr id="11402" name="Oval 360"/>
                <p:cNvSpPr>
                  <a:spLocks noChangeArrowheads="1"/>
                </p:cNvSpPr>
                <p:nvPr/>
              </p:nvSpPr>
              <p:spPr bwMode="auto">
                <a:xfrm>
                  <a:off x="3840" y="1872"/>
                  <a:ext cx="48" cy="48"/>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03" name="Oval 361"/>
                <p:cNvSpPr>
                  <a:spLocks noChangeArrowheads="1"/>
                </p:cNvSpPr>
                <p:nvPr/>
              </p:nvSpPr>
              <p:spPr bwMode="auto">
                <a:xfrm>
                  <a:off x="3816" y="1848"/>
                  <a:ext cx="96" cy="96"/>
                </a:xfrm>
                <a:prstGeom prst="ellipse">
                  <a:avLst/>
                </a:prstGeom>
                <a:noFill/>
                <a:ln w="12700">
                  <a:solidFill>
                    <a:schemeClr val="bg2"/>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sp>
            <p:nvSpPr>
              <p:cNvPr id="11392" name="Oval 362"/>
              <p:cNvSpPr>
                <a:spLocks noChangeArrowheads="1"/>
              </p:cNvSpPr>
              <p:nvPr/>
            </p:nvSpPr>
            <p:spPr bwMode="auto">
              <a:xfrm>
                <a:off x="2386" y="3984"/>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93" name="Oval 363"/>
              <p:cNvSpPr>
                <a:spLocks noChangeArrowheads="1"/>
              </p:cNvSpPr>
              <p:nvPr/>
            </p:nvSpPr>
            <p:spPr bwMode="auto">
              <a:xfrm>
                <a:off x="2386" y="3934"/>
                <a:ext cx="22" cy="12"/>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94" name="Oval 364"/>
              <p:cNvSpPr>
                <a:spLocks noChangeArrowheads="1"/>
              </p:cNvSpPr>
              <p:nvPr/>
            </p:nvSpPr>
            <p:spPr bwMode="auto">
              <a:xfrm>
                <a:off x="2386" y="3889"/>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95" name="Oval 365"/>
              <p:cNvSpPr>
                <a:spLocks noChangeArrowheads="1"/>
              </p:cNvSpPr>
              <p:nvPr/>
            </p:nvSpPr>
            <p:spPr bwMode="auto">
              <a:xfrm>
                <a:off x="2386" y="3816"/>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96" name="Oval 366"/>
              <p:cNvSpPr>
                <a:spLocks noChangeArrowheads="1"/>
              </p:cNvSpPr>
              <p:nvPr/>
            </p:nvSpPr>
            <p:spPr bwMode="auto">
              <a:xfrm>
                <a:off x="2517" y="3792"/>
                <a:ext cx="21"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97" name="Oval 367"/>
              <p:cNvSpPr>
                <a:spLocks noChangeArrowheads="1"/>
              </p:cNvSpPr>
              <p:nvPr/>
            </p:nvSpPr>
            <p:spPr bwMode="auto">
              <a:xfrm>
                <a:off x="2512" y="3768"/>
                <a:ext cx="22" cy="11"/>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98" name="Oval 368"/>
              <p:cNvSpPr>
                <a:spLocks noChangeArrowheads="1"/>
              </p:cNvSpPr>
              <p:nvPr/>
            </p:nvSpPr>
            <p:spPr bwMode="auto">
              <a:xfrm>
                <a:off x="2512" y="3721"/>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99" name="Oval 369"/>
              <p:cNvSpPr>
                <a:spLocks noChangeArrowheads="1"/>
              </p:cNvSpPr>
              <p:nvPr/>
            </p:nvSpPr>
            <p:spPr bwMode="auto">
              <a:xfrm>
                <a:off x="2581" y="3717"/>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00" name="Oval 370"/>
              <p:cNvSpPr>
                <a:spLocks noChangeArrowheads="1"/>
              </p:cNvSpPr>
              <p:nvPr/>
            </p:nvSpPr>
            <p:spPr bwMode="auto">
              <a:xfrm>
                <a:off x="2649" y="3816"/>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401" name="Oval 371"/>
              <p:cNvSpPr>
                <a:spLocks noChangeArrowheads="1"/>
              </p:cNvSpPr>
              <p:nvPr/>
            </p:nvSpPr>
            <p:spPr bwMode="auto">
              <a:xfrm>
                <a:off x="2642" y="3721"/>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sp>
          <p:nvSpPr>
            <p:cNvPr id="11331" name="Rectangle 380"/>
            <p:cNvSpPr>
              <a:spLocks noChangeArrowheads="1"/>
            </p:cNvSpPr>
            <p:nvPr/>
          </p:nvSpPr>
          <p:spPr bwMode="auto">
            <a:xfrm>
              <a:off x="3034" y="3673"/>
              <a:ext cx="2618" cy="502"/>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b="1">
                  <a:solidFill>
                    <a:schemeClr val="bg2"/>
                  </a:solidFill>
                  <a:ea typeface="ＭＳ ゴシック" pitchFamily="49" charset="-128"/>
                </a:rPr>
                <a:t>相互に関係を持ったデータを点で表し、</a:t>
              </a:r>
              <a:r>
                <a:rPr lang="ja-JP" altLang="en-US" sz="1200" b="1">
                  <a:solidFill>
                    <a:srgbClr val="FF3300"/>
                  </a:solidFill>
                  <a:ea typeface="ＭＳ ゴシック" pitchFamily="49" charset="-128"/>
                </a:rPr>
                <a:t>２つの</a:t>
              </a:r>
            </a:p>
            <a:p>
              <a:pPr eaLnBrk="1" hangingPunct="1">
                <a:spcBef>
                  <a:spcPct val="0"/>
                </a:spcBef>
                <a:buFontTx/>
                <a:buNone/>
              </a:pPr>
              <a:r>
                <a:rPr lang="ja-JP" altLang="en-US" sz="1200" b="1">
                  <a:solidFill>
                    <a:srgbClr val="FF3300"/>
                  </a:solidFill>
                  <a:ea typeface="ＭＳ ゴシック" pitchFamily="49" charset="-128"/>
                </a:rPr>
                <a:t>データの相関関係</a:t>
              </a:r>
              <a:r>
                <a:rPr lang="ja-JP" altLang="en-US" sz="1200" b="1">
                  <a:solidFill>
                    <a:schemeClr val="bg2"/>
                  </a:solidFill>
                  <a:ea typeface="ＭＳ ゴシック" pitchFamily="49" charset="-128"/>
                </a:rPr>
                <a:t>を調べる手法。</a:t>
              </a:r>
            </a:p>
          </p:txBody>
        </p:sp>
      </p:grpSp>
      <p:sp>
        <p:nvSpPr>
          <p:cNvPr id="11274" name="Rectangle 382"/>
          <p:cNvSpPr>
            <a:spLocks noChangeArrowheads="1"/>
          </p:cNvSpPr>
          <p:nvPr/>
        </p:nvSpPr>
        <p:spPr bwMode="auto">
          <a:xfrm>
            <a:off x="4829175" y="720725"/>
            <a:ext cx="4132263" cy="346075"/>
          </a:xfrm>
          <a:prstGeom prst="rect">
            <a:avLst/>
          </a:prstGeom>
          <a:solidFill>
            <a:srgbClr val="CCFF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200" b="1">
                <a:solidFill>
                  <a:schemeClr val="bg2"/>
                </a:solidFill>
              </a:rPr>
              <a:t>用途・目的</a:t>
            </a:r>
          </a:p>
        </p:txBody>
      </p:sp>
      <p:grpSp>
        <p:nvGrpSpPr>
          <p:cNvPr id="86461" name="Group 445"/>
          <p:cNvGrpSpPr>
            <a:grpSpLocks/>
          </p:cNvGrpSpPr>
          <p:nvPr/>
        </p:nvGrpSpPr>
        <p:grpSpPr bwMode="auto">
          <a:xfrm>
            <a:off x="279400" y="3398838"/>
            <a:ext cx="8693150" cy="793750"/>
            <a:chOff x="176" y="2141"/>
            <a:chExt cx="5476" cy="500"/>
          </a:xfrm>
        </p:grpSpPr>
        <p:sp>
          <p:nvSpPr>
            <p:cNvPr id="11298" name="Rectangle 53"/>
            <p:cNvSpPr>
              <a:spLocks noChangeArrowheads="1"/>
            </p:cNvSpPr>
            <p:nvPr/>
          </p:nvSpPr>
          <p:spPr bwMode="auto">
            <a:xfrm>
              <a:off x="1664" y="2141"/>
              <a:ext cx="1396" cy="496"/>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endParaRPr lang="ja-JP" altLang="ja-JP" sz="800">
                <a:solidFill>
                  <a:schemeClr val="bg2"/>
                </a:solidFill>
              </a:endParaRPr>
            </a:p>
          </p:txBody>
        </p:sp>
        <p:sp>
          <p:nvSpPr>
            <p:cNvPr id="11299" name="Rectangle 50"/>
            <p:cNvSpPr>
              <a:spLocks noChangeArrowheads="1"/>
            </p:cNvSpPr>
            <p:nvPr/>
          </p:nvSpPr>
          <p:spPr bwMode="auto">
            <a:xfrm>
              <a:off x="369" y="2152"/>
              <a:ext cx="1302" cy="489"/>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ja-JP" altLang="en-US" sz="1600" b="1">
                  <a:solidFill>
                    <a:schemeClr val="bg2"/>
                  </a:solidFill>
                </a:rPr>
                <a:t>グラフ</a:t>
              </a:r>
            </a:p>
            <a:p>
              <a:pPr algn="ctr">
                <a:spcBef>
                  <a:spcPct val="0"/>
                </a:spcBef>
                <a:buFontTx/>
                <a:buNone/>
              </a:pPr>
              <a:r>
                <a:rPr lang="ja-JP" altLang="en-US" sz="1600" b="1">
                  <a:solidFill>
                    <a:schemeClr val="bg2"/>
                  </a:solidFill>
                </a:rPr>
                <a:t>（棒・円・折線）</a:t>
              </a:r>
            </a:p>
          </p:txBody>
        </p:sp>
        <p:sp>
          <p:nvSpPr>
            <p:cNvPr id="11300" name="Rectangle 373"/>
            <p:cNvSpPr>
              <a:spLocks noChangeArrowheads="1"/>
            </p:cNvSpPr>
            <p:nvPr/>
          </p:nvSpPr>
          <p:spPr bwMode="auto">
            <a:xfrm>
              <a:off x="176" y="2144"/>
              <a:ext cx="193" cy="497"/>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1200" b="1">
                  <a:solidFill>
                    <a:schemeClr val="bg2"/>
                  </a:solidFill>
                  <a:latin typeface="ＭＳ Ｐゴシック" pitchFamily="50" charset="-128"/>
                </a:rPr>
                <a:t>4</a:t>
              </a:r>
            </a:p>
          </p:txBody>
        </p:sp>
        <p:sp>
          <p:nvSpPr>
            <p:cNvPr id="11301" name="Rectangle 379"/>
            <p:cNvSpPr>
              <a:spLocks noChangeArrowheads="1"/>
            </p:cNvSpPr>
            <p:nvPr/>
          </p:nvSpPr>
          <p:spPr bwMode="auto">
            <a:xfrm>
              <a:off x="3034" y="2144"/>
              <a:ext cx="2618" cy="481"/>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b="1">
                  <a:solidFill>
                    <a:schemeClr val="bg2"/>
                  </a:solidFill>
                  <a:ea typeface="ＭＳ ゴシック" pitchFamily="49" charset="-128"/>
                </a:rPr>
                <a:t>データの大きさ、変化、割合などをグラフに表わすことで</a:t>
              </a:r>
              <a:r>
                <a:rPr lang="ja-JP" altLang="en-US" sz="1200" b="1">
                  <a:solidFill>
                    <a:srgbClr val="FF3300"/>
                  </a:solidFill>
                  <a:ea typeface="ＭＳ ゴシック" pitchFamily="49" charset="-128"/>
                </a:rPr>
                <a:t>データの構造、様子を一目で把握</a:t>
              </a:r>
              <a:r>
                <a:rPr lang="ja-JP" altLang="en-US" sz="1200" b="1">
                  <a:solidFill>
                    <a:schemeClr val="bg2"/>
                  </a:solidFill>
                  <a:ea typeface="ＭＳ ゴシック" pitchFamily="49" charset="-128"/>
                </a:rPr>
                <a:t>するための手法。</a:t>
              </a:r>
            </a:p>
          </p:txBody>
        </p:sp>
        <p:grpSp>
          <p:nvGrpSpPr>
            <p:cNvPr id="11302" name="Group 440"/>
            <p:cNvGrpSpPr>
              <a:grpSpLocks/>
            </p:cNvGrpSpPr>
            <p:nvPr/>
          </p:nvGrpSpPr>
          <p:grpSpPr bwMode="auto">
            <a:xfrm>
              <a:off x="1704" y="2252"/>
              <a:ext cx="1311" cy="328"/>
              <a:chOff x="1713" y="2252"/>
              <a:chExt cx="1311" cy="328"/>
            </a:xfrm>
          </p:grpSpPr>
          <p:grpSp>
            <p:nvGrpSpPr>
              <p:cNvPr id="11303" name="Group 383"/>
              <p:cNvGrpSpPr>
                <a:grpSpLocks/>
              </p:cNvGrpSpPr>
              <p:nvPr/>
            </p:nvGrpSpPr>
            <p:grpSpPr bwMode="auto">
              <a:xfrm>
                <a:off x="1713" y="2252"/>
                <a:ext cx="407" cy="328"/>
                <a:chOff x="1968" y="1919"/>
                <a:chExt cx="1824" cy="1582"/>
              </a:xfrm>
            </p:grpSpPr>
            <p:sp>
              <p:nvSpPr>
                <p:cNvPr id="11321" name="Line 384"/>
                <p:cNvSpPr>
                  <a:spLocks noChangeShapeType="1"/>
                </p:cNvSpPr>
                <p:nvPr/>
              </p:nvSpPr>
              <p:spPr bwMode="auto">
                <a:xfrm>
                  <a:off x="1968" y="1919"/>
                  <a:ext cx="0" cy="1582"/>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22" name="Line 385"/>
                <p:cNvSpPr>
                  <a:spLocks noChangeShapeType="1"/>
                </p:cNvSpPr>
                <p:nvPr/>
              </p:nvSpPr>
              <p:spPr bwMode="auto">
                <a:xfrm>
                  <a:off x="1968" y="3501"/>
                  <a:ext cx="1824" cy="0"/>
                </a:xfrm>
                <a:prstGeom prst="line">
                  <a:avLst/>
                </a:prstGeom>
                <a:noFill/>
                <a:ln w="63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23" name="Rectangle 386" descr="25%"/>
                <p:cNvSpPr>
                  <a:spLocks noChangeArrowheads="1"/>
                </p:cNvSpPr>
                <p:nvPr/>
              </p:nvSpPr>
              <p:spPr bwMode="auto">
                <a:xfrm>
                  <a:off x="2112" y="2111"/>
                  <a:ext cx="288" cy="1390"/>
                </a:xfrm>
                <a:prstGeom prst="rect">
                  <a:avLst/>
                </a:prstGeom>
                <a:noFill/>
                <a:ln w="6350">
                  <a:solidFill>
                    <a:schemeClr val="bg2"/>
                  </a:solidFill>
                  <a:miter lim="800000"/>
                  <a:headEnd/>
                  <a:tailEnd/>
                </a:ln>
                <a:effectLst/>
                <a:extLst>
                  <a:ext uri="{909E8E84-426E-40DD-AFC4-6F175D3DCCD1}">
                    <a14:hiddenFill xmlns:a14="http://schemas.microsoft.com/office/drawing/2010/main">
                      <a:pattFill prst="pct25">
                        <a:fgClr>
                          <a:srgbClr val="0000FF"/>
                        </a:fgClr>
                        <a:bgClr>
                          <a:srgbClr val="FFFFFF"/>
                        </a:bgClr>
                      </a:patt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24" name="Rectangle 387"/>
                <p:cNvSpPr>
                  <a:spLocks noChangeArrowheads="1"/>
                </p:cNvSpPr>
                <p:nvPr/>
              </p:nvSpPr>
              <p:spPr bwMode="auto">
                <a:xfrm>
                  <a:off x="2544" y="2303"/>
                  <a:ext cx="288" cy="1198"/>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25" name="Rectangle 388"/>
                <p:cNvSpPr>
                  <a:spLocks noChangeArrowheads="1"/>
                </p:cNvSpPr>
                <p:nvPr/>
              </p:nvSpPr>
              <p:spPr bwMode="auto">
                <a:xfrm>
                  <a:off x="2976" y="2782"/>
                  <a:ext cx="288" cy="719"/>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26" name="Rectangle 389"/>
                <p:cNvSpPr>
                  <a:spLocks noChangeArrowheads="1"/>
                </p:cNvSpPr>
                <p:nvPr/>
              </p:nvSpPr>
              <p:spPr bwMode="auto">
                <a:xfrm>
                  <a:off x="3408" y="2590"/>
                  <a:ext cx="288" cy="911"/>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grpSp>
            <p:nvGrpSpPr>
              <p:cNvPr id="11304" name="Group 439"/>
              <p:cNvGrpSpPr>
                <a:grpSpLocks/>
              </p:cNvGrpSpPr>
              <p:nvPr/>
            </p:nvGrpSpPr>
            <p:grpSpPr bwMode="auto">
              <a:xfrm>
                <a:off x="2192" y="2279"/>
                <a:ext cx="832" cy="288"/>
                <a:chOff x="2192" y="2279"/>
                <a:chExt cx="832" cy="288"/>
              </a:xfrm>
            </p:grpSpPr>
            <p:sp>
              <p:nvSpPr>
                <p:cNvPr id="11305" name="Line 406"/>
                <p:cNvSpPr>
                  <a:spLocks noChangeShapeType="1"/>
                </p:cNvSpPr>
                <p:nvPr/>
              </p:nvSpPr>
              <p:spPr bwMode="auto">
                <a:xfrm>
                  <a:off x="2544" y="2279"/>
                  <a:ext cx="0" cy="28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06" name="Line 407"/>
                <p:cNvSpPr>
                  <a:spLocks noChangeShapeType="1"/>
                </p:cNvSpPr>
                <p:nvPr/>
              </p:nvSpPr>
              <p:spPr bwMode="auto">
                <a:xfrm>
                  <a:off x="2509" y="2533"/>
                  <a:ext cx="515"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07" name="Freeform 408"/>
                <p:cNvSpPr>
                  <a:spLocks/>
                </p:cNvSpPr>
                <p:nvPr/>
              </p:nvSpPr>
              <p:spPr bwMode="auto">
                <a:xfrm>
                  <a:off x="2561" y="2313"/>
                  <a:ext cx="437" cy="144"/>
                </a:xfrm>
                <a:custGeom>
                  <a:avLst/>
                  <a:gdLst>
                    <a:gd name="T0" fmla="*/ 0 w 306"/>
                    <a:gd name="T1" fmla="*/ 14980 h 102"/>
                    <a:gd name="T2" fmla="*/ 12640 w 306"/>
                    <a:gd name="T3" fmla="*/ 25413 h 102"/>
                    <a:gd name="T4" fmla="*/ 27063 w 306"/>
                    <a:gd name="T5" fmla="*/ 9032 h 102"/>
                    <a:gd name="T6" fmla="*/ 32257 w 306"/>
                    <a:gd name="T7" fmla="*/ 25413 h 102"/>
                    <a:gd name="T8" fmla="*/ 46630 w 306"/>
                    <a:gd name="T9" fmla="*/ 6049 h 102"/>
                    <a:gd name="T10" fmla="*/ 66505 w 306"/>
                    <a:gd name="T11" fmla="*/ 0 h 102"/>
                    <a:gd name="T12" fmla="*/ 71955 w 306"/>
                    <a:gd name="T13" fmla="*/ 16345 h 102"/>
                    <a:gd name="T14" fmla="*/ 84555 w 306"/>
                    <a:gd name="T15" fmla="*/ 3035 h 102"/>
                    <a:gd name="T16" fmla="*/ 91574 w 306"/>
                    <a:gd name="T17" fmla="*/ 12056 h 10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06" h="102">
                      <a:moveTo>
                        <a:pt x="0" y="60"/>
                      </a:moveTo>
                      <a:lnTo>
                        <a:pt x="42" y="102"/>
                      </a:lnTo>
                      <a:lnTo>
                        <a:pt x="90" y="36"/>
                      </a:lnTo>
                      <a:lnTo>
                        <a:pt x="108" y="102"/>
                      </a:lnTo>
                      <a:lnTo>
                        <a:pt x="156" y="24"/>
                      </a:lnTo>
                      <a:lnTo>
                        <a:pt x="222" y="0"/>
                      </a:lnTo>
                      <a:lnTo>
                        <a:pt x="240" y="66"/>
                      </a:lnTo>
                      <a:lnTo>
                        <a:pt x="282" y="12"/>
                      </a:lnTo>
                      <a:lnTo>
                        <a:pt x="306" y="48"/>
                      </a:lnTo>
                    </a:path>
                  </a:pathLst>
                </a:custGeom>
                <a:noFill/>
                <a:ln w="9525">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08" name="Oval 409"/>
                <p:cNvSpPr>
                  <a:spLocks noChangeArrowheads="1"/>
                </p:cNvSpPr>
                <p:nvPr/>
              </p:nvSpPr>
              <p:spPr bwMode="auto">
                <a:xfrm>
                  <a:off x="2770" y="2350"/>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09" name="Oval 410"/>
                <p:cNvSpPr>
                  <a:spLocks noChangeArrowheads="1"/>
                </p:cNvSpPr>
                <p:nvPr/>
              </p:nvSpPr>
              <p:spPr bwMode="auto">
                <a:xfrm>
                  <a:off x="2898" y="2409"/>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10" name="Oval 411"/>
                <p:cNvSpPr>
                  <a:spLocks noChangeArrowheads="1"/>
                </p:cNvSpPr>
                <p:nvPr/>
              </p:nvSpPr>
              <p:spPr bwMode="auto">
                <a:xfrm>
                  <a:off x="2958" y="2333"/>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11" name="Oval 412"/>
                <p:cNvSpPr>
                  <a:spLocks noChangeArrowheads="1"/>
                </p:cNvSpPr>
                <p:nvPr/>
              </p:nvSpPr>
              <p:spPr bwMode="auto">
                <a:xfrm>
                  <a:off x="2710" y="2460"/>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12" name="Oval 413"/>
                <p:cNvSpPr>
                  <a:spLocks noChangeArrowheads="1"/>
                </p:cNvSpPr>
                <p:nvPr/>
              </p:nvSpPr>
              <p:spPr bwMode="auto">
                <a:xfrm>
                  <a:off x="2684" y="2358"/>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13" name="Oval 414"/>
                <p:cNvSpPr>
                  <a:spLocks noChangeArrowheads="1"/>
                </p:cNvSpPr>
                <p:nvPr/>
              </p:nvSpPr>
              <p:spPr bwMode="auto">
                <a:xfrm>
                  <a:off x="2615" y="2460"/>
                  <a:ext cx="22"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14" name="Oval 415"/>
                <p:cNvSpPr>
                  <a:spLocks noChangeArrowheads="1"/>
                </p:cNvSpPr>
                <p:nvPr/>
              </p:nvSpPr>
              <p:spPr bwMode="auto">
                <a:xfrm>
                  <a:off x="2555" y="2401"/>
                  <a:ext cx="22" cy="12"/>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15" name="Oval 416"/>
                <p:cNvSpPr>
                  <a:spLocks noChangeArrowheads="1"/>
                </p:cNvSpPr>
                <p:nvPr/>
              </p:nvSpPr>
              <p:spPr bwMode="auto">
                <a:xfrm>
                  <a:off x="2864" y="2299"/>
                  <a:ext cx="21" cy="13"/>
                </a:xfrm>
                <a:prstGeom prst="ellipse">
                  <a:avLst/>
                </a:prstGeom>
                <a:solidFill>
                  <a:schemeClr val="tx2"/>
                </a:solidFill>
                <a:ln w="127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16" name="Oval 417"/>
                <p:cNvSpPr>
                  <a:spLocks noChangeArrowheads="1"/>
                </p:cNvSpPr>
                <p:nvPr/>
              </p:nvSpPr>
              <p:spPr bwMode="auto">
                <a:xfrm>
                  <a:off x="2192" y="2288"/>
                  <a:ext cx="292" cy="279"/>
                </a:xfrm>
                <a:prstGeom prst="ellipse">
                  <a:avLst/>
                </a:prstGeom>
                <a:noFill/>
                <a:ln w="9525">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317" name="Line 418"/>
                <p:cNvSpPr>
                  <a:spLocks noChangeShapeType="1"/>
                </p:cNvSpPr>
                <p:nvPr/>
              </p:nvSpPr>
              <p:spPr bwMode="auto">
                <a:xfrm>
                  <a:off x="2338" y="2296"/>
                  <a:ext cx="0" cy="144"/>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18" name="Line 419"/>
                <p:cNvSpPr>
                  <a:spLocks noChangeShapeType="1"/>
                </p:cNvSpPr>
                <p:nvPr/>
              </p:nvSpPr>
              <p:spPr bwMode="auto">
                <a:xfrm flipV="1">
                  <a:off x="2338" y="2322"/>
                  <a:ext cx="94" cy="118"/>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19" name="Line 421"/>
                <p:cNvSpPr>
                  <a:spLocks noChangeShapeType="1"/>
                </p:cNvSpPr>
                <p:nvPr/>
              </p:nvSpPr>
              <p:spPr bwMode="auto">
                <a:xfrm flipH="1">
                  <a:off x="2218" y="2440"/>
                  <a:ext cx="111" cy="77"/>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20" name="Line 422"/>
                <p:cNvSpPr>
                  <a:spLocks noChangeShapeType="1"/>
                </p:cNvSpPr>
                <p:nvPr/>
              </p:nvSpPr>
              <p:spPr bwMode="auto">
                <a:xfrm>
                  <a:off x="2201" y="2364"/>
                  <a:ext cx="137" cy="76"/>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grpSp>
      <p:sp>
        <p:nvSpPr>
          <p:cNvPr id="11276" name="Text Box 426"/>
          <p:cNvSpPr txBox="1">
            <a:spLocks noChangeArrowheads="1"/>
          </p:cNvSpPr>
          <p:nvPr/>
        </p:nvSpPr>
        <p:spPr bwMode="auto">
          <a:xfrm>
            <a:off x="257175" y="176213"/>
            <a:ext cx="2430463"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105000"/>
              </a:lnSpc>
              <a:spcBef>
                <a:spcPct val="0"/>
              </a:spcBef>
              <a:spcAft>
                <a:spcPct val="15000"/>
              </a:spcAft>
              <a:buFontTx/>
              <a:buNone/>
            </a:pPr>
            <a:r>
              <a:rPr lang="en-US" altLang="ja-JP" sz="2400">
                <a:solidFill>
                  <a:schemeClr val="bg1"/>
                </a:solidFill>
                <a:latin typeface="HGP創英角ﾎﾟｯﾌﾟ体" pitchFamily="50" charset="-128"/>
                <a:ea typeface="HGP創英角ﾎﾟｯﾌﾟ体" pitchFamily="50" charset="-128"/>
              </a:rPr>
              <a:t>■</a:t>
            </a:r>
            <a:r>
              <a:rPr lang="ja-JP" altLang="en-US" sz="2400">
                <a:solidFill>
                  <a:schemeClr val="bg1"/>
                </a:solidFill>
                <a:latin typeface="HGP創英角ﾎﾟｯﾌﾟ体" pitchFamily="50" charset="-128"/>
                <a:ea typeface="HGP創英角ﾎﾟｯﾌﾟ体" pitchFamily="50" charset="-128"/>
              </a:rPr>
              <a:t>ＱＣ７つ道具</a:t>
            </a:r>
          </a:p>
        </p:txBody>
      </p:sp>
      <p:sp>
        <p:nvSpPr>
          <p:cNvPr id="11277" name="Text Box 433"/>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P12</a:t>
            </a:r>
          </a:p>
        </p:txBody>
      </p:sp>
      <p:grpSp>
        <p:nvGrpSpPr>
          <p:cNvPr id="86480" name="Group 464"/>
          <p:cNvGrpSpPr>
            <a:grpSpLocks/>
          </p:cNvGrpSpPr>
          <p:nvPr/>
        </p:nvGrpSpPr>
        <p:grpSpPr bwMode="auto">
          <a:xfrm>
            <a:off x="265113" y="4167188"/>
            <a:ext cx="8693150" cy="912812"/>
            <a:chOff x="167" y="2625"/>
            <a:chExt cx="5476" cy="575"/>
          </a:xfrm>
        </p:grpSpPr>
        <p:sp>
          <p:nvSpPr>
            <p:cNvPr id="11279" name="Rectangle 52"/>
            <p:cNvSpPr>
              <a:spLocks noChangeArrowheads="1"/>
            </p:cNvSpPr>
            <p:nvPr/>
          </p:nvSpPr>
          <p:spPr bwMode="auto">
            <a:xfrm>
              <a:off x="360" y="2625"/>
              <a:ext cx="1303" cy="567"/>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lang="ja-JP" altLang="en-US" sz="1600" b="1">
                  <a:solidFill>
                    <a:schemeClr val="bg2"/>
                  </a:solidFill>
                </a:rPr>
                <a:t>　　　　管　理　図</a:t>
              </a:r>
            </a:p>
          </p:txBody>
        </p:sp>
        <p:sp>
          <p:nvSpPr>
            <p:cNvPr id="11280" name="Rectangle 374"/>
            <p:cNvSpPr>
              <a:spLocks noChangeArrowheads="1"/>
            </p:cNvSpPr>
            <p:nvPr/>
          </p:nvSpPr>
          <p:spPr bwMode="auto">
            <a:xfrm>
              <a:off x="167" y="2625"/>
              <a:ext cx="193" cy="557"/>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a:spcBef>
                  <a:spcPct val="0"/>
                </a:spcBef>
                <a:buFontTx/>
                <a:buNone/>
              </a:pPr>
              <a:r>
                <a:rPr lang="en-US" altLang="ja-JP" sz="1200" b="1">
                  <a:solidFill>
                    <a:schemeClr val="bg2"/>
                  </a:solidFill>
                  <a:latin typeface="ＭＳ Ｐゴシック" pitchFamily="50" charset="-128"/>
                </a:rPr>
                <a:t>5</a:t>
              </a:r>
            </a:p>
          </p:txBody>
        </p:sp>
        <p:sp>
          <p:nvSpPr>
            <p:cNvPr id="11281" name="Rectangle 381"/>
            <p:cNvSpPr>
              <a:spLocks noChangeArrowheads="1"/>
            </p:cNvSpPr>
            <p:nvPr/>
          </p:nvSpPr>
          <p:spPr bwMode="auto">
            <a:xfrm>
              <a:off x="3034" y="2625"/>
              <a:ext cx="2609" cy="562"/>
            </a:xfrm>
            <a:prstGeom prst="rect">
              <a:avLst/>
            </a:prstGeom>
            <a:solidFill>
              <a:srgbClr val="FFFFD9"/>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b="1">
                  <a:solidFill>
                    <a:schemeClr val="bg2"/>
                  </a:solidFill>
                  <a:ea typeface="ＭＳ ゴシック" pitchFamily="49" charset="-128"/>
                </a:rPr>
                <a:t>工程に異常が発生していないかどうかを</a:t>
              </a:r>
              <a:r>
                <a:rPr lang="ja-JP" altLang="en-US" sz="1200" b="1">
                  <a:solidFill>
                    <a:srgbClr val="FF3300"/>
                  </a:solidFill>
                  <a:ea typeface="ＭＳ ゴシック" pitchFamily="49" charset="-128"/>
                </a:rPr>
                <a:t>特性値の変動から判断</a:t>
              </a:r>
              <a:r>
                <a:rPr lang="ja-JP" altLang="en-US" sz="1200" b="1">
                  <a:solidFill>
                    <a:schemeClr val="bg2"/>
                  </a:solidFill>
                  <a:ea typeface="ＭＳ ゴシック" pitchFamily="49" charset="-128"/>
                </a:rPr>
                <a:t>するために使われる手法。</a:t>
              </a:r>
            </a:p>
          </p:txBody>
        </p:sp>
        <p:grpSp>
          <p:nvGrpSpPr>
            <p:cNvPr id="11282" name="Group 463"/>
            <p:cNvGrpSpPr>
              <a:grpSpLocks/>
            </p:cNvGrpSpPr>
            <p:nvPr/>
          </p:nvGrpSpPr>
          <p:grpSpPr bwMode="auto">
            <a:xfrm>
              <a:off x="1654" y="2632"/>
              <a:ext cx="1375" cy="568"/>
              <a:chOff x="1654" y="2632"/>
              <a:chExt cx="1375" cy="568"/>
            </a:xfrm>
          </p:grpSpPr>
          <p:grpSp>
            <p:nvGrpSpPr>
              <p:cNvPr id="11283" name="Group 458"/>
              <p:cNvGrpSpPr>
                <a:grpSpLocks/>
              </p:cNvGrpSpPr>
              <p:nvPr/>
            </p:nvGrpSpPr>
            <p:grpSpPr bwMode="auto">
              <a:xfrm>
                <a:off x="1654" y="2632"/>
                <a:ext cx="1375" cy="568"/>
                <a:chOff x="2682" y="0"/>
                <a:chExt cx="1375" cy="550"/>
              </a:xfrm>
            </p:grpSpPr>
            <p:sp>
              <p:nvSpPr>
                <p:cNvPr id="11287" name="Line 391"/>
                <p:cNvSpPr>
                  <a:spLocks noChangeShapeType="1"/>
                </p:cNvSpPr>
                <p:nvPr/>
              </p:nvSpPr>
              <p:spPr bwMode="auto">
                <a:xfrm>
                  <a:off x="2996" y="181"/>
                  <a:ext cx="618"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88" name="Line 392"/>
                <p:cNvSpPr>
                  <a:spLocks noChangeShapeType="1"/>
                </p:cNvSpPr>
                <p:nvPr/>
              </p:nvSpPr>
              <p:spPr bwMode="auto">
                <a:xfrm>
                  <a:off x="2995" y="418"/>
                  <a:ext cx="618"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89" name="Line 393"/>
                <p:cNvSpPr>
                  <a:spLocks noChangeShapeType="1"/>
                </p:cNvSpPr>
                <p:nvPr/>
              </p:nvSpPr>
              <p:spPr bwMode="auto">
                <a:xfrm>
                  <a:off x="3031" y="308"/>
                  <a:ext cx="618" cy="0"/>
                </a:xfrm>
                <a:prstGeom prst="line">
                  <a:avLst/>
                </a:prstGeom>
                <a:noFill/>
                <a:ln w="9525" cap="rnd">
                  <a:solidFill>
                    <a:schemeClr val="bg2"/>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90" name="Line 394"/>
                <p:cNvSpPr>
                  <a:spLocks noChangeShapeType="1"/>
                </p:cNvSpPr>
                <p:nvPr/>
              </p:nvSpPr>
              <p:spPr bwMode="auto">
                <a:xfrm>
                  <a:off x="3138" y="187"/>
                  <a:ext cx="68" cy="128"/>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91" name="Line 420"/>
                <p:cNvSpPr>
                  <a:spLocks noChangeShapeType="1"/>
                </p:cNvSpPr>
                <p:nvPr/>
              </p:nvSpPr>
              <p:spPr bwMode="auto">
                <a:xfrm>
                  <a:off x="3277" y="233"/>
                  <a:ext cx="103" cy="93"/>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1292" name="Group 446"/>
                <p:cNvGrpSpPr>
                  <a:grpSpLocks/>
                </p:cNvGrpSpPr>
                <p:nvPr/>
              </p:nvGrpSpPr>
              <p:grpSpPr bwMode="auto">
                <a:xfrm>
                  <a:off x="2682" y="0"/>
                  <a:ext cx="1375" cy="550"/>
                  <a:chOff x="1663" y="2633"/>
                  <a:chExt cx="1401" cy="559"/>
                </a:xfrm>
              </p:grpSpPr>
              <p:sp>
                <p:nvSpPr>
                  <p:cNvPr id="11293" name="Rectangle 51"/>
                  <p:cNvSpPr>
                    <a:spLocks noChangeArrowheads="1"/>
                  </p:cNvSpPr>
                  <p:nvPr/>
                </p:nvSpPr>
                <p:spPr bwMode="auto">
                  <a:xfrm>
                    <a:off x="1663" y="2633"/>
                    <a:ext cx="1396" cy="559"/>
                  </a:xfrm>
                  <a:prstGeom prst="rect">
                    <a:avLst/>
                  </a:prstGeom>
                  <a:solidFill>
                    <a:srgbClr val="FFFFCC"/>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1294" name="Freeform 395"/>
                  <p:cNvSpPr>
                    <a:spLocks/>
                  </p:cNvSpPr>
                  <p:nvPr/>
                </p:nvSpPr>
                <p:spPr bwMode="auto">
                  <a:xfrm>
                    <a:off x="2072" y="2813"/>
                    <a:ext cx="592" cy="254"/>
                  </a:xfrm>
                  <a:custGeom>
                    <a:avLst/>
                    <a:gdLst>
                      <a:gd name="T0" fmla="*/ 0 w 414"/>
                      <a:gd name="T1" fmla="*/ 29560 h 180"/>
                      <a:gd name="T2" fmla="*/ 16463 w 414"/>
                      <a:gd name="T3" fmla="*/ 5990 h 180"/>
                      <a:gd name="T4" fmla="*/ 31274 w 414"/>
                      <a:gd name="T5" fmla="*/ 44463 h 180"/>
                      <a:gd name="T6" fmla="*/ 51217 w 414"/>
                      <a:gd name="T7" fmla="*/ 0 h 180"/>
                      <a:gd name="T8" fmla="*/ 60513 w 414"/>
                      <a:gd name="T9" fmla="*/ 35550 h 180"/>
                      <a:gd name="T10" fmla="*/ 76893 w 414"/>
                      <a:gd name="T11" fmla="*/ 8966 h 180"/>
                      <a:gd name="T12" fmla="*/ 88025 w 414"/>
                      <a:gd name="T13" fmla="*/ 32573 h 180"/>
                      <a:gd name="T14" fmla="*/ 100832 w 414"/>
                      <a:gd name="T15" fmla="*/ 1415 h 180"/>
                      <a:gd name="T16" fmla="*/ 108156 w 414"/>
                      <a:gd name="T17" fmla="*/ 19262 h 180"/>
                      <a:gd name="T18" fmla="*/ 113734 w 414"/>
                      <a:gd name="T19" fmla="*/ 10293 h 180"/>
                      <a:gd name="T20" fmla="*/ 126619 w 414"/>
                      <a:gd name="T21" fmla="*/ 40064 h 18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14" h="180">
                        <a:moveTo>
                          <a:pt x="0" y="120"/>
                        </a:moveTo>
                        <a:cubicBezTo>
                          <a:pt x="7" y="100"/>
                          <a:pt x="37" y="41"/>
                          <a:pt x="54" y="24"/>
                        </a:cubicBezTo>
                        <a:lnTo>
                          <a:pt x="102" y="180"/>
                        </a:lnTo>
                        <a:lnTo>
                          <a:pt x="168" y="0"/>
                        </a:lnTo>
                        <a:lnTo>
                          <a:pt x="198" y="144"/>
                        </a:lnTo>
                        <a:lnTo>
                          <a:pt x="252" y="36"/>
                        </a:lnTo>
                        <a:lnTo>
                          <a:pt x="288" y="132"/>
                        </a:lnTo>
                        <a:lnTo>
                          <a:pt x="330" y="6"/>
                        </a:lnTo>
                        <a:lnTo>
                          <a:pt x="354" y="78"/>
                        </a:lnTo>
                        <a:lnTo>
                          <a:pt x="372" y="42"/>
                        </a:lnTo>
                        <a:lnTo>
                          <a:pt x="414" y="162"/>
                        </a:lnTo>
                      </a:path>
                    </a:pathLst>
                  </a:custGeom>
                  <a:noFill/>
                  <a:ln w="9525">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95" name="Text Box 430"/>
                  <p:cNvSpPr txBox="1">
                    <a:spLocks noChangeArrowheads="1"/>
                  </p:cNvSpPr>
                  <p:nvPr/>
                </p:nvSpPr>
                <p:spPr bwMode="auto">
                  <a:xfrm>
                    <a:off x="2624" y="2744"/>
                    <a:ext cx="360" cy="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800">
                        <a:solidFill>
                          <a:schemeClr val="bg2"/>
                        </a:solidFill>
                        <a:ea typeface="HG正楷書体-PRO" pitchFamily="66" charset="-128"/>
                      </a:rPr>
                      <a:t>ＵＣＬ</a:t>
                    </a:r>
                  </a:p>
                </p:txBody>
              </p:sp>
              <p:sp>
                <p:nvSpPr>
                  <p:cNvPr id="11296" name="Text Box 431"/>
                  <p:cNvSpPr txBox="1">
                    <a:spLocks noChangeArrowheads="1"/>
                  </p:cNvSpPr>
                  <p:nvPr/>
                </p:nvSpPr>
                <p:spPr bwMode="auto">
                  <a:xfrm>
                    <a:off x="2640" y="2984"/>
                    <a:ext cx="360" cy="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800">
                        <a:solidFill>
                          <a:schemeClr val="bg2"/>
                        </a:solidFill>
                        <a:ea typeface="HG正楷書体-PRO" pitchFamily="66" charset="-128"/>
                      </a:rPr>
                      <a:t>ＬＣＬ</a:t>
                    </a:r>
                  </a:p>
                </p:txBody>
              </p:sp>
              <p:sp>
                <p:nvSpPr>
                  <p:cNvPr id="11297" name="Text Box 432"/>
                  <p:cNvSpPr txBox="1">
                    <a:spLocks noChangeArrowheads="1"/>
                  </p:cNvSpPr>
                  <p:nvPr/>
                </p:nvSpPr>
                <p:spPr bwMode="auto">
                  <a:xfrm>
                    <a:off x="2704" y="2880"/>
                    <a:ext cx="360" cy="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800">
                        <a:solidFill>
                          <a:schemeClr val="bg2"/>
                        </a:solidFill>
                        <a:ea typeface="HG正楷書体-PRO" pitchFamily="66" charset="-128"/>
                      </a:rPr>
                      <a:t>平均</a:t>
                    </a:r>
                  </a:p>
                </p:txBody>
              </p:sp>
            </p:grpSp>
          </p:grpSp>
          <p:sp>
            <p:nvSpPr>
              <p:cNvPr id="11284" name="Line 459"/>
              <p:cNvSpPr>
                <a:spLocks noChangeShapeType="1"/>
              </p:cNvSpPr>
              <p:nvPr/>
            </p:nvSpPr>
            <p:spPr bwMode="auto">
              <a:xfrm>
                <a:off x="1915" y="2853"/>
                <a:ext cx="682"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85" name="Line 460"/>
              <p:cNvSpPr>
                <a:spLocks noChangeShapeType="1"/>
              </p:cNvSpPr>
              <p:nvPr/>
            </p:nvSpPr>
            <p:spPr bwMode="auto">
              <a:xfrm flipV="1">
                <a:off x="1923" y="2942"/>
                <a:ext cx="736" cy="9"/>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86" name="Line 461"/>
              <p:cNvSpPr>
                <a:spLocks noChangeShapeType="1"/>
              </p:cNvSpPr>
              <p:nvPr/>
            </p:nvSpPr>
            <p:spPr bwMode="auto">
              <a:xfrm>
                <a:off x="1924" y="3057"/>
                <a:ext cx="691"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86459"/>
                                        </p:tgtEl>
                                        <p:attrNameLst>
                                          <p:attrName>style.visibility</p:attrName>
                                        </p:attrNameLst>
                                      </p:cBhvr>
                                      <p:to>
                                        <p:strVal val="visible"/>
                                      </p:to>
                                    </p:set>
                                    <p:animEffect transition="in" filter="blinds(horizontal)">
                                      <p:cBhvr>
                                        <p:cTn id="7" dur="500"/>
                                        <p:tgtEl>
                                          <p:spTgt spid="864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86454"/>
                                        </p:tgtEl>
                                        <p:attrNameLst>
                                          <p:attrName>style.visibility</p:attrName>
                                        </p:attrNameLst>
                                      </p:cBhvr>
                                      <p:to>
                                        <p:strVal val="visible"/>
                                      </p:to>
                                    </p:set>
                                    <p:animEffect transition="in" filter="blinds(horizontal)">
                                      <p:cBhvr>
                                        <p:cTn id="12" dur="500"/>
                                        <p:tgtEl>
                                          <p:spTgt spid="8645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86460"/>
                                        </p:tgtEl>
                                        <p:attrNameLst>
                                          <p:attrName>style.visibility</p:attrName>
                                        </p:attrNameLst>
                                      </p:cBhvr>
                                      <p:to>
                                        <p:strVal val="visible"/>
                                      </p:to>
                                    </p:set>
                                    <p:animEffect transition="in" filter="blinds(horizontal)">
                                      <p:cBhvr>
                                        <p:cTn id="17" dur="500"/>
                                        <p:tgtEl>
                                          <p:spTgt spid="8646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86461"/>
                                        </p:tgtEl>
                                        <p:attrNameLst>
                                          <p:attrName>style.visibility</p:attrName>
                                        </p:attrNameLst>
                                      </p:cBhvr>
                                      <p:to>
                                        <p:strVal val="visible"/>
                                      </p:to>
                                    </p:set>
                                    <p:animEffect transition="in" filter="blinds(horizontal)">
                                      <p:cBhvr>
                                        <p:cTn id="22" dur="500"/>
                                        <p:tgtEl>
                                          <p:spTgt spid="8646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86480"/>
                                        </p:tgtEl>
                                        <p:attrNameLst>
                                          <p:attrName>style.visibility</p:attrName>
                                        </p:attrNameLst>
                                      </p:cBhvr>
                                      <p:to>
                                        <p:strVal val="visible"/>
                                      </p:to>
                                    </p:set>
                                    <p:animEffect transition="in" filter="blinds(horizontal)">
                                      <p:cBhvr>
                                        <p:cTn id="27" dur="500"/>
                                        <p:tgtEl>
                                          <p:spTgt spid="8648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86464"/>
                                        </p:tgtEl>
                                        <p:attrNameLst>
                                          <p:attrName>style.visibility</p:attrName>
                                        </p:attrNameLst>
                                      </p:cBhvr>
                                      <p:to>
                                        <p:strVal val="visible"/>
                                      </p:to>
                                    </p:set>
                                    <p:animEffect transition="in" filter="blinds(horizontal)">
                                      <p:cBhvr>
                                        <p:cTn id="32" dur="500"/>
                                        <p:tgtEl>
                                          <p:spTgt spid="8646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86466"/>
                                        </p:tgtEl>
                                        <p:attrNameLst>
                                          <p:attrName>style.visibility</p:attrName>
                                        </p:attrNameLst>
                                      </p:cBhvr>
                                      <p:to>
                                        <p:strVal val="visible"/>
                                      </p:to>
                                    </p:set>
                                    <p:animEffect transition="in" filter="blinds(horizontal)">
                                      <p:cBhvr>
                                        <p:cTn id="37" dur="500"/>
                                        <p:tgtEl>
                                          <p:spTgt spid="864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98"/>
          <p:cNvSpPr>
            <a:spLocks noChangeArrowheads="1"/>
          </p:cNvSpPr>
          <p:nvPr/>
        </p:nvSpPr>
        <p:spPr bwMode="auto">
          <a:xfrm>
            <a:off x="4643438" y="2624138"/>
            <a:ext cx="42227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000">
                <a:solidFill>
                  <a:srgbClr val="000000"/>
                </a:solidFill>
                <a:latin typeface="ＭＳ ゴシック" pitchFamily="49" charset="-128"/>
                <a:ea typeface="ＭＳ ゴシック" pitchFamily="49" charset="-128"/>
              </a:rPr>
              <a:t>計画を実施するうえで、事前にさまざまな状況を予</a:t>
            </a:r>
          </a:p>
          <a:p>
            <a:pPr eaLnBrk="1" hangingPunct="1">
              <a:spcBef>
                <a:spcPct val="0"/>
              </a:spcBef>
              <a:buFontTx/>
              <a:buNone/>
            </a:pPr>
            <a:r>
              <a:rPr lang="ja-JP" altLang="en-US" sz="1000">
                <a:solidFill>
                  <a:srgbClr val="000000"/>
                </a:solidFill>
                <a:latin typeface="ＭＳ ゴシック" pitchFamily="49" charset="-128"/>
                <a:ea typeface="ＭＳ ゴシック" pitchFamily="49" charset="-128"/>
              </a:rPr>
              <a:t>測し</a:t>
            </a:r>
            <a:r>
              <a:rPr lang="ja-JP" altLang="en-US" sz="800">
                <a:solidFill>
                  <a:srgbClr val="000000"/>
                </a:solidFill>
                <a:latin typeface="ＭＳ ゴシック" pitchFamily="49" charset="-128"/>
                <a:ea typeface="ＭＳ ゴシック" pitchFamily="49" charset="-128"/>
              </a:rPr>
              <a:t>、</a:t>
            </a:r>
            <a:r>
              <a:rPr lang="ja-JP" altLang="en-US" sz="1000">
                <a:solidFill>
                  <a:srgbClr val="000000"/>
                </a:solidFill>
                <a:latin typeface="ＭＳ ゴシック" pitchFamily="49" charset="-128"/>
                <a:ea typeface="ＭＳ ゴシック" pitchFamily="49" charset="-128"/>
              </a:rPr>
              <a:t>できるだけ望ましい方向に導いたり</a:t>
            </a:r>
            <a:r>
              <a:rPr lang="ja-JP" altLang="en-US" sz="800">
                <a:solidFill>
                  <a:srgbClr val="000000"/>
                </a:solidFill>
                <a:latin typeface="ＭＳ ゴシック" pitchFamily="49" charset="-128"/>
                <a:ea typeface="ＭＳ ゴシック" pitchFamily="49" charset="-128"/>
              </a:rPr>
              <a:t>、</a:t>
            </a:r>
            <a:r>
              <a:rPr lang="ja-JP" altLang="en-US" sz="1000">
                <a:solidFill>
                  <a:srgbClr val="000000"/>
                </a:solidFill>
                <a:latin typeface="ＭＳ ゴシック" pitchFamily="49" charset="-128"/>
                <a:ea typeface="ＭＳ ゴシック" pitchFamily="49" charset="-128"/>
              </a:rPr>
              <a:t>重大事</a:t>
            </a:r>
          </a:p>
          <a:p>
            <a:pPr eaLnBrk="1" hangingPunct="1">
              <a:spcBef>
                <a:spcPct val="0"/>
              </a:spcBef>
              <a:buFontTx/>
              <a:buNone/>
            </a:pPr>
            <a:r>
              <a:rPr lang="ja-JP" altLang="en-US" sz="1000">
                <a:solidFill>
                  <a:srgbClr val="000000"/>
                </a:solidFill>
                <a:latin typeface="ＭＳ ゴシック" pitchFamily="49" charset="-128"/>
                <a:ea typeface="ＭＳ ゴシック" pitchFamily="49" charset="-128"/>
              </a:rPr>
              <a:t>態に至ることを回避する方案を得るための手法。</a:t>
            </a:r>
          </a:p>
        </p:txBody>
      </p:sp>
      <p:sp>
        <p:nvSpPr>
          <p:cNvPr id="12291" name="Rectangle 268"/>
          <p:cNvSpPr>
            <a:spLocks noChangeArrowheads="1"/>
          </p:cNvSpPr>
          <p:nvPr/>
        </p:nvSpPr>
        <p:spPr bwMode="auto">
          <a:xfrm>
            <a:off x="2546350" y="882650"/>
            <a:ext cx="1855788" cy="347663"/>
          </a:xfrm>
          <a:prstGeom prst="rect">
            <a:avLst/>
          </a:prstGeom>
          <a:solidFill>
            <a:srgbClr val="CCFFFF"/>
          </a:solidFill>
          <a:ln w="11176">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292" name="Rectangle 392"/>
          <p:cNvSpPr>
            <a:spLocks noChangeArrowheads="1"/>
          </p:cNvSpPr>
          <p:nvPr/>
        </p:nvSpPr>
        <p:spPr bwMode="auto">
          <a:xfrm>
            <a:off x="4402138" y="882650"/>
            <a:ext cx="4489450" cy="349250"/>
          </a:xfrm>
          <a:prstGeom prst="rect">
            <a:avLst/>
          </a:prstGeom>
          <a:solidFill>
            <a:srgbClr val="CCFFFF"/>
          </a:solidFill>
          <a:ln w="11176">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293" name="Rectangle 266"/>
          <p:cNvSpPr>
            <a:spLocks noChangeArrowheads="1"/>
          </p:cNvSpPr>
          <p:nvPr/>
        </p:nvSpPr>
        <p:spPr bwMode="auto">
          <a:xfrm>
            <a:off x="539750" y="882650"/>
            <a:ext cx="2020888" cy="361950"/>
          </a:xfrm>
          <a:prstGeom prst="rect">
            <a:avLst/>
          </a:prstGeom>
          <a:solidFill>
            <a:srgbClr val="CCFFFF"/>
          </a:solidFill>
          <a:ln w="11113">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294" name="Rectangle 321"/>
          <p:cNvSpPr>
            <a:spLocks noChangeArrowheads="1"/>
          </p:cNvSpPr>
          <p:nvPr/>
        </p:nvSpPr>
        <p:spPr bwMode="auto">
          <a:xfrm>
            <a:off x="249238" y="882650"/>
            <a:ext cx="322262" cy="349250"/>
          </a:xfrm>
          <a:prstGeom prst="rect">
            <a:avLst/>
          </a:prstGeom>
          <a:solidFill>
            <a:srgbClr val="CCFFFF"/>
          </a:solidFill>
          <a:ln w="11113">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295" name="Rectangle 2"/>
          <p:cNvSpPr>
            <a:spLocks noChangeArrowheads="1"/>
          </p:cNvSpPr>
          <p:nvPr/>
        </p:nvSpPr>
        <p:spPr bwMode="auto">
          <a:xfrm>
            <a:off x="249238" y="2689225"/>
            <a:ext cx="357187" cy="698500"/>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ja-JP" sz="1100">
              <a:solidFill>
                <a:schemeClr val="bg2"/>
              </a:solidFill>
            </a:endParaRPr>
          </a:p>
        </p:txBody>
      </p:sp>
      <p:sp>
        <p:nvSpPr>
          <p:cNvPr id="12296" name="Rectangle 16"/>
          <p:cNvSpPr>
            <a:spLocks noChangeArrowheads="1"/>
          </p:cNvSpPr>
          <p:nvPr/>
        </p:nvSpPr>
        <p:spPr bwMode="auto">
          <a:xfrm>
            <a:off x="546100" y="1233488"/>
            <a:ext cx="2039938" cy="720725"/>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連関図法</a:t>
            </a:r>
          </a:p>
        </p:txBody>
      </p:sp>
      <p:grpSp>
        <p:nvGrpSpPr>
          <p:cNvPr id="12297" name="Group 448"/>
          <p:cNvGrpSpPr>
            <a:grpSpLocks/>
          </p:cNvGrpSpPr>
          <p:nvPr/>
        </p:nvGrpSpPr>
        <p:grpSpPr bwMode="auto">
          <a:xfrm>
            <a:off x="2566988" y="1230313"/>
            <a:ext cx="1849437" cy="723900"/>
            <a:chOff x="1617" y="775"/>
            <a:chExt cx="1165" cy="456"/>
          </a:xfrm>
        </p:grpSpPr>
        <p:sp>
          <p:nvSpPr>
            <p:cNvPr id="12714" name="Rectangle 17"/>
            <p:cNvSpPr>
              <a:spLocks noChangeArrowheads="1"/>
            </p:cNvSpPr>
            <p:nvPr/>
          </p:nvSpPr>
          <p:spPr bwMode="auto">
            <a:xfrm>
              <a:off x="1617" y="775"/>
              <a:ext cx="1165" cy="456"/>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715" name="Rectangle 18"/>
            <p:cNvSpPr>
              <a:spLocks noChangeArrowheads="1"/>
            </p:cNvSpPr>
            <p:nvPr/>
          </p:nvSpPr>
          <p:spPr bwMode="auto">
            <a:xfrm>
              <a:off x="1744" y="802"/>
              <a:ext cx="893" cy="415"/>
            </a:xfrm>
            <a:prstGeom prst="rect">
              <a:avLst/>
            </a:prstGeom>
            <a:solidFill>
              <a:srgbClr val="CCFFFF"/>
            </a:solidFill>
            <a:ln w="1588">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sp>
        <p:nvSpPr>
          <p:cNvPr id="12298" name="Oval 19"/>
          <p:cNvSpPr>
            <a:spLocks noChangeArrowheads="1"/>
          </p:cNvSpPr>
          <p:nvPr/>
        </p:nvSpPr>
        <p:spPr bwMode="auto">
          <a:xfrm>
            <a:off x="3030538" y="1362075"/>
            <a:ext cx="244475" cy="73025"/>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299" name="Oval 20"/>
          <p:cNvSpPr>
            <a:spLocks noChangeArrowheads="1"/>
          </p:cNvSpPr>
          <p:nvPr/>
        </p:nvSpPr>
        <p:spPr bwMode="auto">
          <a:xfrm>
            <a:off x="3262313" y="1301750"/>
            <a:ext cx="242887" cy="109538"/>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00" name="Oval 21"/>
          <p:cNvSpPr>
            <a:spLocks noChangeArrowheads="1"/>
          </p:cNvSpPr>
          <p:nvPr/>
        </p:nvSpPr>
        <p:spPr bwMode="auto">
          <a:xfrm>
            <a:off x="2863850" y="1422400"/>
            <a:ext cx="244475" cy="74613"/>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01" name="Oval 22"/>
          <p:cNvSpPr>
            <a:spLocks noChangeArrowheads="1"/>
          </p:cNvSpPr>
          <p:nvPr/>
        </p:nvSpPr>
        <p:spPr bwMode="auto">
          <a:xfrm>
            <a:off x="3495675" y="1401763"/>
            <a:ext cx="246063" cy="74612"/>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02" name="Oval 23"/>
          <p:cNvSpPr>
            <a:spLocks noChangeArrowheads="1"/>
          </p:cNvSpPr>
          <p:nvPr/>
        </p:nvSpPr>
        <p:spPr bwMode="auto">
          <a:xfrm>
            <a:off x="2997200" y="1708150"/>
            <a:ext cx="244475" cy="71438"/>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03" name="Oval 24"/>
          <p:cNvSpPr>
            <a:spLocks noChangeArrowheads="1"/>
          </p:cNvSpPr>
          <p:nvPr/>
        </p:nvSpPr>
        <p:spPr bwMode="auto">
          <a:xfrm>
            <a:off x="3030538" y="1543050"/>
            <a:ext cx="244475" cy="71438"/>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04" name="Oval 25"/>
          <p:cNvSpPr>
            <a:spLocks noChangeArrowheads="1"/>
          </p:cNvSpPr>
          <p:nvPr/>
        </p:nvSpPr>
        <p:spPr bwMode="auto">
          <a:xfrm>
            <a:off x="3300413" y="1465263"/>
            <a:ext cx="236537" cy="74612"/>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05" name="Oval 26"/>
          <p:cNvSpPr>
            <a:spLocks noChangeArrowheads="1"/>
          </p:cNvSpPr>
          <p:nvPr/>
        </p:nvSpPr>
        <p:spPr bwMode="auto">
          <a:xfrm>
            <a:off x="3195638" y="1624013"/>
            <a:ext cx="247650" cy="74612"/>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06" name="Oval 27"/>
          <p:cNvSpPr>
            <a:spLocks noChangeArrowheads="1"/>
          </p:cNvSpPr>
          <p:nvPr/>
        </p:nvSpPr>
        <p:spPr bwMode="auto">
          <a:xfrm>
            <a:off x="3328988" y="1746250"/>
            <a:ext cx="247650" cy="73025"/>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07" name="Oval 28"/>
          <p:cNvSpPr>
            <a:spLocks noChangeArrowheads="1"/>
          </p:cNvSpPr>
          <p:nvPr/>
        </p:nvSpPr>
        <p:spPr bwMode="auto">
          <a:xfrm>
            <a:off x="3465513" y="1543050"/>
            <a:ext cx="242887" cy="71438"/>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08" name="Oval 29"/>
          <p:cNvSpPr>
            <a:spLocks noChangeArrowheads="1"/>
          </p:cNvSpPr>
          <p:nvPr/>
        </p:nvSpPr>
        <p:spPr bwMode="auto">
          <a:xfrm>
            <a:off x="3465513" y="1665288"/>
            <a:ext cx="242887" cy="73025"/>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09" name="Oval 30"/>
          <p:cNvSpPr>
            <a:spLocks noChangeArrowheads="1"/>
          </p:cNvSpPr>
          <p:nvPr/>
        </p:nvSpPr>
        <p:spPr bwMode="auto">
          <a:xfrm>
            <a:off x="3765550" y="1584325"/>
            <a:ext cx="244475" cy="73025"/>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10" name="Oval 31"/>
          <p:cNvSpPr>
            <a:spLocks noChangeArrowheads="1"/>
          </p:cNvSpPr>
          <p:nvPr/>
        </p:nvSpPr>
        <p:spPr bwMode="auto">
          <a:xfrm>
            <a:off x="3697288" y="1485900"/>
            <a:ext cx="244475" cy="71438"/>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11" name="Oval 32"/>
          <p:cNvSpPr>
            <a:spLocks noChangeArrowheads="1"/>
          </p:cNvSpPr>
          <p:nvPr/>
        </p:nvSpPr>
        <p:spPr bwMode="auto">
          <a:xfrm>
            <a:off x="3598863" y="1338263"/>
            <a:ext cx="244475" cy="77787"/>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12" name="Oval 33"/>
          <p:cNvSpPr>
            <a:spLocks noChangeArrowheads="1"/>
          </p:cNvSpPr>
          <p:nvPr/>
        </p:nvSpPr>
        <p:spPr bwMode="auto">
          <a:xfrm>
            <a:off x="3765550" y="1746250"/>
            <a:ext cx="244475" cy="73025"/>
          </a:xfrm>
          <a:prstGeom prst="ellipse">
            <a:avLst/>
          </a:prstGeom>
          <a:solidFill>
            <a:srgbClr val="00CC99"/>
          </a:solidFill>
          <a:ln w="1588">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13" name="Line 34"/>
          <p:cNvSpPr>
            <a:spLocks noChangeShapeType="1"/>
          </p:cNvSpPr>
          <p:nvPr/>
        </p:nvSpPr>
        <p:spPr bwMode="auto">
          <a:xfrm flipH="1" flipV="1">
            <a:off x="3694113" y="1695450"/>
            <a:ext cx="101600" cy="11430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14" name="Line 35"/>
          <p:cNvSpPr>
            <a:spLocks noChangeShapeType="1"/>
          </p:cNvSpPr>
          <p:nvPr/>
        </p:nvSpPr>
        <p:spPr bwMode="auto">
          <a:xfrm flipV="1">
            <a:off x="3876675" y="1584325"/>
            <a:ext cx="3175" cy="25241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15" name="Line 36"/>
          <p:cNvSpPr>
            <a:spLocks noChangeShapeType="1"/>
          </p:cNvSpPr>
          <p:nvPr/>
        </p:nvSpPr>
        <p:spPr bwMode="auto">
          <a:xfrm flipH="1" flipV="1">
            <a:off x="3660775" y="1550988"/>
            <a:ext cx="106363" cy="73025"/>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16" name="Line 37"/>
          <p:cNvSpPr>
            <a:spLocks noChangeShapeType="1"/>
          </p:cNvSpPr>
          <p:nvPr/>
        </p:nvSpPr>
        <p:spPr bwMode="auto">
          <a:xfrm>
            <a:off x="3578225" y="1546225"/>
            <a:ext cx="1588" cy="20320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17" name="Line 38"/>
          <p:cNvSpPr>
            <a:spLocks noChangeShapeType="1"/>
          </p:cNvSpPr>
          <p:nvPr/>
        </p:nvSpPr>
        <p:spPr bwMode="auto">
          <a:xfrm>
            <a:off x="3313113" y="1624013"/>
            <a:ext cx="50800" cy="19526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18" name="Line 39"/>
          <p:cNvSpPr>
            <a:spLocks noChangeShapeType="1"/>
          </p:cNvSpPr>
          <p:nvPr/>
        </p:nvSpPr>
        <p:spPr bwMode="auto">
          <a:xfrm>
            <a:off x="3228975" y="1738313"/>
            <a:ext cx="138113" cy="1746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19" name="Line 40"/>
          <p:cNvSpPr>
            <a:spLocks noChangeShapeType="1"/>
          </p:cNvSpPr>
          <p:nvPr/>
        </p:nvSpPr>
        <p:spPr bwMode="auto">
          <a:xfrm flipH="1" flipV="1">
            <a:off x="3227388" y="1550988"/>
            <a:ext cx="85725" cy="15081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20" name="Line 41"/>
          <p:cNvSpPr>
            <a:spLocks noChangeShapeType="1"/>
          </p:cNvSpPr>
          <p:nvPr/>
        </p:nvSpPr>
        <p:spPr bwMode="auto">
          <a:xfrm>
            <a:off x="3562350" y="1776413"/>
            <a:ext cx="206375" cy="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21" name="Line 42"/>
          <p:cNvSpPr>
            <a:spLocks noChangeShapeType="1"/>
          </p:cNvSpPr>
          <p:nvPr/>
        </p:nvSpPr>
        <p:spPr bwMode="auto">
          <a:xfrm>
            <a:off x="3411538" y="1465263"/>
            <a:ext cx="173037" cy="155575"/>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22" name="Line 43"/>
          <p:cNvSpPr>
            <a:spLocks noChangeShapeType="1"/>
          </p:cNvSpPr>
          <p:nvPr/>
        </p:nvSpPr>
        <p:spPr bwMode="auto">
          <a:xfrm flipH="1" flipV="1">
            <a:off x="3060700" y="1431925"/>
            <a:ext cx="242888" cy="7143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23" name="Line 44"/>
          <p:cNvSpPr>
            <a:spLocks noChangeShapeType="1"/>
          </p:cNvSpPr>
          <p:nvPr/>
        </p:nvSpPr>
        <p:spPr bwMode="auto">
          <a:xfrm>
            <a:off x="2978150" y="1422400"/>
            <a:ext cx="173038" cy="20796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24" name="Line 45"/>
          <p:cNvSpPr>
            <a:spLocks noChangeShapeType="1"/>
          </p:cNvSpPr>
          <p:nvPr/>
        </p:nvSpPr>
        <p:spPr bwMode="auto">
          <a:xfrm>
            <a:off x="3228975" y="1371600"/>
            <a:ext cx="188913" cy="17621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25" name="Line 46"/>
          <p:cNvSpPr>
            <a:spLocks noChangeShapeType="1"/>
          </p:cNvSpPr>
          <p:nvPr/>
        </p:nvSpPr>
        <p:spPr bwMode="auto">
          <a:xfrm>
            <a:off x="3378200" y="1301750"/>
            <a:ext cx="36513" cy="25558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26" name="Line 47"/>
          <p:cNvSpPr>
            <a:spLocks noChangeShapeType="1"/>
          </p:cNvSpPr>
          <p:nvPr/>
        </p:nvSpPr>
        <p:spPr bwMode="auto">
          <a:xfrm>
            <a:off x="3495675" y="1347788"/>
            <a:ext cx="104775" cy="2698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27" name="Line 48"/>
          <p:cNvSpPr>
            <a:spLocks noChangeShapeType="1"/>
          </p:cNvSpPr>
          <p:nvPr/>
        </p:nvSpPr>
        <p:spPr bwMode="auto">
          <a:xfrm flipV="1">
            <a:off x="3146425" y="1344613"/>
            <a:ext cx="122238" cy="9048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28" name="Line 49"/>
          <p:cNvSpPr>
            <a:spLocks noChangeShapeType="1"/>
          </p:cNvSpPr>
          <p:nvPr/>
        </p:nvSpPr>
        <p:spPr bwMode="auto">
          <a:xfrm flipH="1" flipV="1">
            <a:off x="3711575" y="1338263"/>
            <a:ext cx="104775" cy="23495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29" name="Line 50"/>
          <p:cNvSpPr>
            <a:spLocks noChangeShapeType="1"/>
          </p:cNvSpPr>
          <p:nvPr/>
        </p:nvSpPr>
        <p:spPr bwMode="auto">
          <a:xfrm>
            <a:off x="3814763" y="1485900"/>
            <a:ext cx="65087" cy="18256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30" name="Line 51"/>
          <p:cNvSpPr>
            <a:spLocks noChangeShapeType="1"/>
          </p:cNvSpPr>
          <p:nvPr/>
        </p:nvSpPr>
        <p:spPr bwMode="auto">
          <a:xfrm flipV="1">
            <a:off x="3495675" y="1401763"/>
            <a:ext cx="120650" cy="12858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31" name="Line 52"/>
          <p:cNvSpPr>
            <a:spLocks noChangeShapeType="1"/>
          </p:cNvSpPr>
          <p:nvPr/>
        </p:nvSpPr>
        <p:spPr bwMode="auto">
          <a:xfrm>
            <a:off x="3611563" y="1404938"/>
            <a:ext cx="85725" cy="12223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32" name="Line 53"/>
          <p:cNvSpPr>
            <a:spLocks noChangeShapeType="1"/>
          </p:cNvSpPr>
          <p:nvPr/>
        </p:nvSpPr>
        <p:spPr bwMode="auto">
          <a:xfrm flipV="1">
            <a:off x="3111500" y="1543050"/>
            <a:ext cx="34925" cy="25400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33" name="Line 54"/>
          <p:cNvSpPr>
            <a:spLocks noChangeShapeType="1"/>
          </p:cNvSpPr>
          <p:nvPr/>
        </p:nvSpPr>
        <p:spPr bwMode="auto">
          <a:xfrm>
            <a:off x="2978150" y="1422400"/>
            <a:ext cx="52388" cy="38100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34" name="Rectangle 55"/>
          <p:cNvSpPr>
            <a:spLocks noChangeArrowheads="1"/>
          </p:cNvSpPr>
          <p:nvPr/>
        </p:nvSpPr>
        <p:spPr bwMode="auto">
          <a:xfrm>
            <a:off x="546100" y="1954213"/>
            <a:ext cx="2039938" cy="746125"/>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親和図法</a:t>
            </a:r>
          </a:p>
        </p:txBody>
      </p:sp>
      <p:sp>
        <p:nvSpPr>
          <p:cNvPr id="12335" name="Rectangle 56"/>
          <p:cNvSpPr>
            <a:spLocks noChangeArrowheads="1"/>
          </p:cNvSpPr>
          <p:nvPr/>
        </p:nvSpPr>
        <p:spPr bwMode="auto">
          <a:xfrm>
            <a:off x="2566988" y="1960563"/>
            <a:ext cx="1849437" cy="735012"/>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nvGrpSpPr>
          <p:cNvPr id="12336" name="Group 57"/>
          <p:cNvGrpSpPr>
            <a:grpSpLocks/>
          </p:cNvGrpSpPr>
          <p:nvPr/>
        </p:nvGrpSpPr>
        <p:grpSpPr bwMode="auto">
          <a:xfrm>
            <a:off x="2768600" y="1998663"/>
            <a:ext cx="1417638" cy="660400"/>
            <a:chOff x="1599" y="1108"/>
            <a:chExt cx="610" cy="272"/>
          </a:xfrm>
        </p:grpSpPr>
        <p:sp>
          <p:nvSpPr>
            <p:cNvPr id="12669" name="Rectangle 58"/>
            <p:cNvSpPr>
              <a:spLocks noChangeArrowheads="1"/>
            </p:cNvSpPr>
            <p:nvPr/>
          </p:nvSpPr>
          <p:spPr bwMode="auto">
            <a:xfrm>
              <a:off x="1599" y="1108"/>
              <a:ext cx="610" cy="272"/>
            </a:xfrm>
            <a:prstGeom prst="rect">
              <a:avLst/>
            </a:prstGeom>
            <a:solidFill>
              <a:srgbClr val="CC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nvGrpSpPr>
            <p:cNvPr id="12670" name="Group 59"/>
            <p:cNvGrpSpPr>
              <a:grpSpLocks/>
            </p:cNvGrpSpPr>
            <p:nvPr/>
          </p:nvGrpSpPr>
          <p:grpSpPr bwMode="auto">
            <a:xfrm>
              <a:off x="1935" y="1253"/>
              <a:ext cx="226" cy="98"/>
              <a:chOff x="1935" y="1253"/>
              <a:chExt cx="226" cy="98"/>
            </a:xfrm>
          </p:grpSpPr>
          <p:sp>
            <p:nvSpPr>
              <p:cNvPr id="12704" name="Rectangle 60"/>
              <p:cNvSpPr>
                <a:spLocks noChangeArrowheads="1"/>
              </p:cNvSpPr>
              <p:nvPr/>
            </p:nvSpPr>
            <p:spPr bwMode="auto">
              <a:xfrm>
                <a:off x="1935" y="1265"/>
                <a:ext cx="226" cy="86"/>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705" name="Rectangle 61"/>
              <p:cNvSpPr>
                <a:spLocks noChangeArrowheads="1"/>
              </p:cNvSpPr>
              <p:nvPr/>
            </p:nvSpPr>
            <p:spPr bwMode="auto">
              <a:xfrm>
                <a:off x="1961" y="1253"/>
                <a:ext cx="14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706" name="Rectangle 62"/>
              <p:cNvSpPr>
                <a:spLocks noChangeArrowheads="1"/>
              </p:cNvSpPr>
              <p:nvPr/>
            </p:nvSpPr>
            <p:spPr bwMode="auto">
              <a:xfrm>
                <a:off x="1997" y="1270"/>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12707" name="Rectangle 63"/>
              <p:cNvSpPr>
                <a:spLocks noChangeArrowheads="1"/>
              </p:cNvSpPr>
              <p:nvPr/>
            </p:nvSpPr>
            <p:spPr bwMode="auto">
              <a:xfrm>
                <a:off x="1961" y="1269"/>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708" name="Rectangle 64"/>
              <p:cNvSpPr>
                <a:spLocks noChangeArrowheads="1"/>
              </p:cNvSpPr>
              <p:nvPr/>
            </p:nvSpPr>
            <p:spPr bwMode="auto">
              <a:xfrm>
                <a:off x="1997" y="1286"/>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12709" name="Rectangle 65"/>
              <p:cNvSpPr>
                <a:spLocks noChangeArrowheads="1"/>
              </p:cNvSpPr>
              <p:nvPr/>
            </p:nvSpPr>
            <p:spPr bwMode="auto">
              <a:xfrm>
                <a:off x="1961" y="1285"/>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710" name="Rectangle 66"/>
              <p:cNvSpPr>
                <a:spLocks noChangeArrowheads="1"/>
              </p:cNvSpPr>
              <p:nvPr/>
            </p:nvSpPr>
            <p:spPr bwMode="auto">
              <a:xfrm>
                <a:off x="1997" y="1302"/>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12711" name="Rectangle 67"/>
              <p:cNvSpPr>
                <a:spLocks noChangeArrowheads="1"/>
              </p:cNvSpPr>
              <p:nvPr/>
            </p:nvSpPr>
            <p:spPr bwMode="auto">
              <a:xfrm>
                <a:off x="1961" y="1301"/>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712" name="Rectangle 68"/>
              <p:cNvSpPr>
                <a:spLocks noChangeArrowheads="1"/>
              </p:cNvSpPr>
              <p:nvPr/>
            </p:nvSpPr>
            <p:spPr bwMode="auto">
              <a:xfrm>
                <a:off x="1997" y="1317"/>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12713" name="Rectangle 69"/>
              <p:cNvSpPr>
                <a:spLocks noChangeArrowheads="1"/>
              </p:cNvSpPr>
              <p:nvPr/>
            </p:nvSpPr>
            <p:spPr bwMode="auto">
              <a:xfrm>
                <a:off x="1988" y="1258"/>
                <a:ext cx="120" cy="24"/>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grpSp>
          <p:nvGrpSpPr>
            <p:cNvPr id="12671" name="Group 70"/>
            <p:cNvGrpSpPr>
              <a:grpSpLocks/>
            </p:cNvGrpSpPr>
            <p:nvPr/>
          </p:nvGrpSpPr>
          <p:grpSpPr bwMode="auto">
            <a:xfrm>
              <a:off x="1935" y="1142"/>
              <a:ext cx="226" cy="98"/>
              <a:chOff x="1935" y="1142"/>
              <a:chExt cx="226" cy="98"/>
            </a:xfrm>
          </p:grpSpPr>
          <p:sp>
            <p:nvSpPr>
              <p:cNvPr id="12694" name="Rectangle 71"/>
              <p:cNvSpPr>
                <a:spLocks noChangeArrowheads="1"/>
              </p:cNvSpPr>
              <p:nvPr/>
            </p:nvSpPr>
            <p:spPr bwMode="auto">
              <a:xfrm>
                <a:off x="1935" y="1154"/>
                <a:ext cx="226" cy="86"/>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95" name="Rectangle 72"/>
              <p:cNvSpPr>
                <a:spLocks noChangeArrowheads="1"/>
              </p:cNvSpPr>
              <p:nvPr/>
            </p:nvSpPr>
            <p:spPr bwMode="auto">
              <a:xfrm>
                <a:off x="1961" y="1142"/>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96" name="Rectangle 73"/>
              <p:cNvSpPr>
                <a:spLocks noChangeArrowheads="1"/>
              </p:cNvSpPr>
              <p:nvPr/>
            </p:nvSpPr>
            <p:spPr bwMode="auto">
              <a:xfrm>
                <a:off x="1997" y="1160"/>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12697" name="Rectangle 74"/>
              <p:cNvSpPr>
                <a:spLocks noChangeArrowheads="1"/>
              </p:cNvSpPr>
              <p:nvPr/>
            </p:nvSpPr>
            <p:spPr bwMode="auto">
              <a:xfrm>
                <a:off x="1961" y="1158"/>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98" name="Rectangle 75"/>
              <p:cNvSpPr>
                <a:spLocks noChangeArrowheads="1"/>
              </p:cNvSpPr>
              <p:nvPr/>
            </p:nvSpPr>
            <p:spPr bwMode="auto">
              <a:xfrm>
                <a:off x="1997" y="1177"/>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12699" name="Rectangle 76"/>
              <p:cNvSpPr>
                <a:spLocks noChangeArrowheads="1"/>
              </p:cNvSpPr>
              <p:nvPr/>
            </p:nvSpPr>
            <p:spPr bwMode="auto">
              <a:xfrm>
                <a:off x="1961" y="1172"/>
                <a:ext cx="147" cy="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700" name="Rectangle 77"/>
              <p:cNvSpPr>
                <a:spLocks noChangeArrowheads="1"/>
              </p:cNvSpPr>
              <p:nvPr/>
            </p:nvSpPr>
            <p:spPr bwMode="auto">
              <a:xfrm>
                <a:off x="1997" y="1191"/>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12701" name="Rectangle 78"/>
              <p:cNvSpPr>
                <a:spLocks noChangeArrowheads="1"/>
              </p:cNvSpPr>
              <p:nvPr/>
            </p:nvSpPr>
            <p:spPr bwMode="auto">
              <a:xfrm>
                <a:off x="1961" y="1187"/>
                <a:ext cx="147" cy="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702" name="Rectangle 79"/>
              <p:cNvSpPr>
                <a:spLocks noChangeArrowheads="1"/>
              </p:cNvSpPr>
              <p:nvPr/>
            </p:nvSpPr>
            <p:spPr bwMode="auto">
              <a:xfrm>
                <a:off x="1997" y="1204"/>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12703" name="Rectangle 80"/>
              <p:cNvSpPr>
                <a:spLocks noChangeArrowheads="1"/>
              </p:cNvSpPr>
              <p:nvPr/>
            </p:nvSpPr>
            <p:spPr bwMode="auto">
              <a:xfrm>
                <a:off x="1988" y="1145"/>
                <a:ext cx="120" cy="24"/>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grpSp>
          <p:nvGrpSpPr>
            <p:cNvPr id="12672" name="Group 81"/>
            <p:cNvGrpSpPr>
              <a:grpSpLocks/>
            </p:cNvGrpSpPr>
            <p:nvPr/>
          </p:nvGrpSpPr>
          <p:grpSpPr bwMode="auto">
            <a:xfrm>
              <a:off x="1647" y="1139"/>
              <a:ext cx="226" cy="99"/>
              <a:chOff x="1647" y="1139"/>
              <a:chExt cx="226" cy="99"/>
            </a:xfrm>
          </p:grpSpPr>
          <p:sp>
            <p:nvSpPr>
              <p:cNvPr id="12684" name="Rectangle 82"/>
              <p:cNvSpPr>
                <a:spLocks noChangeArrowheads="1"/>
              </p:cNvSpPr>
              <p:nvPr/>
            </p:nvSpPr>
            <p:spPr bwMode="auto">
              <a:xfrm>
                <a:off x="1647" y="1151"/>
                <a:ext cx="226" cy="87"/>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85" name="Rectangle 83"/>
              <p:cNvSpPr>
                <a:spLocks noChangeArrowheads="1"/>
              </p:cNvSpPr>
              <p:nvPr/>
            </p:nvSpPr>
            <p:spPr bwMode="auto">
              <a:xfrm>
                <a:off x="1673" y="1139"/>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86" name="Rectangle 84"/>
              <p:cNvSpPr>
                <a:spLocks noChangeArrowheads="1"/>
              </p:cNvSpPr>
              <p:nvPr/>
            </p:nvSpPr>
            <p:spPr bwMode="auto">
              <a:xfrm>
                <a:off x="1709" y="1156"/>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12687" name="Rectangle 85"/>
              <p:cNvSpPr>
                <a:spLocks noChangeArrowheads="1"/>
              </p:cNvSpPr>
              <p:nvPr/>
            </p:nvSpPr>
            <p:spPr bwMode="auto">
              <a:xfrm>
                <a:off x="1673" y="1154"/>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88" name="Rectangle 86"/>
              <p:cNvSpPr>
                <a:spLocks noChangeArrowheads="1"/>
              </p:cNvSpPr>
              <p:nvPr/>
            </p:nvSpPr>
            <p:spPr bwMode="auto">
              <a:xfrm>
                <a:off x="1709" y="1171"/>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12689" name="Rectangle 87"/>
              <p:cNvSpPr>
                <a:spLocks noChangeArrowheads="1"/>
              </p:cNvSpPr>
              <p:nvPr/>
            </p:nvSpPr>
            <p:spPr bwMode="auto">
              <a:xfrm>
                <a:off x="1673" y="1170"/>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90" name="Rectangle 88"/>
              <p:cNvSpPr>
                <a:spLocks noChangeArrowheads="1"/>
              </p:cNvSpPr>
              <p:nvPr/>
            </p:nvSpPr>
            <p:spPr bwMode="auto">
              <a:xfrm>
                <a:off x="1709" y="1188"/>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12691" name="Rectangle 89"/>
              <p:cNvSpPr>
                <a:spLocks noChangeArrowheads="1"/>
              </p:cNvSpPr>
              <p:nvPr/>
            </p:nvSpPr>
            <p:spPr bwMode="auto">
              <a:xfrm>
                <a:off x="1673" y="1186"/>
                <a:ext cx="148" cy="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92" name="Rectangle 90"/>
              <p:cNvSpPr>
                <a:spLocks noChangeArrowheads="1"/>
              </p:cNvSpPr>
              <p:nvPr/>
            </p:nvSpPr>
            <p:spPr bwMode="auto">
              <a:xfrm>
                <a:off x="1709" y="1203"/>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12693" name="Rectangle 91"/>
              <p:cNvSpPr>
                <a:spLocks noChangeArrowheads="1"/>
              </p:cNvSpPr>
              <p:nvPr/>
            </p:nvSpPr>
            <p:spPr bwMode="auto">
              <a:xfrm>
                <a:off x="1701" y="1143"/>
                <a:ext cx="119" cy="24"/>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grpSp>
          <p:nvGrpSpPr>
            <p:cNvPr id="12673" name="Group 92"/>
            <p:cNvGrpSpPr>
              <a:grpSpLocks/>
            </p:cNvGrpSpPr>
            <p:nvPr/>
          </p:nvGrpSpPr>
          <p:grpSpPr bwMode="auto">
            <a:xfrm>
              <a:off x="1647" y="1253"/>
              <a:ext cx="226" cy="98"/>
              <a:chOff x="1647" y="1253"/>
              <a:chExt cx="226" cy="98"/>
            </a:xfrm>
          </p:grpSpPr>
          <p:sp>
            <p:nvSpPr>
              <p:cNvPr id="12674" name="Rectangle 93"/>
              <p:cNvSpPr>
                <a:spLocks noChangeArrowheads="1"/>
              </p:cNvSpPr>
              <p:nvPr/>
            </p:nvSpPr>
            <p:spPr bwMode="auto">
              <a:xfrm>
                <a:off x="1647" y="1265"/>
                <a:ext cx="226" cy="86"/>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75" name="Rectangle 94"/>
              <p:cNvSpPr>
                <a:spLocks noChangeArrowheads="1"/>
              </p:cNvSpPr>
              <p:nvPr/>
            </p:nvSpPr>
            <p:spPr bwMode="auto">
              <a:xfrm>
                <a:off x="1673" y="1253"/>
                <a:ext cx="148"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76" name="Rectangle 95"/>
              <p:cNvSpPr>
                <a:spLocks noChangeArrowheads="1"/>
              </p:cNvSpPr>
              <p:nvPr/>
            </p:nvSpPr>
            <p:spPr bwMode="auto">
              <a:xfrm>
                <a:off x="1709" y="1270"/>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12677" name="Rectangle 96"/>
              <p:cNvSpPr>
                <a:spLocks noChangeArrowheads="1"/>
              </p:cNvSpPr>
              <p:nvPr/>
            </p:nvSpPr>
            <p:spPr bwMode="auto">
              <a:xfrm>
                <a:off x="1673" y="1269"/>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78" name="Rectangle 97"/>
              <p:cNvSpPr>
                <a:spLocks noChangeArrowheads="1"/>
              </p:cNvSpPr>
              <p:nvPr/>
            </p:nvSpPr>
            <p:spPr bwMode="auto">
              <a:xfrm>
                <a:off x="1709" y="1286"/>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12679" name="Rectangle 98"/>
              <p:cNvSpPr>
                <a:spLocks noChangeArrowheads="1"/>
              </p:cNvSpPr>
              <p:nvPr/>
            </p:nvSpPr>
            <p:spPr bwMode="auto">
              <a:xfrm>
                <a:off x="1673" y="1285"/>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80" name="Rectangle 99"/>
              <p:cNvSpPr>
                <a:spLocks noChangeArrowheads="1"/>
              </p:cNvSpPr>
              <p:nvPr/>
            </p:nvSpPr>
            <p:spPr bwMode="auto">
              <a:xfrm>
                <a:off x="1709" y="1302"/>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12681" name="Rectangle 100"/>
              <p:cNvSpPr>
                <a:spLocks noChangeArrowheads="1"/>
              </p:cNvSpPr>
              <p:nvPr/>
            </p:nvSpPr>
            <p:spPr bwMode="auto">
              <a:xfrm>
                <a:off x="1673" y="1301"/>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82" name="Rectangle 101"/>
              <p:cNvSpPr>
                <a:spLocks noChangeArrowheads="1"/>
              </p:cNvSpPr>
              <p:nvPr/>
            </p:nvSpPr>
            <p:spPr bwMode="auto">
              <a:xfrm>
                <a:off x="1709" y="1317"/>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00">
                    <a:solidFill>
                      <a:schemeClr val="bg2"/>
                    </a:solidFill>
                    <a:latin typeface="ＭＳ Ｐゴシック" pitchFamily="50" charset="-128"/>
                  </a:rPr>
                  <a:t>●</a:t>
                </a:r>
                <a:r>
                  <a:rPr lang="ja-JP" altLang="en-US" sz="100">
                    <a:solidFill>
                      <a:schemeClr val="bg2"/>
                    </a:solidFill>
                    <a:latin typeface="ＭＳ Ｐゴシック" pitchFamily="50" charset="-128"/>
                  </a:rPr>
                  <a:t>ーーーーーーー</a:t>
                </a:r>
                <a:endParaRPr lang="ja-JP" altLang="en-US" sz="1100">
                  <a:solidFill>
                    <a:schemeClr val="bg2"/>
                  </a:solidFill>
                </a:endParaRPr>
              </a:p>
            </p:txBody>
          </p:sp>
          <p:sp>
            <p:nvSpPr>
              <p:cNvPr id="12683" name="Rectangle 102"/>
              <p:cNvSpPr>
                <a:spLocks noChangeArrowheads="1"/>
              </p:cNvSpPr>
              <p:nvPr/>
            </p:nvSpPr>
            <p:spPr bwMode="auto">
              <a:xfrm>
                <a:off x="1701" y="1258"/>
                <a:ext cx="119" cy="24"/>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grpSp>
      <p:sp>
        <p:nvSpPr>
          <p:cNvPr id="12337" name="Rectangle 103"/>
          <p:cNvSpPr>
            <a:spLocks noChangeArrowheads="1"/>
          </p:cNvSpPr>
          <p:nvPr/>
        </p:nvSpPr>
        <p:spPr bwMode="auto">
          <a:xfrm>
            <a:off x="571500" y="2689225"/>
            <a:ext cx="2014538" cy="674688"/>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系統図法</a:t>
            </a:r>
          </a:p>
        </p:txBody>
      </p:sp>
      <p:sp>
        <p:nvSpPr>
          <p:cNvPr id="12338" name="Rectangle 104"/>
          <p:cNvSpPr>
            <a:spLocks noChangeArrowheads="1"/>
          </p:cNvSpPr>
          <p:nvPr/>
        </p:nvSpPr>
        <p:spPr bwMode="auto">
          <a:xfrm>
            <a:off x="2566988" y="2689225"/>
            <a:ext cx="1849437" cy="674688"/>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nvGrpSpPr>
          <p:cNvPr id="12339" name="Group 105"/>
          <p:cNvGrpSpPr>
            <a:grpSpLocks/>
          </p:cNvGrpSpPr>
          <p:nvPr/>
        </p:nvGrpSpPr>
        <p:grpSpPr bwMode="auto">
          <a:xfrm>
            <a:off x="2782888" y="2728913"/>
            <a:ext cx="1403350" cy="584200"/>
            <a:chOff x="1599" y="1405"/>
            <a:chExt cx="610" cy="273"/>
          </a:xfrm>
        </p:grpSpPr>
        <p:sp>
          <p:nvSpPr>
            <p:cNvPr id="12639" name="Rectangle 106"/>
            <p:cNvSpPr>
              <a:spLocks noChangeArrowheads="1"/>
            </p:cNvSpPr>
            <p:nvPr/>
          </p:nvSpPr>
          <p:spPr bwMode="auto">
            <a:xfrm>
              <a:off x="1599" y="1405"/>
              <a:ext cx="610" cy="273"/>
            </a:xfrm>
            <a:prstGeom prst="rect">
              <a:avLst/>
            </a:prstGeom>
            <a:solidFill>
              <a:srgbClr val="CC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40" name="Rectangle 107"/>
            <p:cNvSpPr>
              <a:spLocks noChangeArrowheads="1"/>
            </p:cNvSpPr>
            <p:nvPr/>
          </p:nvSpPr>
          <p:spPr bwMode="auto">
            <a:xfrm>
              <a:off x="1625" y="1531"/>
              <a:ext cx="77" cy="38"/>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41" name="Rectangle 108"/>
            <p:cNvSpPr>
              <a:spLocks noChangeArrowheads="1"/>
            </p:cNvSpPr>
            <p:nvPr/>
          </p:nvSpPr>
          <p:spPr bwMode="auto">
            <a:xfrm>
              <a:off x="1751" y="1568"/>
              <a:ext cx="78" cy="37"/>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42" name="Rectangle 109"/>
            <p:cNvSpPr>
              <a:spLocks noChangeArrowheads="1"/>
            </p:cNvSpPr>
            <p:nvPr/>
          </p:nvSpPr>
          <p:spPr bwMode="auto">
            <a:xfrm>
              <a:off x="1751" y="1478"/>
              <a:ext cx="78" cy="36"/>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43" name="Rectangle 110"/>
            <p:cNvSpPr>
              <a:spLocks noChangeArrowheads="1"/>
            </p:cNvSpPr>
            <p:nvPr/>
          </p:nvSpPr>
          <p:spPr bwMode="auto">
            <a:xfrm>
              <a:off x="1878" y="1496"/>
              <a:ext cx="78" cy="36"/>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44" name="Rectangle 111"/>
            <p:cNvSpPr>
              <a:spLocks noChangeArrowheads="1"/>
            </p:cNvSpPr>
            <p:nvPr/>
          </p:nvSpPr>
          <p:spPr bwMode="auto">
            <a:xfrm>
              <a:off x="1878" y="1441"/>
              <a:ext cx="78" cy="38"/>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45" name="Rectangle 112"/>
            <p:cNvSpPr>
              <a:spLocks noChangeArrowheads="1"/>
            </p:cNvSpPr>
            <p:nvPr/>
          </p:nvSpPr>
          <p:spPr bwMode="auto">
            <a:xfrm>
              <a:off x="1979" y="1496"/>
              <a:ext cx="78" cy="36"/>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46" name="Rectangle 113"/>
            <p:cNvSpPr>
              <a:spLocks noChangeArrowheads="1"/>
            </p:cNvSpPr>
            <p:nvPr/>
          </p:nvSpPr>
          <p:spPr bwMode="auto">
            <a:xfrm>
              <a:off x="1979" y="1441"/>
              <a:ext cx="78" cy="38"/>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47" name="Rectangle 114"/>
            <p:cNvSpPr>
              <a:spLocks noChangeArrowheads="1"/>
            </p:cNvSpPr>
            <p:nvPr/>
          </p:nvSpPr>
          <p:spPr bwMode="auto">
            <a:xfrm>
              <a:off x="2080" y="1496"/>
              <a:ext cx="78" cy="36"/>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48" name="Rectangle 115"/>
            <p:cNvSpPr>
              <a:spLocks noChangeArrowheads="1"/>
            </p:cNvSpPr>
            <p:nvPr/>
          </p:nvSpPr>
          <p:spPr bwMode="auto">
            <a:xfrm>
              <a:off x="2080" y="1441"/>
              <a:ext cx="78" cy="38"/>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49" name="Rectangle 116"/>
            <p:cNvSpPr>
              <a:spLocks noChangeArrowheads="1"/>
            </p:cNvSpPr>
            <p:nvPr/>
          </p:nvSpPr>
          <p:spPr bwMode="auto">
            <a:xfrm>
              <a:off x="1878" y="1604"/>
              <a:ext cx="78" cy="37"/>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50" name="Rectangle 117"/>
            <p:cNvSpPr>
              <a:spLocks noChangeArrowheads="1"/>
            </p:cNvSpPr>
            <p:nvPr/>
          </p:nvSpPr>
          <p:spPr bwMode="auto">
            <a:xfrm>
              <a:off x="1878" y="1549"/>
              <a:ext cx="78" cy="38"/>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51" name="Rectangle 118"/>
            <p:cNvSpPr>
              <a:spLocks noChangeArrowheads="1"/>
            </p:cNvSpPr>
            <p:nvPr/>
          </p:nvSpPr>
          <p:spPr bwMode="auto">
            <a:xfrm>
              <a:off x="1979" y="1604"/>
              <a:ext cx="78" cy="37"/>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52" name="Rectangle 119"/>
            <p:cNvSpPr>
              <a:spLocks noChangeArrowheads="1"/>
            </p:cNvSpPr>
            <p:nvPr/>
          </p:nvSpPr>
          <p:spPr bwMode="auto">
            <a:xfrm>
              <a:off x="1979" y="1549"/>
              <a:ext cx="78" cy="38"/>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53" name="Rectangle 120"/>
            <p:cNvSpPr>
              <a:spLocks noChangeArrowheads="1"/>
            </p:cNvSpPr>
            <p:nvPr/>
          </p:nvSpPr>
          <p:spPr bwMode="auto">
            <a:xfrm>
              <a:off x="2080" y="1604"/>
              <a:ext cx="78" cy="37"/>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54" name="Rectangle 121"/>
            <p:cNvSpPr>
              <a:spLocks noChangeArrowheads="1"/>
            </p:cNvSpPr>
            <p:nvPr/>
          </p:nvSpPr>
          <p:spPr bwMode="auto">
            <a:xfrm>
              <a:off x="2080" y="1549"/>
              <a:ext cx="78" cy="38"/>
            </a:xfrm>
            <a:prstGeom prst="rect">
              <a:avLst/>
            </a:prstGeom>
            <a:solidFill>
              <a:srgbClr val="00CC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55" name="Freeform 122"/>
            <p:cNvSpPr>
              <a:spLocks/>
            </p:cNvSpPr>
            <p:nvPr/>
          </p:nvSpPr>
          <p:spPr bwMode="auto">
            <a:xfrm>
              <a:off x="1701" y="1494"/>
              <a:ext cx="50" cy="55"/>
            </a:xfrm>
            <a:custGeom>
              <a:avLst/>
              <a:gdLst>
                <a:gd name="T0" fmla="*/ 0 w 50"/>
                <a:gd name="T1" fmla="*/ 55 h 55"/>
                <a:gd name="T2" fmla="*/ 24 w 50"/>
                <a:gd name="T3" fmla="*/ 55 h 55"/>
                <a:gd name="T4" fmla="*/ 24 w 50"/>
                <a:gd name="T5" fmla="*/ 0 h 55"/>
                <a:gd name="T6" fmla="*/ 50 w 50"/>
                <a:gd name="T7" fmla="*/ 0 h 5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0" h="55">
                  <a:moveTo>
                    <a:pt x="0" y="55"/>
                  </a:moveTo>
                  <a:lnTo>
                    <a:pt x="24" y="55"/>
                  </a:lnTo>
                  <a:lnTo>
                    <a:pt x="24" y="0"/>
                  </a:lnTo>
                  <a:lnTo>
                    <a:pt x="5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2656" name="Freeform 123"/>
            <p:cNvSpPr>
              <a:spLocks/>
            </p:cNvSpPr>
            <p:nvPr/>
          </p:nvSpPr>
          <p:spPr bwMode="auto">
            <a:xfrm>
              <a:off x="1701" y="1549"/>
              <a:ext cx="50" cy="36"/>
            </a:xfrm>
            <a:custGeom>
              <a:avLst/>
              <a:gdLst>
                <a:gd name="T0" fmla="*/ 0 w 50"/>
                <a:gd name="T1" fmla="*/ 0 h 36"/>
                <a:gd name="T2" fmla="*/ 24 w 50"/>
                <a:gd name="T3" fmla="*/ 0 h 36"/>
                <a:gd name="T4" fmla="*/ 24 w 50"/>
                <a:gd name="T5" fmla="*/ 36 h 36"/>
                <a:gd name="T6" fmla="*/ 50 w 50"/>
                <a:gd name="T7" fmla="*/ 36 h 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0" h="36">
                  <a:moveTo>
                    <a:pt x="0" y="0"/>
                  </a:moveTo>
                  <a:lnTo>
                    <a:pt x="24" y="0"/>
                  </a:lnTo>
                  <a:lnTo>
                    <a:pt x="24" y="36"/>
                  </a:lnTo>
                  <a:lnTo>
                    <a:pt x="50" y="3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2657" name="Freeform 124"/>
            <p:cNvSpPr>
              <a:spLocks/>
            </p:cNvSpPr>
            <p:nvPr/>
          </p:nvSpPr>
          <p:spPr bwMode="auto">
            <a:xfrm>
              <a:off x="1828" y="1459"/>
              <a:ext cx="49" cy="35"/>
            </a:xfrm>
            <a:custGeom>
              <a:avLst/>
              <a:gdLst>
                <a:gd name="T0" fmla="*/ 0 w 49"/>
                <a:gd name="T1" fmla="*/ 35 h 35"/>
                <a:gd name="T2" fmla="*/ 24 w 49"/>
                <a:gd name="T3" fmla="*/ 35 h 35"/>
                <a:gd name="T4" fmla="*/ 24 w 49"/>
                <a:gd name="T5" fmla="*/ 0 h 35"/>
                <a:gd name="T6" fmla="*/ 49 w 49"/>
                <a:gd name="T7" fmla="*/ 0 h 3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9" h="35">
                  <a:moveTo>
                    <a:pt x="0" y="35"/>
                  </a:moveTo>
                  <a:lnTo>
                    <a:pt x="24" y="35"/>
                  </a:lnTo>
                  <a:lnTo>
                    <a:pt x="24" y="0"/>
                  </a:lnTo>
                  <a:lnTo>
                    <a:pt x="49"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2658" name="Freeform 125"/>
            <p:cNvSpPr>
              <a:spLocks/>
            </p:cNvSpPr>
            <p:nvPr/>
          </p:nvSpPr>
          <p:spPr bwMode="auto">
            <a:xfrm>
              <a:off x="1828" y="1496"/>
              <a:ext cx="49" cy="16"/>
            </a:xfrm>
            <a:custGeom>
              <a:avLst/>
              <a:gdLst>
                <a:gd name="T0" fmla="*/ 0 w 49"/>
                <a:gd name="T1" fmla="*/ 0 h 16"/>
                <a:gd name="T2" fmla="*/ 24 w 49"/>
                <a:gd name="T3" fmla="*/ 0 h 16"/>
                <a:gd name="T4" fmla="*/ 24 w 49"/>
                <a:gd name="T5" fmla="*/ 16 h 16"/>
                <a:gd name="T6" fmla="*/ 49 w 49"/>
                <a:gd name="T7" fmla="*/ 16 h 1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9" h="16">
                  <a:moveTo>
                    <a:pt x="0" y="0"/>
                  </a:moveTo>
                  <a:lnTo>
                    <a:pt x="24" y="0"/>
                  </a:lnTo>
                  <a:lnTo>
                    <a:pt x="24" y="16"/>
                  </a:lnTo>
                  <a:lnTo>
                    <a:pt x="49" y="1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2659" name="Freeform 126"/>
            <p:cNvSpPr>
              <a:spLocks/>
            </p:cNvSpPr>
            <p:nvPr/>
          </p:nvSpPr>
          <p:spPr bwMode="auto">
            <a:xfrm>
              <a:off x="1828" y="1567"/>
              <a:ext cx="49" cy="18"/>
            </a:xfrm>
            <a:custGeom>
              <a:avLst/>
              <a:gdLst>
                <a:gd name="T0" fmla="*/ 0 w 49"/>
                <a:gd name="T1" fmla="*/ 18 h 18"/>
                <a:gd name="T2" fmla="*/ 24 w 49"/>
                <a:gd name="T3" fmla="*/ 18 h 18"/>
                <a:gd name="T4" fmla="*/ 24 w 49"/>
                <a:gd name="T5" fmla="*/ 0 h 18"/>
                <a:gd name="T6" fmla="*/ 49 w 49"/>
                <a:gd name="T7" fmla="*/ 0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9" h="18">
                  <a:moveTo>
                    <a:pt x="0" y="18"/>
                  </a:moveTo>
                  <a:lnTo>
                    <a:pt x="24" y="18"/>
                  </a:lnTo>
                  <a:lnTo>
                    <a:pt x="24" y="0"/>
                  </a:lnTo>
                  <a:lnTo>
                    <a:pt x="49"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2660" name="Freeform 127"/>
            <p:cNvSpPr>
              <a:spLocks/>
            </p:cNvSpPr>
            <p:nvPr/>
          </p:nvSpPr>
          <p:spPr bwMode="auto">
            <a:xfrm>
              <a:off x="1828" y="1586"/>
              <a:ext cx="49" cy="36"/>
            </a:xfrm>
            <a:custGeom>
              <a:avLst/>
              <a:gdLst>
                <a:gd name="T0" fmla="*/ 0 w 49"/>
                <a:gd name="T1" fmla="*/ 0 h 36"/>
                <a:gd name="T2" fmla="*/ 24 w 49"/>
                <a:gd name="T3" fmla="*/ 0 h 36"/>
                <a:gd name="T4" fmla="*/ 24 w 49"/>
                <a:gd name="T5" fmla="*/ 36 h 36"/>
                <a:gd name="T6" fmla="*/ 49 w 49"/>
                <a:gd name="T7" fmla="*/ 36 h 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9" h="36">
                  <a:moveTo>
                    <a:pt x="0" y="0"/>
                  </a:moveTo>
                  <a:lnTo>
                    <a:pt x="24" y="0"/>
                  </a:lnTo>
                  <a:lnTo>
                    <a:pt x="24" y="36"/>
                  </a:lnTo>
                  <a:lnTo>
                    <a:pt x="49" y="3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2661" name="Line 128"/>
            <p:cNvSpPr>
              <a:spLocks noChangeShapeType="1"/>
            </p:cNvSpPr>
            <p:nvPr/>
          </p:nvSpPr>
          <p:spPr bwMode="auto">
            <a:xfrm>
              <a:off x="1955" y="1459"/>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662" name="Line 129"/>
            <p:cNvSpPr>
              <a:spLocks noChangeShapeType="1"/>
            </p:cNvSpPr>
            <p:nvPr/>
          </p:nvSpPr>
          <p:spPr bwMode="auto">
            <a:xfrm>
              <a:off x="1955" y="1513"/>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663" name="Line 130"/>
            <p:cNvSpPr>
              <a:spLocks noChangeShapeType="1"/>
            </p:cNvSpPr>
            <p:nvPr/>
          </p:nvSpPr>
          <p:spPr bwMode="auto">
            <a:xfrm>
              <a:off x="1955" y="1568"/>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664" name="Line 131"/>
            <p:cNvSpPr>
              <a:spLocks noChangeShapeType="1"/>
            </p:cNvSpPr>
            <p:nvPr/>
          </p:nvSpPr>
          <p:spPr bwMode="auto">
            <a:xfrm>
              <a:off x="1955" y="1622"/>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665" name="Line 132"/>
            <p:cNvSpPr>
              <a:spLocks noChangeShapeType="1"/>
            </p:cNvSpPr>
            <p:nvPr/>
          </p:nvSpPr>
          <p:spPr bwMode="auto">
            <a:xfrm>
              <a:off x="2056" y="1622"/>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666" name="Line 133"/>
            <p:cNvSpPr>
              <a:spLocks noChangeShapeType="1"/>
            </p:cNvSpPr>
            <p:nvPr/>
          </p:nvSpPr>
          <p:spPr bwMode="auto">
            <a:xfrm>
              <a:off x="2056" y="1568"/>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667" name="Line 134"/>
            <p:cNvSpPr>
              <a:spLocks noChangeShapeType="1"/>
            </p:cNvSpPr>
            <p:nvPr/>
          </p:nvSpPr>
          <p:spPr bwMode="auto">
            <a:xfrm>
              <a:off x="2056" y="1513"/>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668" name="Line 135"/>
            <p:cNvSpPr>
              <a:spLocks noChangeShapeType="1"/>
            </p:cNvSpPr>
            <p:nvPr/>
          </p:nvSpPr>
          <p:spPr bwMode="auto">
            <a:xfrm>
              <a:off x="2056" y="1459"/>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12340" name="Rectangle 136"/>
          <p:cNvSpPr>
            <a:spLocks noChangeArrowheads="1"/>
          </p:cNvSpPr>
          <p:nvPr/>
        </p:nvSpPr>
        <p:spPr bwMode="auto">
          <a:xfrm>
            <a:off x="558800" y="3363913"/>
            <a:ext cx="2038350" cy="811212"/>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41" name="Rectangle 137"/>
          <p:cNvSpPr>
            <a:spLocks noChangeArrowheads="1"/>
          </p:cNvSpPr>
          <p:nvPr/>
        </p:nvSpPr>
        <p:spPr bwMode="auto">
          <a:xfrm>
            <a:off x="701675" y="3605213"/>
            <a:ext cx="16383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マトリックス図法</a:t>
            </a:r>
            <a:endParaRPr lang="ja-JP" altLang="en-US" sz="1600">
              <a:solidFill>
                <a:schemeClr val="bg2"/>
              </a:solidFill>
            </a:endParaRPr>
          </a:p>
        </p:txBody>
      </p:sp>
      <p:sp>
        <p:nvSpPr>
          <p:cNvPr id="12342" name="Rectangle 138"/>
          <p:cNvSpPr>
            <a:spLocks noChangeArrowheads="1"/>
          </p:cNvSpPr>
          <p:nvPr/>
        </p:nvSpPr>
        <p:spPr bwMode="auto">
          <a:xfrm>
            <a:off x="2560638" y="3363913"/>
            <a:ext cx="1862137" cy="811212"/>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nvGrpSpPr>
          <p:cNvPr id="12343" name="Group 139"/>
          <p:cNvGrpSpPr>
            <a:grpSpLocks/>
          </p:cNvGrpSpPr>
          <p:nvPr/>
        </p:nvGrpSpPr>
        <p:grpSpPr bwMode="auto">
          <a:xfrm>
            <a:off x="2679700" y="3963988"/>
            <a:ext cx="628650" cy="87312"/>
            <a:chOff x="1601" y="1906"/>
            <a:chExt cx="246" cy="33"/>
          </a:xfrm>
        </p:grpSpPr>
        <p:sp>
          <p:nvSpPr>
            <p:cNvPr id="12637" name="Line 140"/>
            <p:cNvSpPr>
              <a:spLocks noChangeShapeType="1"/>
            </p:cNvSpPr>
            <p:nvPr/>
          </p:nvSpPr>
          <p:spPr bwMode="auto">
            <a:xfrm flipV="1">
              <a:off x="1601" y="1919"/>
              <a:ext cx="245" cy="18"/>
            </a:xfrm>
            <a:prstGeom prst="line">
              <a:avLst/>
            </a:prstGeom>
            <a:noFill/>
            <a:ln w="317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638" name="Freeform 141"/>
            <p:cNvSpPr>
              <a:spLocks/>
            </p:cNvSpPr>
            <p:nvPr/>
          </p:nvSpPr>
          <p:spPr bwMode="auto">
            <a:xfrm>
              <a:off x="1807" y="1906"/>
              <a:ext cx="40" cy="33"/>
            </a:xfrm>
            <a:custGeom>
              <a:avLst/>
              <a:gdLst>
                <a:gd name="T0" fmla="*/ 3 w 40"/>
                <a:gd name="T1" fmla="*/ 33 h 33"/>
                <a:gd name="T2" fmla="*/ 40 w 40"/>
                <a:gd name="T3" fmla="*/ 13 h 33"/>
                <a:gd name="T4" fmla="*/ 0 w 40"/>
                <a:gd name="T5" fmla="*/ 0 h 33"/>
                <a:gd name="T6" fmla="*/ 0 60000 65536"/>
                <a:gd name="T7" fmla="*/ 0 60000 65536"/>
                <a:gd name="T8" fmla="*/ 0 60000 65536"/>
              </a:gdLst>
              <a:ahLst/>
              <a:cxnLst>
                <a:cxn ang="T6">
                  <a:pos x="T0" y="T1"/>
                </a:cxn>
                <a:cxn ang="T7">
                  <a:pos x="T2" y="T3"/>
                </a:cxn>
                <a:cxn ang="T8">
                  <a:pos x="T4" y="T5"/>
                </a:cxn>
              </a:cxnLst>
              <a:rect l="0" t="0" r="r" b="b"/>
              <a:pathLst>
                <a:path w="40" h="33">
                  <a:moveTo>
                    <a:pt x="3" y="33"/>
                  </a:moveTo>
                  <a:lnTo>
                    <a:pt x="40" y="13"/>
                  </a:lnTo>
                  <a:lnTo>
                    <a:pt x="0" y="0"/>
                  </a:lnTo>
                </a:path>
              </a:pathLst>
            </a:custGeom>
            <a:noFill/>
            <a:ln w="3175">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12344" name="Rectangle 142"/>
          <p:cNvSpPr>
            <a:spLocks noChangeArrowheads="1"/>
          </p:cNvSpPr>
          <p:nvPr/>
        </p:nvSpPr>
        <p:spPr bwMode="auto">
          <a:xfrm>
            <a:off x="2679700" y="3421063"/>
            <a:ext cx="763588"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45" name="Rectangle 143"/>
          <p:cNvSpPr>
            <a:spLocks noChangeArrowheads="1"/>
          </p:cNvSpPr>
          <p:nvPr/>
        </p:nvSpPr>
        <p:spPr bwMode="auto">
          <a:xfrm>
            <a:off x="2843213" y="3430588"/>
            <a:ext cx="263525"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項目の重みづけ</a:t>
            </a:r>
            <a:endParaRPr lang="ja-JP" altLang="en-US" sz="1700">
              <a:solidFill>
                <a:schemeClr val="bg2"/>
              </a:solidFill>
            </a:endParaRPr>
          </a:p>
        </p:txBody>
      </p:sp>
      <p:sp>
        <p:nvSpPr>
          <p:cNvPr id="12346" name="Rectangle 144"/>
          <p:cNvSpPr>
            <a:spLocks noChangeArrowheads="1"/>
          </p:cNvSpPr>
          <p:nvPr/>
        </p:nvSpPr>
        <p:spPr bwMode="auto">
          <a:xfrm>
            <a:off x="3441700" y="3421063"/>
            <a:ext cx="331788"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47" name="Rectangle 145"/>
          <p:cNvSpPr>
            <a:spLocks noChangeArrowheads="1"/>
          </p:cNvSpPr>
          <p:nvPr/>
        </p:nvSpPr>
        <p:spPr bwMode="auto">
          <a:xfrm>
            <a:off x="3455988" y="3430588"/>
            <a:ext cx="1778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評価点</a:t>
            </a:r>
            <a:r>
              <a:rPr lang="en-US" altLang="ja-JP" sz="300">
                <a:solidFill>
                  <a:schemeClr val="bg2"/>
                </a:solidFill>
                <a:latin typeface="ＭＳ Ｐゴシック" pitchFamily="50" charset="-128"/>
              </a:rPr>
              <a:t>×</a:t>
            </a:r>
            <a:r>
              <a:rPr lang="ja-JP" altLang="en-US" sz="300">
                <a:solidFill>
                  <a:schemeClr val="bg2"/>
                </a:solidFill>
                <a:latin typeface="ＭＳ Ｐゴシック" pitchFamily="50" charset="-128"/>
              </a:rPr>
              <a:t>１</a:t>
            </a:r>
            <a:endParaRPr lang="ja-JP" altLang="en-US" sz="1700">
              <a:solidFill>
                <a:schemeClr val="bg2"/>
              </a:solidFill>
            </a:endParaRPr>
          </a:p>
        </p:txBody>
      </p:sp>
      <p:sp>
        <p:nvSpPr>
          <p:cNvPr id="12348" name="Rectangle 146"/>
          <p:cNvSpPr>
            <a:spLocks noChangeArrowheads="1"/>
          </p:cNvSpPr>
          <p:nvPr/>
        </p:nvSpPr>
        <p:spPr bwMode="auto">
          <a:xfrm>
            <a:off x="3768725" y="3421063"/>
            <a:ext cx="438150"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49" name="Rectangle 147"/>
          <p:cNvSpPr>
            <a:spLocks noChangeArrowheads="1"/>
          </p:cNvSpPr>
          <p:nvPr/>
        </p:nvSpPr>
        <p:spPr bwMode="auto">
          <a:xfrm>
            <a:off x="3835400" y="3430588"/>
            <a:ext cx="179388"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評価点</a:t>
            </a:r>
            <a:r>
              <a:rPr lang="en-US" altLang="ja-JP" sz="300">
                <a:solidFill>
                  <a:schemeClr val="bg2"/>
                </a:solidFill>
                <a:latin typeface="ＭＳ Ｐゴシック" pitchFamily="50" charset="-128"/>
              </a:rPr>
              <a:t>×</a:t>
            </a:r>
            <a:r>
              <a:rPr lang="ja-JP" altLang="en-US" sz="300">
                <a:solidFill>
                  <a:schemeClr val="bg2"/>
                </a:solidFill>
                <a:latin typeface="ＭＳ Ｐゴシック" pitchFamily="50" charset="-128"/>
              </a:rPr>
              <a:t>２</a:t>
            </a:r>
            <a:endParaRPr lang="ja-JP" altLang="en-US" sz="1700">
              <a:solidFill>
                <a:schemeClr val="bg2"/>
              </a:solidFill>
            </a:endParaRPr>
          </a:p>
        </p:txBody>
      </p:sp>
      <p:sp>
        <p:nvSpPr>
          <p:cNvPr id="12350" name="Rectangle 148"/>
          <p:cNvSpPr>
            <a:spLocks noChangeArrowheads="1"/>
          </p:cNvSpPr>
          <p:nvPr/>
        </p:nvSpPr>
        <p:spPr bwMode="auto">
          <a:xfrm>
            <a:off x="3441700" y="3487738"/>
            <a:ext cx="111125" cy="32067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51" name="Rectangle 149"/>
          <p:cNvSpPr>
            <a:spLocks noChangeArrowheads="1"/>
          </p:cNvSpPr>
          <p:nvPr/>
        </p:nvSpPr>
        <p:spPr bwMode="auto">
          <a:xfrm rot="5400000">
            <a:off x="3383757" y="3582194"/>
            <a:ext cx="2159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共通のテーマ</a:t>
            </a:r>
            <a:endParaRPr lang="ja-JP" altLang="en-US" sz="1700">
              <a:solidFill>
                <a:schemeClr val="bg2"/>
              </a:solidFill>
            </a:endParaRPr>
          </a:p>
        </p:txBody>
      </p:sp>
      <p:sp>
        <p:nvSpPr>
          <p:cNvPr id="12352" name="Rectangle 150"/>
          <p:cNvSpPr>
            <a:spLocks noChangeArrowheads="1"/>
          </p:cNvSpPr>
          <p:nvPr/>
        </p:nvSpPr>
        <p:spPr bwMode="auto">
          <a:xfrm>
            <a:off x="3551238" y="3487738"/>
            <a:ext cx="109537" cy="32067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53" name="Rectangle 151"/>
          <p:cNvSpPr>
            <a:spLocks noChangeArrowheads="1"/>
          </p:cNvSpPr>
          <p:nvPr/>
        </p:nvSpPr>
        <p:spPr bwMode="auto">
          <a:xfrm rot="5400000">
            <a:off x="3497263" y="3584575"/>
            <a:ext cx="220662"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取組みやすさ</a:t>
            </a:r>
            <a:endParaRPr lang="ja-JP" altLang="en-US" sz="1700">
              <a:solidFill>
                <a:schemeClr val="bg2"/>
              </a:solidFill>
            </a:endParaRPr>
          </a:p>
        </p:txBody>
      </p:sp>
      <p:sp>
        <p:nvSpPr>
          <p:cNvPr id="12354" name="Rectangle 152"/>
          <p:cNvSpPr>
            <a:spLocks noChangeArrowheads="1"/>
          </p:cNvSpPr>
          <p:nvPr/>
        </p:nvSpPr>
        <p:spPr bwMode="auto">
          <a:xfrm>
            <a:off x="3659188" y="3487738"/>
            <a:ext cx="114300" cy="32067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55" name="Rectangle 153"/>
          <p:cNvSpPr>
            <a:spLocks noChangeArrowheads="1"/>
          </p:cNvSpPr>
          <p:nvPr/>
        </p:nvSpPr>
        <p:spPr bwMode="auto">
          <a:xfrm rot="5400000">
            <a:off x="3541713" y="3635375"/>
            <a:ext cx="334962"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データーとりやすさ</a:t>
            </a:r>
            <a:endParaRPr lang="ja-JP" altLang="en-US" sz="1700">
              <a:solidFill>
                <a:schemeClr val="bg2"/>
              </a:solidFill>
            </a:endParaRPr>
          </a:p>
        </p:txBody>
      </p:sp>
      <p:sp>
        <p:nvSpPr>
          <p:cNvPr id="12356" name="Rectangle 154"/>
          <p:cNvSpPr>
            <a:spLocks noChangeArrowheads="1"/>
          </p:cNvSpPr>
          <p:nvPr/>
        </p:nvSpPr>
        <p:spPr bwMode="auto">
          <a:xfrm>
            <a:off x="3768725" y="3487738"/>
            <a:ext cx="112713" cy="32067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57" name="Rectangle 155"/>
          <p:cNvSpPr>
            <a:spLocks noChangeArrowheads="1"/>
          </p:cNvSpPr>
          <p:nvPr/>
        </p:nvSpPr>
        <p:spPr bwMode="auto">
          <a:xfrm rot="5400000">
            <a:off x="3807619" y="3520281"/>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緊</a:t>
            </a:r>
            <a:endParaRPr lang="ja-JP" altLang="en-US" sz="1700">
              <a:solidFill>
                <a:schemeClr val="bg2"/>
              </a:solidFill>
            </a:endParaRPr>
          </a:p>
        </p:txBody>
      </p:sp>
      <p:sp>
        <p:nvSpPr>
          <p:cNvPr id="12358" name="Rectangle 156"/>
          <p:cNvSpPr>
            <a:spLocks noChangeArrowheads="1"/>
          </p:cNvSpPr>
          <p:nvPr/>
        </p:nvSpPr>
        <p:spPr bwMode="auto">
          <a:xfrm rot="5400000">
            <a:off x="3804444" y="3601244"/>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急</a:t>
            </a:r>
            <a:endParaRPr lang="ja-JP" altLang="en-US" sz="1700">
              <a:solidFill>
                <a:schemeClr val="bg2"/>
              </a:solidFill>
            </a:endParaRPr>
          </a:p>
        </p:txBody>
      </p:sp>
      <p:sp>
        <p:nvSpPr>
          <p:cNvPr id="12359" name="Rectangle 157"/>
          <p:cNvSpPr>
            <a:spLocks noChangeArrowheads="1"/>
          </p:cNvSpPr>
          <p:nvPr/>
        </p:nvSpPr>
        <p:spPr bwMode="auto">
          <a:xfrm rot="5400000">
            <a:off x="3804444" y="3702844"/>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度</a:t>
            </a:r>
            <a:endParaRPr lang="ja-JP" altLang="en-US" sz="1700">
              <a:solidFill>
                <a:schemeClr val="bg2"/>
              </a:solidFill>
            </a:endParaRPr>
          </a:p>
        </p:txBody>
      </p:sp>
      <p:sp>
        <p:nvSpPr>
          <p:cNvPr id="12360" name="Rectangle 158"/>
          <p:cNvSpPr>
            <a:spLocks noChangeArrowheads="1"/>
          </p:cNvSpPr>
          <p:nvPr/>
        </p:nvSpPr>
        <p:spPr bwMode="auto">
          <a:xfrm>
            <a:off x="3875088" y="3487738"/>
            <a:ext cx="114300" cy="32067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61" name="Rectangle 159"/>
          <p:cNvSpPr>
            <a:spLocks noChangeArrowheads="1"/>
          </p:cNvSpPr>
          <p:nvPr/>
        </p:nvSpPr>
        <p:spPr bwMode="auto">
          <a:xfrm rot="5400000">
            <a:off x="3909219" y="3520281"/>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重</a:t>
            </a:r>
            <a:endParaRPr lang="ja-JP" altLang="en-US" sz="1700">
              <a:solidFill>
                <a:schemeClr val="bg2"/>
              </a:solidFill>
            </a:endParaRPr>
          </a:p>
        </p:txBody>
      </p:sp>
      <p:sp>
        <p:nvSpPr>
          <p:cNvPr id="12362" name="Rectangle 160"/>
          <p:cNvSpPr>
            <a:spLocks noChangeArrowheads="1"/>
          </p:cNvSpPr>
          <p:nvPr/>
        </p:nvSpPr>
        <p:spPr bwMode="auto">
          <a:xfrm rot="5400000">
            <a:off x="3912394" y="3601244"/>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要</a:t>
            </a:r>
            <a:endParaRPr lang="ja-JP" altLang="en-US" sz="1700">
              <a:solidFill>
                <a:schemeClr val="bg2"/>
              </a:solidFill>
            </a:endParaRPr>
          </a:p>
        </p:txBody>
      </p:sp>
      <p:sp>
        <p:nvSpPr>
          <p:cNvPr id="12363" name="Rectangle 161"/>
          <p:cNvSpPr>
            <a:spLocks noChangeArrowheads="1"/>
          </p:cNvSpPr>
          <p:nvPr/>
        </p:nvSpPr>
        <p:spPr bwMode="auto">
          <a:xfrm rot="5400000">
            <a:off x="3913982" y="3685381"/>
            <a:ext cx="381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度</a:t>
            </a:r>
            <a:endParaRPr lang="ja-JP" altLang="en-US" sz="1700">
              <a:solidFill>
                <a:schemeClr val="bg2"/>
              </a:solidFill>
            </a:endParaRPr>
          </a:p>
        </p:txBody>
      </p:sp>
      <p:sp>
        <p:nvSpPr>
          <p:cNvPr id="12364" name="Rectangle 162"/>
          <p:cNvSpPr>
            <a:spLocks noChangeArrowheads="1"/>
          </p:cNvSpPr>
          <p:nvPr/>
        </p:nvSpPr>
        <p:spPr bwMode="auto">
          <a:xfrm>
            <a:off x="3984625" y="3487738"/>
            <a:ext cx="114300" cy="32067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65" name="Rectangle 163"/>
          <p:cNvSpPr>
            <a:spLocks noChangeArrowheads="1"/>
          </p:cNvSpPr>
          <p:nvPr/>
        </p:nvSpPr>
        <p:spPr bwMode="auto">
          <a:xfrm rot="5400000">
            <a:off x="3940175" y="3570288"/>
            <a:ext cx="187325"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部門の方針</a:t>
            </a:r>
            <a:endParaRPr lang="ja-JP" altLang="en-US" sz="1700">
              <a:solidFill>
                <a:schemeClr val="bg2"/>
              </a:solidFill>
            </a:endParaRPr>
          </a:p>
        </p:txBody>
      </p:sp>
      <p:sp>
        <p:nvSpPr>
          <p:cNvPr id="12366" name="Rectangle 164"/>
          <p:cNvSpPr>
            <a:spLocks noChangeArrowheads="1"/>
          </p:cNvSpPr>
          <p:nvPr/>
        </p:nvSpPr>
        <p:spPr bwMode="auto">
          <a:xfrm>
            <a:off x="4097338" y="3487738"/>
            <a:ext cx="109537" cy="32067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67" name="Rectangle 165"/>
          <p:cNvSpPr>
            <a:spLocks noChangeArrowheads="1"/>
          </p:cNvSpPr>
          <p:nvPr/>
        </p:nvSpPr>
        <p:spPr bwMode="auto">
          <a:xfrm rot="5400000">
            <a:off x="4077494" y="3582194"/>
            <a:ext cx="153987"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期待効果</a:t>
            </a:r>
            <a:endParaRPr lang="ja-JP" altLang="en-US" sz="1700">
              <a:solidFill>
                <a:schemeClr val="bg2"/>
              </a:solidFill>
            </a:endParaRPr>
          </a:p>
        </p:txBody>
      </p:sp>
      <p:sp>
        <p:nvSpPr>
          <p:cNvPr id="12368" name="Rectangle 166"/>
          <p:cNvSpPr>
            <a:spLocks noChangeArrowheads="1"/>
          </p:cNvSpPr>
          <p:nvPr/>
        </p:nvSpPr>
        <p:spPr bwMode="auto">
          <a:xfrm>
            <a:off x="4205288" y="3487738"/>
            <a:ext cx="112712" cy="32067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69" name="Rectangle 167"/>
          <p:cNvSpPr>
            <a:spLocks noChangeArrowheads="1"/>
          </p:cNvSpPr>
          <p:nvPr/>
        </p:nvSpPr>
        <p:spPr bwMode="auto">
          <a:xfrm rot="5400000">
            <a:off x="4243388" y="3535363"/>
            <a:ext cx="39687"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総</a:t>
            </a:r>
            <a:endParaRPr lang="ja-JP" altLang="en-US" sz="1700">
              <a:solidFill>
                <a:schemeClr val="bg2"/>
              </a:solidFill>
            </a:endParaRPr>
          </a:p>
        </p:txBody>
      </p:sp>
      <p:sp>
        <p:nvSpPr>
          <p:cNvPr id="12370" name="Rectangle 168"/>
          <p:cNvSpPr>
            <a:spLocks noChangeArrowheads="1"/>
          </p:cNvSpPr>
          <p:nvPr/>
        </p:nvSpPr>
        <p:spPr bwMode="auto">
          <a:xfrm rot="5400000">
            <a:off x="4248944" y="3601244"/>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合</a:t>
            </a:r>
            <a:endParaRPr lang="ja-JP" altLang="en-US" sz="1700">
              <a:solidFill>
                <a:schemeClr val="bg2"/>
              </a:solidFill>
            </a:endParaRPr>
          </a:p>
        </p:txBody>
      </p:sp>
      <p:sp>
        <p:nvSpPr>
          <p:cNvPr id="12371" name="Rectangle 169"/>
          <p:cNvSpPr>
            <a:spLocks noChangeArrowheads="1"/>
          </p:cNvSpPr>
          <p:nvPr/>
        </p:nvSpPr>
        <p:spPr bwMode="auto">
          <a:xfrm rot="5400000">
            <a:off x="4244975" y="3673475"/>
            <a:ext cx="39688"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点</a:t>
            </a:r>
            <a:endParaRPr lang="ja-JP" altLang="en-US" sz="1700">
              <a:solidFill>
                <a:schemeClr val="bg2"/>
              </a:solidFill>
            </a:endParaRPr>
          </a:p>
        </p:txBody>
      </p:sp>
      <p:sp>
        <p:nvSpPr>
          <p:cNvPr id="12372" name="Freeform 170"/>
          <p:cNvSpPr>
            <a:spLocks/>
          </p:cNvSpPr>
          <p:nvPr/>
        </p:nvSpPr>
        <p:spPr bwMode="auto">
          <a:xfrm>
            <a:off x="2679700" y="3487738"/>
            <a:ext cx="758825" cy="317500"/>
          </a:xfrm>
          <a:custGeom>
            <a:avLst/>
            <a:gdLst>
              <a:gd name="T0" fmla="*/ 0 w 297"/>
              <a:gd name="T1" fmla="*/ 0 h 120"/>
              <a:gd name="T2" fmla="*/ 0 w 297"/>
              <a:gd name="T3" fmla="*/ 2147483647 h 120"/>
              <a:gd name="T4" fmla="*/ 2147483647 w 297"/>
              <a:gd name="T5" fmla="*/ 2147483647 h 120"/>
              <a:gd name="T6" fmla="*/ 0 w 297"/>
              <a:gd name="T7" fmla="*/ 0 h 12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97" h="120">
                <a:moveTo>
                  <a:pt x="0" y="0"/>
                </a:moveTo>
                <a:lnTo>
                  <a:pt x="0" y="120"/>
                </a:lnTo>
                <a:lnTo>
                  <a:pt x="297" y="120"/>
                </a:lnTo>
                <a:lnTo>
                  <a:pt x="0" y="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12373" name="Rectangle 171"/>
          <p:cNvSpPr>
            <a:spLocks noChangeArrowheads="1"/>
          </p:cNvSpPr>
          <p:nvPr/>
        </p:nvSpPr>
        <p:spPr bwMode="auto">
          <a:xfrm>
            <a:off x="2776538" y="3683000"/>
            <a:ext cx="1143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問題点</a:t>
            </a:r>
            <a:endParaRPr lang="ja-JP" altLang="en-US" sz="1700">
              <a:solidFill>
                <a:schemeClr val="bg2"/>
              </a:solidFill>
            </a:endParaRPr>
          </a:p>
        </p:txBody>
      </p:sp>
      <p:sp>
        <p:nvSpPr>
          <p:cNvPr id="12374" name="Rectangle 172"/>
          <p:cNvSpPr>
            <a:spLocks noChangeArrowheads="1"/>
          </p:cNvSpPr>
          <p:nvPr/>
        </p:nvSpPr>
        <p:spPr bwMode="auto">
          <a:xfrm>
            <a:off x="3171825" y="3565525"/>
            <a:ext cx="762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項目</a:t>
            </a:r>
            <a:endParaRPr lang="ja-JP" altLang="en-US" sz="1700">
              <a:solidFill>
                <a:schemeClr val="bg2"/>
              </a:solidFill>
            </a:endParaRPr>
          </a:p>
        </p:txBody>
      </p:sp>
      <p:sp>
        <p:nvSpPr>
          <p:cNvPr id="12375" name="Rectangle 173"/>
          <p:cNvSpPr>
            <a:spLocks noChangeArrowheads="1"/>
          </p:cNvSpPr>
          <p:nvPr/>
        </p:nvSpPr>
        <p:spPr bwMode="auto">
          <a:xfrm>
            <a:off x="3441700" y="3805238"/>
            <a:ext cx="111125"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76" name="Rectangle 174"/>
          <p:cNvSpPr>
            <a:spLocks noChangeArrowheads="1"/>
          </p:cNvSpPr>
          <p:nvPr/>
        </p:nvSpPr>
        <p:spPr bwMode="auto">
          <a:xfrm>
            <a:off x="3463925" y="38147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377" name="Rectangle 175"/>
          <p:cNvSpPr>
            <a:spLocks noChangeArrowheads="1"/>
          </p:cNvSpPr>
          <p:nvPr/>
        </p:nvSpPr>
        <p:spPr bwMode="auto">
          <a:xfrm>
            <a:off x="3441700" y="3871913"/>
            <a:ext cx="111125" cy="71437"/>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78" name="Rectangle 176"/>
          <p:cNvSpPr>
            <a:spLocks noChangeArrowheads="1"/>
          </p:cNvSpPr>
          <p:nvPr/>
        </p:nvSpPr>
        <p:spPr bwMode="auto">
          <a:xfrm>
            <a:off x="3463925" y="3881438"/>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379" name="Rectangle 177"/>
          <p:cNvSpPr>
            <a:spLocks noChangeArrowheads="1"/>
          </p:cNvSpPr>
          <p:nvPr/>
        </p:nvSpPr>
        <p:spPr bwMode="auto">
          <a:xfrm>
            <a:off x="3441700" y="3937000"/>
            <a:ext cx="111125" cy="7302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80" name="Rectangle 178"/>
          <p:cNvSpPr>
            <a:spLocks noChangeArrowheads="1"/>
          </p:cNvSpPr>
          <p:nvPr/>
        </p:nvSpPr>
        <p:spPr bwMode="auto">
          <a:xfrm>
            <a:off x="3463925" y="3949700"/>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381" name="Rectangle 179"/>
          <p:cNvSpPr>
            <a:spLocks noChangeArrowheads="1"/>
          </p:cNvSpPr>
          <p:nvPr/>
        </p:nvSpPr>
        <p:spPr bwMode="auto">
          <a:xfrm>
            <a:off x="3441700" y="4006850"/>
            <a:ext cx="111125"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82" name="Rectangle 180"/>
          <p:cNvSpPr>
            <a:spLocks noChangeArrowheads="1"/>
          </p:cNvSpPr>
          <p:nvPr/>
        </p:nvSpPr>
        <p:spPr bwMode="auto">
          <a:xfrm>
            <a:off x="3463925" y="4016375"/>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383" name="Rectangle 181"/>
          <p:cNvSpPr>
            <a:spLocks noChangeArrowheads="1"/>
          </p:cNvSpPr>
          <p:nvPr/>
        </p:nvSpPr>
        <p:spPr bwMode="auto">
          <a:xfrm>
            <a:off x="3441700" y="4073525"/>
            <a:ext cx="111125"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84" name="Rectangle 182"/>
          <p:cNvSpPr>
            <a:spLocks noChangeArrowheads="1"/>
          </p:cNvSpPr>
          <p:nvPr/>
        </p:nvSpPr>
        <p:spPr bwMode="auto">
          <a:xfrm>
            <a:off x="3463925" y="40814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385" name="Rectangle 183"/>
          <p:cNvSpPr>
            <a:spLocks noChangeArrowheads="1"/>
          </p:cNvSpPr>
          <p:nvPr/>
        </p:nvSpPr>
        <p:spPr bwMode="auto">
          <a:xfrm>
            <a:off x="3551238" y="3805238"/>
            <a:ext cx="109537"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86" name="Rectangle 184"/>
          <p:cNvSpPr>
            <a:spLocks noChangeArrowheads="1"/>
          </p:cNvSpPr>
          <p:nvPr/>
        </p:nvSpPr>
        <p:spPr bwMode="auto">
          <a:xfrm>
            <a:off x="3573463" y="38147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387" name="Rectangle 185"/>
          <p:cNvSpPr>
            <a:spLocks noChangeArrowheads="1"/>
          </p:cNvSpPr>
          <p:nvPr/>
        </p:nvSpPr>
        <p:spPr bwMode="auto">
          <a:xfrm>
            <a:off x="3875088" y="3805238"/>
            <a:ext cx="114300"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88" name="Rectangle 186"/>
          <p:cNvSpPr>
            <a:spLocks noChangeArrowheads="1"/>
          </p:cNvSpPr>
          <p:nvPr/>
        </p:nvSpPr>
        <p:spPr bwMode="auto">
          <a:xfrm>
            <a:off x="3900488" y="38147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389" name="Rectangle 187"/>
          <p:cNvSpPr>
            <a:spLocks noChangeArrowheads="1"/>
          </p:cNvSpPr>
          <p:nvPr/>
        </p:nvSpPr>
        <p:spPr bwMode="auto">
          <a:xfrm>
            <a:off x="3768725" y="3871913"/>
            <a:ext cx="112713" cy="71437"/>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90" name="Rectangle 188"/>
          <p:cNvSpPr>
            <a:spLocks noChangeArrowheads="1"/>
          </p:cNvSpPr>
          <p:nvPr/>
        </p:nvSpPr>
        <p:spPr bwMode="auto">
          <a:xfrm>
            <a:off x="3792538" y="3881438"/>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391" name="Rectangle 189"/>
          <p:cNvSpPr>
            <a:spLocks noChangeArrowheads="1"/>
          </p:cNvSpPr>
          <p:nvPr/>
        </p:nvSpPr>
        <p:spPr bwMode="auto">
          <a:xfrm>
            <a:off x="3551238" y="3937000"/>
            <a:ext cx="109537" cy="7302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92" name="Rectangle 190"/>
          <p:cNvSpPr>
            <a:spLocks noChangeArrowheads="1"/>
          </p:cNvSpPr>
          <p:nvPr/>
        </p:nvSpPr>
        <p:spPr bwMode="auto">
          <a:xfrm>
            <a:off x="3573463" y="3949700"/>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393" name="Rectangle 191"/>
          <p:cNvSpPr>
            <a:spLocks noChangeArrowheads="1"/>
          </p:cNvSpPr>
          <p:nvPr/>
        </p:nvSpPr>
        <p:spPr bwMode="auto">
          <a:xfrm>
            <a:off x="3659188" y="3871913"/>
            <a:ext cx="114300" cy="71437"/>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94" name="Rectangle 192"/>
          <p:cNvSpPr>
            <a:spLocks noChangeArrowheads="1"/>
          </p:cNvSpPr>
          <p:nvPr/>
        </p:nvSpPr>
        <p:spPr bwMode="auto">
          <a:xfrm>
            <a:off x="3681413" y="3881438"/>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395" name="Rectangle 193"/>
          <p:cNvSpPr>
            <a:spLocks noChangeArrowheads="1"/>
          </p:cNvSpPr>
          <p:nvPr/>
        </p:nvSpPr>
        <p:spPr bwMode="auto">
          <a:xfrm>
            <a:off x="3768725" y="3805238"/>
            <a:ext cx="112713"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96" name="Rectangle 194"/>
          <p:cNvSpPr>
            <a:spLocks noChangeArrowheads="1"/>
          </p:cNvSpPr>
          <p:nvPr/>
        </p:nvSpPr>
        <p:spPr bwMode="auto">
          <a:xfrm>
            <a:off x="3792538" y="38147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397" name="Rectangle 195"/>
          <p:cNvSpPr>
            <a:spLocks noChangeArrowheads="1"/>
          </p:cNvSpPr>
          <p:nvPr/>
        </p:nvSpPr>
        <p:spPr bwMode="auto">
          <a:xfrm>
            <a:off x="3659188" y="3937000"/>
            <a:ext cx="114300" cy="7302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398" name="Rectangle 196"/>
          <p:cNvSpPr>
            <a:spLocks noChangeArrowheads="1"/>
          </p:cNvSpPr>
          <p:nvPr/>
        </p:nvSpPr>
        <p:spPr bwMode="auto">
          <a:xfrm>
            <a:off x="3681413" y="3949700"/>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399" name="Rectangle 197"/>
          <p:cNvSpPr>
            <a:spLocks noChangeArrowheads="1"/>
          </p:cNvSpPr>
          <p:nvPr/>
        </p:nvSpPr>
        <p:spPr bwMode="auto">
          <a:xfrm>
            <a:off x="3768725" y="3937000"/>
            <a:ext cx="112713" cy="7302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00" name="Rectangle 198"/>
          <p:cNvSpPr>
            <a:spLocks noChangeArrowheads="1"/>
          </p:cNvSpPr>
          <p:nvPr/>
        </p:nvSpPr>
        <p:spPr bwMode="auto">
          <a:xfrm>
            <a:off x="3792538" y="3949700"/>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401" name="Rectangle 199"/>
          <p:cNvSpPr>
            <a:spLocks noChangeArrowheads="1"/>
          </p:cNvSpPr>
          <p:nvPr/>
        </p:nvSpPr>
        <p:spPr bwMode="auto">
          <a:xfrm>
            <a:off x="3875088" y="3937000"/>
            <a:ext cx="114300" cy="7302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02" name="Rectangle 200"/>
          <p:cNvSpPr>
            <a:spLocks noChangeArrowheads="1"/>
          </p:cNvSpPr>
          <p:nvPr/>
        </p:nvSpPr>
        <p:spPr bwMode="auto">
          <a:xfrm>
            <a:off x="3900488" y="3949700"/>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403" name="Rectangle 201"/>
          <p:cNvSpPr>
            <a:spLocks noChangeArrowheads="1"/>
          </p:cNvSpPr>
          <p:nvPr/>
        </p:nvSpPr>
        <p:spPr bwMode="auto">
          <a:xfrm>
            <a:off x="3984625" y="3937000"/>
            <a:ext cx="114300" cy="7302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04" name="Rectangle 202"/>
          <p:cNvSpPr>
            <a:spLocks noChangeArrowheads="1"/>
          </p:cNvSpPr>
          <p:nvPr/>
        </p:nvSpPr>
        <p:spPr bwMode="auto">
          <a:xfrm>
            <a:off x="4008438" y="3949700"/>
            <a:ext cx="365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405" name="Rectangle 203"/>
          <p:cNvSpPr>
            <a:spLocks noChangeArrowheads="1"/>
          </p:cNvSpPr>
          <p:nvPr/>
        </p:nvSpPr>
        <p:spPr bwMode="auto">
          <a:xfrm>
            <a:off x="4097338" y="3937000"/>
            <a:ext cx="109537" cy="7302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06" name="Rectangle 204"/>
          <p:cNvSpPr>
            <a:spLocks noChangeArrowheads="1"/>
          </p:cNvSpPr>
          <p:nvPr/>
        </p:nvSpPr>
        <p:spPr bwMode="auto">
          <a:xfrm>
            <a:off x="4117975" y="3949700"/>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407" name="Rectangle 205"/>
          <p:cNvSpPr>
            <a:spLocks noChangeArrowheads="1"/>
          </p:cNvSpPr>
          <p:nvPr/>
        </p:nvSpPr>
        <p:spPr bwMode="auto">
          <a:xfrm>
            <a:off x="4205288" y="3805238"/>
            <a:ext cx="112712"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08" name="Rectangle 206"/>
          <p:cNvSpPr>
            <a:spLocks noChangeArrowheads="1"/>
          </p:cNvSpPr>
          <p:nvPr/>
        </p:nvSpPr>
        <p:spPr bwMode="auto">
          <a:xfrm>
            <a:off x="4225925" y="3814763"/>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37</a:t>
            </a:r>
            <a:endParaRPr lang="en-US" altLang="ja-JP" sz="1700">
              <a:solidFill>
                <a:schemeClr val="bg2"/>
              </a:solidFill>
            </a:endParaRPr>
          </a:p>
        </p:txBody>
      </p:sp>
      <p:sp>
        <p:nvSpPr>
          <p:cNvPr id="12409" name="Rectangle 207"/>
          <p:cNvSpPr>
            <a:spLocks noChangeArrowheads="1"/>
          </p:cNvSpPr>
          <p:nvPr/>
        </p:nvSpPr>
        <p:spPr bwMode="auto">
          <a:xfrm>
            <a:off x="4205288" y="3871913"/>
            <a:ext cx="112712" cy="71437"/>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10" name="Rectangle 208"/>
          <p:cNvSpPr>
            <a:spLocks noChangeArrowheads="1"/>
          </p:cNvSpPr>
          <p:nvPr/>
        </p:nvSpPr>
        <p:spPr bwMode="auto">
          <a:xfrm>
            <a:off x="4225925" y="3881438"/>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33</a:t>
            </a:r>
            <a:endParaRPr lang="en-US" altLang="ja-JP" sz="1700">
              <a:solidFill>
                <a:schemeClr val="bg2"/>
              </a:solidFill>
            </a:endParaRPr>
          </a:p>
        </p:txBody>
      </p:sp>
      <p:sp>
        <p:nvSpPr>
          <p:cNvPr id="12411" name="Rectangle 209"/>
          <p:cNvSpPr>
            <a:spLocks noChangeArrowheads="1"/>
          </p:cNvSpPr>
          <p:nvPr/>
        </p:nvSpPr>
        <p:spPr bwMode="auto">
          <a:xfrm>
            <a:off x="4205288" y="3937000"/>
            <a:ext cx="112712" cy="7302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12" name="Rectangle 210"/>
          <p:cNvSpPr>
            <a:spLocks noChangeArrowheads="1"/>
          </p:cNvSpPr>
          <p:nvPr/>
        </p:nvSpPr>
        <p:spPr bwMode="auto">
          <a:xfrm>
            <a:off x="4225925" y="3949700"/>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53</a:t>
            </a:r>
            <a:endParaRPr lang="en-US" altLang="ja-JP" sz="1700">
              <a:solidFill>
                <a:schemeClr val="bg2"/>
              </a:solidFill>
            </a:endParaRPr>
          </a:p>
        </p:txBody>
      </p:sp>
      <p:sp>
        <p:nvSpPr>
          <p:cNvPr id="12413" name="Rectangle 211"/>
          <p:cNvSpPr>
            <a:spLocks noChangeArrowheads="1"/>
          </p:cNvSpPr>
          <p:nvPr/>
        </p:nvSpPr>
        <p:spPr bwMode="auto">
          <a:xfrm>
            <a:off x="4205288" y="4006850"/>
            <a:ext cx="112712"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14" name="Rectangle 212"/>
          <p:cNvSpPr>
            <a:spLocks noChangeArrowheads="1"/>
          </p:cNvSpPr>
          <p:nvPr/>
        </p:nvSpPr>
        <p:spPr bwMode="auto">
          <a:xfrm>
            <a:off x="4225925" y="4016375"/>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23</a:t>
            </a:r>
            <a:endParaRPr lang="en-US" altLang="ja-JP" sz="1700">
              <a:solidFill>
                <a:schemeClr val="bg2"/>
              </a:solidFill>
            </a:endParaRPr>
          </a:p>
        </p:txBody>
      </p:sp>
      <p:sp>
        <p:nvSpPr>
          <p:cNvPr id="12415" name="Rectangle 213"/>
          <p:cNvSpPr>
            <a:spLocks noChangeArrowheads="1"/>
          </p:cNvSpPr>
          <p:nvPr/>
        </p:nvSpPr>
        <p:spPr bwMode="auto">
          <a:xfrm>
            <a:off x="4205288" y="4073525"/>
            <a:ext cx="112712"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16" name="Rectangle 214"/>
          <p:cNvSpPr>
            <a:spLocks noChangeArrowheads="1"/>
          </p:cNvSpPr>
          <p:nvPr/>
        </p:nvSpPr>
        <p:spPr bwMode="auto">
          <a:xfrm>
            <a:off x="4225925" y="4081463"/>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43</a:t>
            </a:r>
            <a:endParaRPr lang="en-US" altLang="ja-JP" sz="1700">
              <a:solidFill>
                <a:schemeClr val="bg2"/>
              </a:solidFill>
            </a:endParaRPr>
          </a:p>
        </p:txBody>
      </p:sp>
      <p:sp>
        <p:nvSpPr>
          <p:cNvPr id="12417" name="Rectangle 215"/>
          <p:cNvSpPr>
            <a:spLocks noChangeArrowheads="1"/>
          </p:cNvSpPr>
          <p:nvPr/>
        </p:nvSpPr>
        <p:spPr bwMode="auto">
          <a:xfrm>
            <a:off x="4097338" y="3805238"/>
            <a:ext cx="109537"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18" name="Rectangle 216"/>
          <p:cNvSpPr>
            <a:spLocks noChangeArrowheads="1"/>
          </p:cNvSpPr>
          <p:nvPr/>
        </p:nvSpPr>
        <p:spPr bwMode="auto">
          <a:xfrm>
            <a:off x="4117975" y="3814763"/>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419" name="Rectangle 217"/>
          <p:cNvSpPr>
            <a:spLocks noChangeArrowheads="1"/>
          </p:cNvSpPr>
          <p:nvPr/>
        </p:nvSpPr>
        <p:spPr bwMode="auto">
          <a:xfrm>
            <a:off x="4097338" y="4006850"/>
            <a:ext cx="109537"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20" name="Rectangle 218"/>
          <p:cNvSpPr>
            <a:spLocks noChangeArrowheads="1"/>
          </p:cNvSpPr>
          <p:nvPr/>
        </p:nvSpPr>
        <p:spPr bwMode="auto">
          <a:xfrm>
            <a:off x="4117975" y="4016375"/>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421" name="Rectangle 219"/>
          <p:cNvSpPr>
            <a:spLocks noChangeArrowheads="1"/>
          </p:cNvSpPr>
          <p:nvPr/>
        </p:nvSpPr>
        <p:spPr bwMode="auto">
          <a:xfrm>
            <a:off x="4097338" y="4073525"/>
            <a:ext cx="109537"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22" name="Rectangle 220"/>
          <p:cNvSpPr>
            <a:spLocks noChangeArrowheads="1"/>
          </p:cNvSpPr>
          <p:nvPr/>
        </p:nvSpPr>
        <p:spPr bwMode="auto">
          <a:xfrm>
            <a:off x="4117975" y="4081463"/>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423" name="Rectangle 221"/>
          <p:cNvSpPr>
            <a:spLocks noChangeArrowheads="1"/>
          </p:cNvSpPr>
          <p:nvPr/>
        </p:nvSpPr>
        <p:spPr bwMode="auto">
          <a:xfrm>
            <a:off x="4097338" y="3871913"/>
            <a:ext cx="109537" cy="71437"/>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24" name="Rectangle 222"/>
          <p:cNvSpPr>
            <a:spLocks noChangeArrowheads="1"/>
          </p:cNvSpPr>
          <p:nvPr/>
        </p:nvSpPr>
        <p:spPr bwMode="auto">
          <a:xfrm>
            <a:off x="4117975" y="3881438"/>
            <a:ext cx="36513"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425" name="Rectangle 223"/>
          <p:cNvSpPr>
            <a:spLocks noChangeArrowheads="1"/>
          </p:cNvSpPr>
          <p:nvPr/>
        </p:nvSpPr>
        <p:spPr bwMode="auto">
          <a:xfrm>
            <a:off x="3659188" y="3805238"/>
            <a:ext cx="114300"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26" name="Rectangle 224"/>
          <p:cNvSpPr>
            <a:spLocks noChangeArrowheads="1"/>
          </p:cNvSpPr>
          <p:nvPr/>
        </p:nvSpPr>
        <p:spPr bwMode="auto">
          <a:xfrm>
            <a:off x="3681413" y="38147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427" name="Rectangle 225"/>
          <p:cNvSpPr>
            <a:spLocks noChangeArrowheads="1"/>
          </p:cNvSpPr>
          <p:nvPr/>
        </p:nvSpPr>
        <p:spPr bwMode="auto">
          <a:xfrm>
            <a:off x="3551238" y="3871913"/>
            <a:ext cx="109537" cy="71437"/>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28" name="Rectangle 226"/>
          <p:cNvSpPr>
            <a:spLocks noChangeArrowheads="1"/>
          </p:cNvSpPr>
          <p:nvPr/>
        </p:nvSpPr>
        <p:spPr bwMode="auto">
          <a:xfrm>
            <a:off x="3573463" y="3881438"/>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429" name="Rectangle 227"/>
          <p:cNvSpPr>
            <a:spLocks noChangeArrowheads="1"/>
          </p:cNvSpPr>
          <p:nvPr/>
        </p:nvSpPr>
        <p:spPr bwMode="auto">
          <a:xfrm>
            <a:off x="3551238" y="4006850"/>
            <a:ext cx="109537"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30" name="Rectangle 228"/>
          <p:cNvSpPr>
            <a:spLocks noChangeArrowheads="1"/>
          </p:cNvSpPr>
          <p:nvPr/>
        </p:nvSpPr>
        <p:spPr bwMode="auto">
          <a:xfrm>
            <a:off x="3573463" y="4016375"/>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431" name="Rectangle 229"/>
          <p:cNvSpPr>
            <a:spLocks noChangeArrowheads="1"/>
          </p:cNvSpPr>
          <p:nvPr/>
        </p:nvSpPr>
        <p:spPr bwMode="auto">
          <a:xfrm>
            <a:off x="3551238" y="4073525"/>
            <a:ext cx="109537"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32" name="Rectangle 230"/>
          <p:cNvSpPr>
            <a:spLocks noChangeArrowheads="1"/>
          </p:cNvSpPr>
          <p:nvPr/>
        </p:nvSpPr>
        <p:spPr bwMode="auto">
          <a:xfrm>
            <a:off x="3573463" y="40814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433" name="Rectangle 231"/>
          <p:cNvSpPr>
            <a:spLocks noChangeArrowheads="1"/>
          </p:cNvSpPr>
          <p:nvPr/>
        </p:nvSpPr>
        <p:spPr bwMode="auto">
          <a:xfrm>
            <a:off x="3659188" y="4006850"/>
            <a:ext cx="114300"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34" name="Rectangle 232"/>
          <p:cNvSpPr>
            <a:spLocks noChangeArrowheads="1"/>
          </p:cNvSpPr>
          <p:nvPr/>
        </p:nvSpPr>
        <p:spPr bwMode="auto">
          <a:xfrm>
            <a:off x="3681413" y="4016375"/>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435" name="Rectangle 233"/>
          <p:cNvSpPr>
            <a:spLocks noChangeArrowheads="1"/>
          </p:cNvSpPr>
          <p:nvPr/>
        </p:nvSpPr>
        <p:spPr bwMode="auto">
          <a:xfrm>
            <a:off x="3659188" y="4073525"/>
            <a:ext cx="114300"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36" name="Rectangle 234"/>
          <p:cNvSpPr>
            <a:spLocks noChangeArrowheads="1"/>
          </p:cNvSpPr>
          <p:nvPr/>
        </p:nvSpPr>
        <p:spPr bwMode="auto">
          <a:xfrm>
            <a:off x="3681413" y="40814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437" name="Rectangle 235"/>
          <p:cNvSpPr>
            <a:spLocks noChangeArrowheads="1"/>
          </p:cNvSpPr>
          <p:nvPr/>
        </p:nvSpPr>
        <p:spPr bwMode="auto">
          <a:xfrm>
            <a:off x="3768725" y="4006850"/>
            <a:ext cx="112713"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38" name="Rectangle 236"/>
          <p:cNvSpPr>
            <a:spLocks noChangeArrowheads="1"/>
          </p:cNvSpPr>
          <p:nvPr/>
        </p:nvSpPr>
        <p:spPr bwMode="auto">
          <a:xfrm>
            <a:off x="3792538" y="4016375"/>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439" name="Rectangle 237"/>
          <p:cNvSpPr>
            <a:spLocks noChangeArrowheads="1"/>
          </p:cNvSpPr>
          <p:nvPr/>
        </p:nvSpPr>
        <p:spPr bwMode="auto">
          <a:xfrm>
            <a:off x="3984625" y="4006850"/>
            <a:ext cx="114300"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40" name="Rectangle 238"/>
          <p:cNvSpPr>
            <a:spLocks noChangeArrowheads="1"/>
          </p:cNvSpPr>
          <p:nvPr/>
        </p:nvSpPr>
        <p:spPr bwMode="auto">
          <a:xfrm>
            <a:off x="4008438" y="4016375"/>
            <a:ext cx="365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441" name="Rectangle 239"/>
          <p:cNvSpPr>
            <a:spLocks noChangeArrowheads="1"/>
          </p:cNvSpPr>
          <p:nvPr/>
        </p:nvSpPr>
        <p:spPr bwMode="auto">
          <a:xfrm>
            <a:off x="3768725" y="4073525"/>
            <a:ext cx="112713"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42" name="Rectangle 240"/>
          <p:cNvSpPr>
            <a:spLocks noChangeArrowheads="1"/>
          </p:cNvSpPr>
          <p:nvPr/>
        </p:nvSpPr>
        <p:spPr bwMode="auto">
          <a:xfrm>
            <a:off x="3792538" y="40814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443" name="Rectangle 241"/>
          <p:cNvSpPr>
            <a:spLocks noChangeArrowheads="1"/>
          </p:cNvSpPr>
          <p:nvPr/>
        </p:nvSpPr>
        <p:spPr bwMode="auto">
          <a:xfrm>
            <a:off x="3875088" y="3871913"/>
            <a:ext cx="114300" cy="71437"/>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44" name="Rectangle 242"/>
          <p:cNvSpPr>
            <a:spLocks noChangeArrowheads="1"/>
          </p:cNvSpPr>
          <p:nvPr/>
        </p:nvSpPr>
        <p:spPr bwMode="auto">
          <a:xfrm>
            <a:off x="3900488" y="3881438"/>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445" name="Rectangle 243"/>
          <p:cNvSpPr>
            <a:spLocks noChangeArrowheads="1"/>
          </p:cNvSpPr>
          <p:nvPr/>
        </p:nvSpPr>
        <p:spPr bwMode="auto">
          <a:xfrm>
            <a:off x="3875088" y="4006850"/>
            <a:ext cx="114300"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46" name="Rectangle 244"/>
          <p:cNvSpPr>
            <a:spLocks noChangeArrowheads="1"/>
          </p:cNvSpPr>
          <p:nvPr/>
        </p:nvSpPr>
        <p:spPr bwMode="auto">
          <a:xfrm>
            <a:off x="3900488" y="4016375"/>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447" name="Rectangle 245"/>
          <p:cNvSpPr>
            <a:spLocks noChangeArrowheads="1"/>
          </p:cNvSpPr>
          <p:nvPr/>
        </p:nvSpPr>
        <p:spPr bwMode="auto">
          <a:xfrm>
            <a:off x="3875088" y="4073525"/>
            <a:ext cx="114300"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48" name="Rectangle 246"/>
          <p:cNvSpPr>
            <a:spLocks noChangeArrowheads="1"/>
          </p:cNvSpPr>
          <p:nvPr/>
        </p:nvSpPr>
        <p:spPr bwMode="auto">
          <a:xfrm>
            <a:off x="3900488" y="4081463"/>
            <a:ext cx="38100"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449" name="Rectangle 247"/>
          <p:cNvSpPr>
            <a:spLocks noChangeArrowheads="1"/>
          </p:cNvSpPr>
          <p:nvPr/>
        </p:nvSpPr>
        <p:spPr bwMode="auto">
          <a:xfrm>
            <a:off x="3984625" y="4073525"/>
            <a:ext cx="114300" cy="68263"/>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50" name="Rectangle 248"/>
          <p:cNvSpPr>
            <a:spLocks noChangeArrowheads="1"/>
          </p:cNvSpPr>
          <p:nvPr/>
        </p:nvSpPr>
        <p:spPr bwMode="auto">
          <a:xfrm>
            <a:off x="4008438" y="4081463"/>
            <a:ext cx="365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451" name="Rectangle 249"/>
          <p:cNvSpPr>
            <a:spLocks noChangeArrowheads="1"/>
          </p:cNvSpPr>
          <p:nvPr/>
        </p:nvSpPr>
        <p:spPr bwMode="auto">
          <a:xfrm>
            <a:off x="3984625" y="3805238"/>
            <a:ext cx="114300"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52" name="Rectangle 250"/>
          <p:cNvSpPr>
            <a:spLocks noChangeArrowheads="1"/>
          </p:cNvSpPr>
          <p:nvPr/>
        </p:nvSpPr>
        <p:spPr bwMode="auto">
          <a:xfrm>
            <a:off x="4008438" y="3814763"/>
            <a:ext cx="365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453" name="Rectangle 251"/>
          <p:cNvSpPr>
            <a:spLocks noChangeArrowheads="1"/>
          </p:cNvSpPr>
          <p:nvPr/>
        </p:nvSpPr>
        <p:spPr bwMode="auto">
          <a:xfrm>
            <a:off x="3984625" y="3871913"/>
            <a:ext cx="114300" cy="71437"/>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54" name="Rectangle 252"/>
          <p:cNvSpPr>
            <a:spLocks noChangeArrowheads="1"/>
          </p:cNvSpPr>
          <p:nvPr/>
        </p:nvSpPr>
        <p:spPr bwMode="auto">
          <a:xfrm>
            <a:off x="4008438" y="3881438"/>
            <a:ext cx="365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300">
                <a:solidFill>
                  <a:schemeClr val="bg2"/>
                </a:solidFill>
                <a:latin typeface="ＭＳ Ｐゴシック" pitchFamily="50" charset="-128"/>
              </a:rPr>
              <a:t>×</a:t>
            </a:r>
            <a:endParaRPr lang="en-US" altLang="ja-JP" sz="1700">
              <a:solidFill>
                <a:schemeClr val="bg2"/>
              </a:solidFill>
            </a:endParaRPr>
          </a:p>
        </p:txBody>
      </p:sp>
      <p:sp>
        <p:nvSpPr>
          <p:cNvPr id="12455" name="Rectangle 253"/>
          <p:cNvSpPr>
            <a:spLocks noChangeArrowheads="1"/>
          </p:cNvSpPr>
          <p:nvPr/>
        </p:nvSpPr>
        <p:spPr bwMode="auto">
          <a:xfrm>
            <a:off x="2679700" y="3811588"/>
            <a:ext cx="763588" cy="6985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56" name="Rectangle 254"/>
          <p:cNvSpPr>
            <a:spLocks noChangeArrowheads="1"/>
          </p:cNvSpPr>
          <p:nvPr/>
        </p:nvSpPr>
        <p:spPr bwMode="auto">
          <a:xfrm>
            <a:off x="2773363" y="3814763"/>
            <a:ext cx="427037"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１．○○の△△が出来ない</a:t>
            </a:r>
            <a:endParaRPr lang="ja-JP" altLang="en-US" sz="1700">
              <a:solidFill>
                <a:schemeClr val="bg2"/>
              </a:solidFill>
            </a:endParaRPr>
          </a:p>
        </p:txBody>
      </p:sp>
      <p:sp>
        <p:nvSpPr>
          <p:cNvPr id="12457" name="Rectangle 255"/>
          <p:cNvSpPr>
            <a:spLocks noChangeArrowheads="1"/>
          </p:cNvSpPr>
          <p:nvPr/>
        </p:nvSpPr>
        <p:spPr bwMode="auto">
          <a:xfrm>
            <a:off x="2681288" y="3881438"/>
            <a:ext cx="760412" cy="65087"/>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58" name="Rectangle 256"/>
          <p:cNvSpPr>
            <a:spLocks noChangeArrowheads="1"/>
          </p:cNvSpPr>
          <p:nvPr/>
        </p:nvSpPr>
        <p:spPr bwMode="auto">
          <a:xfrm>
            <a:off x="2773363" y="3881438"/>
            <a:ext cx="3540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２．○○の不良が多い</a:t>
            </a:r>
            <a:endParaRPr lang="ja-JP" altLang="en-US" sz="1700">
              <a:solidFill>
                <a:schemeClr val="bg2"/>
              </a:solidFill>
            </a:endParaRPr>
          </a:p>
        </p:txBody>
      </p:sp>
      <p:sp>
        <p:nvSpPr>
          <p:cNvPr id="12459" name="Rectangle 257"/>
          <p:cNvSpPr>
            <a:spLocks noChangeArrowheads="1"/>
          </p:cNvSpPr>
          <p:nvPr/>
        </p:nvSpPr>
        <p:spPr bwMode="auto">
          <a:xfrm>
            <a:off x="2681288" y="3946525"/>
            <a:ext cx="760412" cy="6667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60" name="Rectangle 258"/>
          <p:cNvSpPr>
            <a:spLocks noChangeArrowheads="1"/>
          </p:cNvSpPr>
          <p:nvPr/>
        </p:nvSpPr>
        <p:spPr bwMode="auto">
          <a:xfrm>
            <a:off x="2773363" y="3949700"/>
            <a:ext cx="4302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３．</a:t>
            </a:r>
            <a:r>
              <a:rPr lang="en-US" altLang="ja-JP" sz="300">
                <a:solidFill>
                  <a:schemeClr val="bg2"/>
                </a:solidFill>
                <a:latin typeface="ＭＳ Ｐゴシック" pitchFamily="50" charset="-128"/>
              </a:rPr>
              <a:t>××</a:t>
            </a:r>
            <a:r>
              <a:rPr lang="ja-JP" altLang="en-US" sz="300">
                <a:solidFill>
                  <a:schemeClr val="bg2"/>
                </a:solidFill>
                <a:latin typeface="ＭＳ Ｐゴシック" pitchFamily="50" charset="-128"/>
              </a:rPr>
              <a:t>の処理時間が長い</a:t>
            </a:r>
            <a:endParaRPr lang="ja-JP" altLang="en-US" sz="1700">
              <a:solidFill>
                <a:schemeClr val="bg2"/>
              </a:solidFill>
            </a:endParaRPr>
          </a:p>
        </p:txBody>
      </p:sp>
      <p:sp>
        <p:nvSpPr>
          <p:cNvPr id="12461" name="Rectangle 259"/>
          <p:cNvSpPr>
            <a:spLocks noChangeArrowheads="1"/>
          </p:cNvSpPr>
          <p:nvPr/>
        </p:nvSpPr>
        <p:spPr bwMode="auto">
          <a:xfrm>
            <a:off x="2681288" y="4010025"/>
            <a:ext cx="760412" cy="63500"/>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62" name="Rectangle 260"/>
          <p:cNvSpPr>
            <a:spLocks noChangeArrowheads="1"/>
          </p:cNvSpPr>
          <p:nvPr/>
        </p:nvSpPr>
        <p:spPr bwMode="auto">
          <a:xfrm>
            <a:off x="2773363" y="4016375"/>
            <a:ext cx="390525"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４．</a:t>
            </a:r>
            <a:r>
              <a:rPr lang="en-US" altLang="ja-JP" sz="300">
                <a:solidFill>
                  <a:schemeClr val="bg2"/>
                </a:solidFill>
                <a:latin typeface="ＭＳ Ｐゴシック" pitchFamily="50" charset="-128"/>
              </a:rPr>
              <a:t>××</a:t>
            </a:r>
            <a:r>
              <a:rPr lang="ja-JP" altLang="en-US" sz="300">
                <a:solidFill>
                  <a:schemeClr val="bg2"/>
                </a:solidFill>
                <a:latin typeface="ＭＳ Ｐゴシック" pitchFamily="50" charset="-128"/>
              </a:rPr>
              <a:t>の生産が遅れる</a:t>
            </a:r>
            <a:endParaRPr lang="ja-JP" altLang="en-US" sz="1700">
              <a:solidFill>
                <a:schemeClr val="bg2"/>
              </a:solidFill>
            </a:endParaRPr>
          </a:p>
        </p:txBody>
      </p:sp>
      <p:sp>
        <p:nvSpPr>
          <p:cNvPr id="12463" name="Rectangle 261"/>
          <p:cNvSpPr>
            <a:spLocks noChangeArrowheads="1"/>
          </p:cNvSpPr>
          <p:nvPr/>
        </p:nvSpPr>
        <p:spPr bwMode="auto">
          <a:xfrm>
            <a:off x="2681288" y="4075113"/>
            <a:ext cx="760412" cy="66675"/>
          </a:xfrm>
          <a:prstGeom prst="rect">
            <a:avLst/>
          </a:prstGeom>
          <a:solidFill>
            <a:srgbClr val="FFFFFF"/>
          </a:solidFill>
          <a:ln w="3175">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64" name="Rectangle 262"/>
          <p:cNvSpPr>
            <a:spLocks noChangeArrowheads="1"/>
          </p:cNvSpPr>
          <p:nvPr/>
        </p:nvSpPr>
        <p:spPr bwMode="auto">
          <a:xfrm>
            <a:off x="2773363" y="4081463"/>
            <a:ext cx="354012"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300">
                <a:solidFill>
                  <a:schemeClr val="bg2"/>
                </a:solidFill>
                <a:latin typeface="ＭＳ Ｐゴシック" pitchFamily="50" charset="-128"/>
              </a:rPr>
              <a:t>５．△△の苦情が多い</a:t>
            </a:r>
            <a:endParaRPr lang="ja-JP" altLang="en-US" sz="1700">
              <a:solidFill>
                <a:schemeClr val="bg2"/>
              </a:solidFill>
            </a:endParaRPr>
          </a:p>
        </p:txBody>
      </p:sp>
      <p:sp>
        <p:nvSpPr>
          <p:cNvPr id="12465" name="Line 263"/>
          <p:cNvSpPr>
            <a:spLocks noChangeShapeType="1"/>
          </p:cNvSpPr>
          <p:nvPr/>
        </p:nvSpPr>
        <p:spPr bwMode="auto">
          <a:xfrm>
            <a:off x="4314825" y="3790950"/>
            <a:ext cx="3175" cy="1428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466" name="Rectangle 264"/>
          <p:cNvSpPr>
            <a:spLocks noChangeArrowheads="1"/>
          </p:cNvSpPr>
          <p:nvPr/>
        </p:nvSpPr>
        <p:spPr bwMode="auto">
          <a:xfrm>
            <a:off x="4206875" y="3490913"/>
            <a:ext cx="107950" cy="650875"/>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67" name="Rectangle 265"/>
          <p:cNvSpPr>
            <a:spLocks noChangeArrowheads="1"/>
          </p:cNvSpPr>
          <p:nvPr/>
        </p:nvSpPr>
        <p:spPr bwMode="auto">
          <a:xfrm>
            <a:off x="2681288" y="3808413"/>
            <a:ext cx="760412" cy="333375"/>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68" name="Rectangle 267"/>
          <p:cNvSpPr>
            <a:spLocks noChangeArrowheads="1"/>
          </p:cNvSpPr>
          <p:nvPr/>
        </p:nvSpPr>
        <p:spPr bwMode="auto">
          <a:xfrm>
            <a:off x="1085850" y="915988"/>
            <a:ext cx="49371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300" b="1">
                <a:solidFill>
                  <a:schemeClr val="bg2"/>
                </a:solidFill>
                <a:latin typeface="ＭＳ Ｐゴシック" pitchFamily="50" charset="-128"/>
              </a:rPr>
              <a:t>手法名</a:t>
            </a:r>
            <a:endParaRPr lang="ja-JP" altLang="en-US" sz="1100">
              <a:solidFill>
                <a:schemeClr val="bg2"/>
              </a:solidFill>
            </a:endParaRPr>
          </a:p>
        </p:txBody>
      </p:sp>
      <p:sp>
        <p:nvSpPr>
          <p:cNvPr id="12469" name="Rectangle 269"/>
          <p:cNvSpPr>
            <a:spLocks noChangeArrowheads="1"/>
          </p:cNvSpPr>
          <p:nvPr/>
        </p:nvSpPr>
        <p:spPr bwMode="auto">
          <a:xfrm>
            <a:off x="3119438" y="903288"/>
            <a:ext cx="563562"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300" b="1">
                <a:solidFill>
                  <a:schemeClr val="bg2"/>
                </a:solidFill>
                <a:latin typeface="ＭＳ Ｐゴシック" pitchFamily="50" charset="-128"/>
              </a:rPr>
              <a:t>イメージ</a:t>
            </a:r>
            <a:endParaRPr lang="ja-JP" altLang="en-US" sz="1100" b="1">
              <a:solidFill>
                <a:schemeClr val="bg2"/>
              </a:solidFill>
            </a:endParaRPr>
          </a:p>
        </p:txBody>
      </p:sp>
      <p:sp>
        <p:nvSpPr>
          <p:cNvPr id="12470" name="Rectangle 270"/>
          <p:cNvSpPr>
            <a:spLocks noChangeArrowheads="1"/>
          </p:cNvSpPr>
          <p:nvPr/>
        </p:nvSpPr>
        <p:spPr bwMode="auto">
          <a:xfrm>
            <a:off x="546100" y="5911850"/>
            <a:ext cx="2039938" cy="820738"/>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71" name="Rectangle 271"/>
          <p:cNvSpPr>
            <a:spLocks noChangeArrowheads="1"/>
          </p:cNvSpPr>
          <p:nvPr/>
        </p:nvSpPr>
        <p:spPr bwMode="auto">
          <a:xfrm>
            <a:off x="755650" y="6335713"/>
            <a:ext cx="3381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000" b="1">
                <a:solidFill>
                  <a:schemeClr val="bg2"/>
                </a:solidFill>
                <a:latin typeface="Arial" charset="0"/>
              </a:rPr>
              <a:t>PERT</a:t>
            </a:r>
            <a:endParaRPr lang="en-US" altLang="ja-JP" sz="1000">
              <a:solidFill>
                <a:schemeClr val="bg2"/>
              </a:solidFill>
            </a:endParaRPr>
          </a:p>
        </p:txBody>
      </p:sp>
      <p:sp>
        <p:nvSpPr>
          <p:cNvPr id="12472" name="Rectangle 272"/>
          <p:cNvSpPr>
            <a:spLocks noChangeArrowheads="1"/>
          </p:cNvSpPr>
          <p:nvPr/>
        </p:nvSpPr>
        <p:spPr bwMode="auto">
          <a:xfrm>
            <a:off x="2566988" y="5910263"/>
            <a:ext cx="1849437" cy="823912"/>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nvGrpSpPr>
          <p:cNvPr id="12473" name="Group 273"/>
          <p:cNvGrpSpPr>
            <a:grpSpLocks/>
          </p:cNvGrpSpPr>
          <p:nvPr/>
        </p:nvGrpSpPr>
        <p:grpSpPr bwMode="auto">
          <a:xfrm>
            <a:off x="2652713" y="5897563"/>
            <a:ext cx="2082800" cy="960437"/>
            <a:chOff x="1523" y="2567"/>
            <a:chExt cx="897" cy="324"/>
          </a:xfrm>
        </p:grpSpPr>
        <p:sp>
          <p:nvSpPr>
            <p:cNvPr id="12602" name="Rectangle 274"/>
            <p:cNvSpPr>
              <a:spLocks noChangeArrowheads="1"/>
            </p:cNvSpPr>
            <p:nvPr/>
          </p:nvSpPr>
          <p:spPr bwMode="auto">
            <a:xfrm>
              <a:off x="1523" y="2652"/>
              <a:ext cx="897" cy="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03" name="Rectangle 275"/>
            <p:cNvSpPr>
              <a:spLocks noChangeArrowheads="1"/>
            </p:cNvSpPr>
            <p:nvPr/>
          </p:nvSpPr>
          <p:spPr bwMode="auto">
            <a:xfrm>
              <a:off x="1559" y="2679"/>
              <a:ext cx="328"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500" b="1">
                  <a:solidFill>
                    <a:schemeClr val="bg2"/>
                  </a:solidFill>
                  <a:latin typeface="ＭＳ Ｐゴシック" pitchFamily="50" charset="-128"/>
                </a:rPr>
                <a:t>①→②→⑤→⑧→⑪→⑭→</a:t>
              </a:r>
              <a:endParaRPr lang="en-US" altLang="ja-JP" sz="1100">
                <a:solidFill>
                  <a:schemeClr val="bg2"/>
                </a:solidFill>
              </a:endParaRPr>
            </a:p>
          </p:txBody>
        </p:sp>
        <p:sp>
          <p:nvSpPr>
            <p:cNvPr id="12604" name="Rectangle 276"/>
            <p:cNvSpPr>
              <a:spLocks noChangeArrowheads="1"/>
            </p:cNvSpPr>
            <p:nvPr/>
          </p:nvSpPr>
          <p:spPr bwMode="auto">
            <a:xfrm>
              <a:off x="2170" y="2679"/>
              <a:ext cx="27"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500" b="1">
                  <a:solidFill>
                    <a:schemeClr val="bg2"/>
                  </a:solidFill>
                  <a:latin typeface="ＭＳ Ｐゴシック" pitchFamily="50" charset="-128"/>
                </a:rPr>
                <a:t>⑮</a:t>
              </a:r>
              <a:endParaRPr lang="en-US" altLang="ja-JP" sz="1100">
                <a:solidFill>
                  <a:schemeClr val="bg2"/>
                </a:solidFill>
              </a:endParaRPr>
            </a:p>
          </p:txBody>
        </p:sp>
        <p:sp>
          <p:nvSpPr>
            <p:cNvPr id="12605" name="Rectangle 277"/>
            <p:cNvSpPr>
              <a:spLocks noChangeArrowheads="1"/>
            </p:cNvSpPr>
            <p:nvPr/>
          </p:nvSpPr>
          <p:spPr bwMode="auto">
            <a:xfrm>
              <a:off x="1840" y="2716"/>
              <a:ext cx="144"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06" name="Rectangle 278"/>
            <p:cNvSpPr>
              <a:spLocks noChangeArrowheads="1"/>
            </p:cNvSpPr>
            <p:nvPr/>
          </p:nvSpPr>
          <p:spPr bwMode="auto">
            <a:xfrm rot="5400000">
              <a:off x="1867" y="2745"/>
              <a:ext cx="63"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500" b="1">
                  <a:solidFill>
                    <a:schemeClr val="bg2"/>
                  </a:solidFill>
                  <a:latin typeface="ＭＳ Ｐゴシック" pitchFamily="50" charset="-128"/>
                </a:rPr>
                <a:t>⑦←⑥</a:t>
              </a:r>
              <a:endParaRPr lang="en-US" altLang="ja-JP" sz="1100">
                <a:solidFill>
                  <a:schemeClr val="bg2"/>
                </a:solidFill>
              </a:endParaRPr>
            </a:p>
          </p:txBody>
        </p:sp>
        <p:sp>
          <p:nvSpPr>
            <p:cNvPr id="12607" name="Rectangle 279"/>
            <p:cNvSpPr>
              <a:spLocks noChangeArrowheads="1"/>
            </p:cNvSpPr>
            <p:nvPr/>
          </p:nvSpPr>
          <p:spPr bwMode="auto">
            <a:xfrm>
              <a:off x="1950" y="2732"/>
              <a:ext cx="144"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08" name="Rectangle 280"/>
            <p:cNvSpPr>
              <a:spLocks noChangeArrowheads="1"/>
            </p:cNvSpPr>
            <p:nvPr/>
          </p:nvSpPr>
          <p:spPr bwMode="auto">
            <a:xfrm rot="5400000">
              <a:off x="1974" y="2758"/>
              <a:ext cx="63" cy="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500" b="1">
                  <a:solidFill>
                    <a:schemeClr val="bg2"/>
                  </a:solidFill>
                  <a:latin typeface="ＭＳ Ｐゴシック" pitchFamily="50" charset="-128"/>
                </a:rPr>
                <a:t>⑩←⑨</a:t>
              </a:r>
              <a:endParaRPr lang="en-US" altLang="ja-JP" sz="1100">
                <a:solidFill>
                  <a:schemeClr val="bg2"/>
                </a:solidFill>
              </a:endParaRPr>
            </a:p>
          </p:txBody>
        </p:sp>
        <p:sp>
          <p:nvSpPr>
            <p:cNvPr id="12609" name="Rectangle 281"/>
            <p:cNvSpPr>
              <a:spLocks noChangeArrowheads="1"/>
            </p:cNvSpPr>
            <p:nvPr/>
          </p:nvSpPr>
          <p:spPr bwMode="auto">
            <a:xfrm>
              <a:off x="1971" y="2567"/>
              <a:ext cx="223" cy="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10" name="Rectangle 282"/>
            <p:cNvSpPr>
              <a:spLocks noChangeArrowheads="1"/>
            </p:cNvSpPr>
            <p:nvPr/>
          </p:nvSpPr>
          <p:spPr bwMode="auto">
            <a:xfrm>
              <a:off x="2006" y="2598"/>
              <a:ext cx="82"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500" b="1">
                  <a:solidFill>
                    <a:schemeClr val="bg2"/>
                  </a:solidFill>
                  <a:latin typeface="ＭＳ Ｐゴシック" pitchFamily="50" charset="-128"/>
                </a:rPr>
                <a:t>⑫→⑬</a:t>
              </a:r>
              <a:endParaRPr lang="en-US" altLang="ja-JP" sz="1100">
                <a:solidFill>
                  <a:schemeClr val="bg2"/>
                </a:solidFill>
              </a:endParaRPr>
            </a:p>
          </p:txBody>
        </p:sp>
        <p:sp>
          <p:nvSpPr>
            <p:cNvPr id="12611" name="Rectangle 283"/>
            <p:cNvSpPr>
              <a:spLocks noChangeArrowheads="1"/>
            </p:cNvSpPr>
            <p:nvPr/>
          </p:nvSpPr>
          <p:spPr bwMode="auto">
            <a:xfrm>
              <a:off x="1644" y="2567"/>
              <a:ext cx="223" cy="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612" name="Rectangle 284"/>
            <p:cNvSpPr>
              <a:spLocks noChangeArrowheads="1"/>
            </p:cNvSpPr>
            <p:nvPr/>
          </p:nvSpPr>
          <p:spPr bwMode="auto">
            <a:xfrm>
              <a:off x="1680" y="2598"/>
              <a:ext cx="82"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500" b="1">
                  <a:solidFill>
                    <a:schemeClr val="bg2"/>
                  </a:solidFill>
                  <a:latin typeface="ＭＳ Ｐゴシック" pitchFamily="50" charset="-128"/>
                </a:rPr>
                <a:t>③→④</a:t>
              </a:r>
              <a:endParaRPr lang="en-US" altLang="ja-JP" sz="1100">
                <a:solidFill>
                  <a:schemeClr val="bg2"/>
                </a:solidFill>
              </a:endParaRPr>
            </a:p>
          </p:txBody>
        </p:sp>
        <p:grpSp>
          <p:nvGrpSpPr>
            <p:cNvPr id="12613" name="Group 285"/>
            <p:cNvGrpSpPr>
              <a:grpSpLocks/>
            </p:cNvGrpSpPr>
            <p:nvPr/>
          </p:nvGrpSpPr>
          <p:grpSpPr bwMode="auto">
            <a:xfrm>
              <a:off x="2103" y="2639"/>
              <a:ext cx="39" cy="35"/>
              <a:chOff x="2103" y="2639"/>
              <a:chExt cx="39" cy="35"/>
            </a:xfrm>
          </p:grpSpPr>
          <p:sp>
            <p:nvSpPr>
              <p:cNvPr id="12635" name="Line 286"/>
              <p:cNvSpPr>
                <a:spLocks noChangeShapeType="1"/>
              </p:cNvSpPr>
              <p:nvPr/>
            </p:nvSpPr>
            <p:spPr bwMode="auto">
              <a:xfrm>
                <a:off x="2121" y="2641"/>
                <a:ext cx="1" cy="12"/>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636" name="Freeform 287"/>
              <p:cNvSpPr>
                <a:spLocks/>
              </p:cNvSpPr>
              <p:nvPr/>
            </p:nvSpPr>
            <p:spPr bwMode="auto">
              <a:xfrm>
                <a:off x="2103" y="2639"/>
                <a:ext cx="39" cy="35"/>
              </a:xfrm>
              <a:custGeom>
                <a:avLst/>
                <a:gdLst>
                  <a:gd name="T0" fmla="*/ 0 w 39"/>
                  <a:gd name="T1" fmla="*/ 0 h 35"/>
                  <a:gd name="T2" fmla="*/ 18 w 39"/>
                  <a:gd name="T3" fmla="*/ 35 h 35"/>
                  <a:gd name="T4" fmla="*/ 39 w 39"/>
                  <a:gd name="T5" fmla="*/ 2 h 35"/>
                  <a:gd name="T6" fmla="*/ 19 w 39"/>
                  <a:gd name="T7" fmla="*/ 12 h 35"/>
                  <a:gd name="T8" fmla="*/ 0 w 39"/>
                  <a:gd name="T9" fmla="*/ 0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35">
                    <a:moveTo>
                      <a:pt x="0" y="0"/>
                    </a:moveTo>
                    <a:lnTo>
                      <a:pt x="18" y="35"/>
                    </a:lnTo>
                    <a:lnTo>
                      <a:pt x="39" y="2"/>
                    </a:lnTo>
                    <a:lnTo>
                      <a:pt x="19" y="12"/>
                    </a:lnTo>
                    <a:lnTo>
                      <a:pt x="0" y="0"/>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12614" name="Group 288"/>
            <p:cNvGrpSpPr>
              <a:grpSpLocks/>
            </p:cNvGrpSpPr>
            <p:nvPr/>
          </p:nvGrpSpPr>
          <p:grpSpPr bwMode="auto">
            <a:xfrm>
              <a:off x="1657" y="2645"/>
              <a:ext cx="39" cy="32"/>
              <a:chOff x="1657" y="2645"/>
              <a:chExt cx="39" cy="32"/>
            </a:xfrm>
          </p:grpSpPr>
          <p:sp>
            <p:nvSpPr>
              <p:cNvPr id="12633" name="Line 289"/>
              <p:cNvSpPr>
                <a:spLocks noChangeShapeType="1"/>
              </p:cNvSpPr>
              <p:nvPr/>
            </p:nvSpPr>
            <p:spPr bwMode="auto">
              <a:xfrm flipV="1">
                <a:off x="1676" y="2664"/>
                <a:ext cx="1" cy="12"/>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634" name="Freeform 290"/>
              <p:cNvSpPr>
                <a:spLocks/>
              </p:cNvSpPr>
              <p:nvPr/>
            </p:nvSpPr>
            <p:spPr bwMode="auto">
              <a:xfrm>
                <a:off x="1657" y="2645"/>
                <a:ext cx="39" cy="32"/>
              </a:xfrm>
              <a:custGeom>
                <a:avLst/>
                <a:gdLst>
                  <a:gd name="T0" fmla="*/ 39 w 39"/>
                  <a:gd name="T1" fmla="*/ 32 h 32"/>
                  <a:gd name="T2" fmla="*/ 20 w 39"/>
                  <a:gd name="T3" fmla="*/ 0 h 32"/>
                  <a:gd name="T4" fmla="*/ 0 w 39"/>
                  <a:gd name="T5" fmla="*/ 32 h 32"/>
                  <a:gd name="T6" fmla="*/ 20 w 39"/>
                  <a:gd name="T7" fmla="*/ 22 h 32"/>
                  <a:gd name="T8" fmla="*/ 39 w 39"/>
                  <a:gd name="T9" fmla="*/ 32 h 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32">
                    <a:moveTo>
                      <a:pt x="39" y="32"/>
                    </a:moveTo>
                    <a:lnTo>
                      <a:pt x="20" y="0"/>
                    </a:lnTo>
                    <a:lnTo>
                      <a:pt x="0" y="32"/>
                    </a:lnTo>
                    <a:lnTo>
                      <a:pt x="20" y="22"/>
                    </a:lnTo>
                    <a:lnTo>
                      <a:pt x="39" y="32"/>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12615" name="Group 291"/>
            <p:cNvGrpSpPr>
              <a:grpSpLocks/>
            </p:cNvGrpSpPr>
            <p:nvPr/>
          </p:nvGrpSpPr>
          <p:grpSpPr bwMode="auto">
            <a:xfrm>
              <a:off x="1988" y="2638"/>
              <a:ext cx="38" cy="34"/>
              <a:chOff x="1988" y="2638"/>
              <a:chExt cx="38" cy="34"/>
            </a:xfrm>
          </p:grpSpPr>
          <p:sp>
            <p:nvSpPr>
              <p:cNvPr id="12631" name="Line 292"/>
              <p:cNvSpPr>
                <a:spLocks noChangeShapeType="1"/>
              </p:cNvSpPr>
              <p:nvPr/>
            </p:nvSpPr>
            <p:spPr bwMode="auto">
              <a:xfrm flipV="1">
                <a:off x="2006" y="2658"/>
                <a:ext cx="1" cy="13"/>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632" name="Freeform 293"/>
              <p:cNvSpPr>
                <a:spLocks/>
              </p:cNvSpPr>
              <p:nvPr/>
            </p:nvSpPr>
            <p:spPr bwMode="auto">
              <a:xfrm>
                <a:off x="1988" y="2638"/>
                <a:ext cx="38" cy="34"/>
              </a:xfrm>
              <a:custGeom>
                <a:avLst/>
                <a:gdLst>
                  <a:gd name="T0" fmla="*/ 38 w 38"/>
                  <a:gd name="T1" fmla="*/ 34 h 34"/>
                  <a:gd name="T2" fmla="*/ 20 w 38"/>
                  <a:gd name="T3" fmla="*/ 0 h 34"/>
                  <a:gd name="T4" fmla="*/ 0 w 38"/>
                  <a:gd name="T5" fmla="*/ 34 h 34"/>
                  <a:gd name="T6" fmla="*/ 20 w 38"/>
                  <a:gd name="T7" fmla="*/ 23 h 34"/>
                  <a:gd name="T8" fmla="*/ 38 w 38"/>
                  <a:gd name="T9" fmla="*/ 34 h 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 h="34">
                    <a:moveTo>
                      <a:pt x="38" y="34"/>
                    </a:moveTo>
                    <a:lnTo>
                      <a:pt x="20" y="0"/>
                    </a:lnTo>
                    <a:lnTo>
                      <a:pt x="0" y="34"/>
                    </a:lnTo>
                    <a:lnTo>
                      <a:pt x="20" y="23"/>
                    </a:lnTo>
                    <a:lnTo>
                      <a:pt x="38" y="34"/>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12616" name="Group 294"/>
            <p:cNvGrpSpPr>
              <a:grpSpLocks/>
            </p:cNvGrpSpPr>
            <p:nvPr/>
          </p:nvGrpSpPr>
          <p:grpSpPr bwMode="auto">
            <a:xfrm>
              <a:off x="1877" y="2720"/>
              <a:ext cx="38" cy="33"/>
              <a:chOff x="1877" y="2720"/>
              <a:chExt cx="38" cy="33"/>
            </a:xfrm>
          </p:grpSpPr>
          <p:sp>
            <p:nvSpPr>
              <p:cNvPr id="12629" name="Line 295"/>
              <p:cNvSpPr>
                <a:spLocks noChangeShapeType="1"/>
              </p:cNvSpPr>
              <p:nvPr/>
            </p:nvSpPr>
            <p:spPr bwMode="auto">
              <a:xfrm flipV="1">
                <a:off x="1895" y="2739"/>
                <a:ext cx="1" cy="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630" name="Freeform 296"/>
              <p:cNvSpPr>
                <a:spLocks/>
              </p:cNvSpPr>
              <p:nvPr/>
            </p:nvSpPr>
            <p:spPr bwMode="auto">
              <a:xfrm>
                <a:off x="1877" y="2720"/>
                <a:ext cx="38" cy="33"/>
              </a:xfrm>
              <a:custGeom>
                <a:avLst/>
                <a:gdLst>
                  <a:gd name="T0" fmla="*/ 38 w 38"/>
                  <a:gd name="T1" fmla="*/ 33 h 33"/>
                  <a:gd name="T2" fmla="*/ 20 w 38"/>
                  <a:gd name="T3" fmla="*/ 0 h 33"/>
                  <a:gd name="T4" fmla="*/ 0 w 38"/>
                  <a:gd name="T5" fmla="*/ 33 h 33"/>
                  <a:gd name="T6" fmla="*/ 20 w 38"/>
                  <a:gd name="T7" fmla="*/ 23 h 33"/>
                  <a:gd name="T8" fmla="*/ 38 w 38"/>
                  <a:gd name="T9" fmla="*/ 33 h 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 h="33">
                    <a:moveTo>
                      <a:pt x="38" y="33"/>
                    </a:moveTo>
                    <a:lnTo>
                      <a:pt x="20" y="0"/>
                    </a:lnTo>
                    <a:lnTo>
                      <a:pt x="0" y="33"/>
                    </a:lnTo>
                    <a:lnTo>
                      <a:pt x="20" y="23"/>
                    </a:lnTo>
                    <a:lnTo>
                      <a:pt x="38" y="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12617" name="Group 297"/>
            <p:cNvGrpSpPr>
              <a:grpSpLocks/>
            </p:cNvGrpSpPr>
            <p:nvPr/>
          </p:nvGrpSpPr>
          <p:grpSpPr bwMode="auto">
            <a:xfrm>
              <a:off x="1988" y="2720"/>
              <a:ext cx="38" cy="34"/>
              <a:chOff x="1988" y="2720"/>
              <a:chExt cx="38" cy="34"/>
            </a:xfrm>
          </p:grpSpPr>
          <p:sp>
            <p:nvSpPr>
              <p:cNvPr id="12627" name="Line 298"/>
              <p:cNvSpPr>
                <a:spLocks noChangeShapeType="1"/>
              </p:cNvSpPr>
              <p:nvPr/>
            </p:nvSpPr>
            <p:spPr bwMode="auto">
              <a:xfrm flipV="1">
                <a:off x="2006" y="2740"/>
                <a:ext cx="1" cy="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628" name="Freeform 299"/>
              <p:cNvSpPr>
                <a:spLocks/>
              </p:cNvSpPr>
              <p:nvPr/>
            </p:nvSpPr>
            <p:spPr bwMode="auto">
              <a:xfrm>
                <a:off x="1988" y="2720"/>
                <a:ext cx="38" cy="34"/>
              </a:xfrm>
              <a:custGeom>
                <a:avLst/>
                <a:gdLst>
                  <a:gd name="T0" fmla="*/ 38 w 38"/>
                  <a:gd name="T1" fmla="*/ 34 h 34"/>
                  <a:gd name="T2" fmla="*/ 20 w 38"/>
                  <a:gd name="T3" fmla="*/ 0 h 34"/>
                  <a:gd name="T4" fmla="*/ 0 w 38"/>
                  <a:gd name="T5" fmla="*/ 34 h 34"/>
                  <a:gd name="T6" fmla="*/ 20 w 38"/>
                  <a:gd name="T7" fmla="*/ 24 h 34"/>
                  <a:gd name="T8" fmla="*/ 38 w 38"/>
                  <a:gd name="T9" fmla="*/ 34 h 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 h="34">
                    <a:moveTo>
                      <a:pt x="38" y="34"/>
                    </a:moveTo>
                    <a:lnTo>
                      <a:pt x="20" y="0"/>
                    </a:lnTo>
                    <a:lnTo>
                      <a:pt x="0" y="34"/>
                    </a:lnTo>
                    <a:lnTo>
                      <a:pt x="20" y="24"/>
                    </a:lnTo>
                    <a:lnTo>
                      <a:pt x="38"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12618" name="Group 300"/>
            <p:cNvGrpSpPr>
              <a:grpSpLocks/>
            </p:cNvGrpSpPr>
            <p:nvPr/>
          </p:nvGrpSpPr>
          <p:grpSpPr bwMode="auto">
            <a:xfrm>
              <a:off x="1768" y="2645"/>
              <a:ext cx="39" cy="33"/>
              <a:chOff x="1768" y="2645"/>
              <a:chExt cx="39" cy="33"/>
            </a:xfrm>
          </p:grpSpPr>
          <p:sp>
            <p:nvSpPr>
              <p:cNvPr id="12625" name="Line 301"/>
              <p:cNvSpPr>
                <a:spLocks noChangeShapeType="1"/>
              </p:cNvSpPr>
              <p:nvPr/>
            </p:nvSpPr>
            <p:spPr bwMode="auto">
              <a:xfrm>
                <a:off x="1787" y="2645"/>
                <a:ext cx="1" cy="12"/>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626" name="Freeform 302"/>
              <p:cNvSpPr>
                <a:spLocks/>
              </p:cNvSpPr>
              <p:nvPr/>
            </p:nvSpPr>
            <p:spPr bwMode="auto">
              <a:xfrm>
                <a:off x="1768" y="2645"/>
                <a:ext cx="39" cy="33"/>
              </a:xfrm>
              <a:custGeom>
                <a:avLst/>
                <a:gdLst>
                  <a:gd name="T0" fmla="*/ 0 w 39"/>
                  <a:gd name="T1" fmla="*/ 0 h 33"/>
                  <a:gd name="T2" fmla="*/ 20 w 39"/>
                  <a:gd name="T3" fmla="*/ 33 h 33"/>
                  <a:gd name="T4" fmla="*/ 39 w 39"/>
                  <a:gd name="T5" fmla="*/ 0 h 33"/>
                  <a:gd name="T6" fmla="*/ 20 w 39"/>
                  <a:gd name="T7" fmla="*/ 10 h 33"/>
                  <a:gd name="T8" fmla="*/ 0 w 39"/>
                  <a:gd name="T9" fmla="*/ 0 h 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33">
                    <a:moveTo>
                      <a:pt x="0" y="0"/>
                    </a:moveTo>
                    <a:lnTo>
                      <a:pt x="20" y="33"/>
                    </a:lnTo>
                    <a:lnTo>
                      <a:pt x="39" y="0"/>
                    </a:lnTo>
                    <a:lnTo>
                      <a:pt x="20" y="10"/>
                    </a:lnTo>
                    <a:lnTo>
                      <a:pt x="0" y="0"/>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12619" name="Group 303"/>
            <p:cNvGrpSpPr>
              <a:grpSpLocks/>
            </p:cNvGrpSpPr>
            <p:nvPr/>
          </p:nvGrpSpPr>
          <p:grpSpPr bwMode="auto">
            <a:xfrm>
              <a:off x="1799" y="2721"/>
              <a:ext cx="63" cy="107"/>
              <a:chOff x="1799" y="2721"/>
              <a:chExt cx="63" cy="107"/>
            </a:xfrm>
          </p:grpSpPr>
          <p:sp>
            <p:nvSpPr>
              <p:cNvPr id="12623" name="Freeform 304"/>
              <p:cNvSpPr>
                <a:spLocks/>
              </p:cNvSpPr>
              <p:nvPr/>
            </p:nvSpPr>
            <p:spPr bwMode="auto">
              <a:xfrm>
                <a:off x="1799" y="2721"/>
                <a:ext cx="43" cy="95"/>
              </a:xfrm>
              <a:custGeom>
                <a:avLst/>
                <a:gdLst>
                  <a:gd name="T0" fmla="*/ 0 w 43"/>
                  <a:gd name="T1" fmla="*/ 0 h 95"/>
                  <a:gd name="T2" fmla="*/ 43 w 43"/>
                  <a:gd name="T3" fmla="*/ 95 h 95"/>
                  <a:gd name="T4" fmla="*/ 43 w 43"/>
                  <a:gd name="T5" fmla="*/ 95 h 95"/>
                  <a:gd name="T6" fmla="*/ 43 w 43"/>
                  <a:gd name="T7" fmla="*/ 95 h 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3" h="95">
                    <a:moveTo>
                      <a:pt x="0" y="0"/>
                    </a:moveTo>
                    <a:lnTo>
                      <a:pt x="43" y="95"/>
                    </a:lnTo>
                  </a:path>
                </a:pathLst>
              </a:custGeom>
              <a:noFill/>
              <a:ln w="6350">
                <a:solidFill>
                  <a:srgbClr val="6600C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2624" name="Freeform 305"/>
              <p:cNvSpPr>
                <a:spLocks/>
              </p:cNvSpPr>
              <p:nvPr/>
            </p:nvSpPr>
            <p:spPr bwMode="auto">
              <a:xfrm>
                <a:off x="1819" y="2794"/>
                <a:ext cx="43" cy="34"/>
              </a:xfrm>
              <a:custGeom>
                <a:avLst/>
                <a:gdLst>
                  <a:gd name="T0" fmla="*/ 0 w 43"/>
                  <a:gd name="T1" fmla="*/ 27 h 34"/>
                  <a:gd name="T2" fmla="*/ 43 w 43"/>
                  <a:gd name="T3" fmla="*/ 34 h 34"/>
                  <a:gd name="T4" fmla="*/ 22 w 43"/>
                  <a:gd name="T5" fmla="*/ 0 h 34"/>
                  <a:gd name="T6" fmla="*/ 21 w 43"/>
                  <a:gd name="T7" fmla="*/ 20 h 34"/>
                  <a:gd name="T8" fmla="*/ 0 w 43"/>
                  <a:gd name="T9" fmla="*/ 27 h 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34">
                    <a:moveTo>
                      <a:pt x="0" y="27"/>
                    </a:moveTo>
                    <a:lnTo>
                      <a:pt x="43" y="34"/>
                    </a:lnTo>
                    <a:lnTo>
                      <a:pt x="22" y="0"/>
                    </a:lnTo>
                    <a:lnTo>
                      <a:pt x="21" y="20"/>
                    </a:lnTo>
                    <a:lnTo>
                      <a:pt x="0" y="27"/>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12620" name="Group 306"/>
            <p:cNvGrpSpPr>
              <a:grpSpLocks/>
            </p:cNvGrpSpPr>
            <p:nvPr/>
          </p:nvGrpSpPr>
          <p:grpSpPr bwMode="auto">
            <a:xfrm>
              <a:off x="1920" y="2720"/>
              <a:ext cx="58" cy="108"/>
              <a:chOff x="1920" y="2720"/>
              <a:chExt cx="58" cy="108"/>
            </a:xfrm>
          </p:grpSpPr>
          <p:sp>
            <p:nvSpPr>
              <p:cNvPr id="12621" name="Freeform 307"/>
              <p:cNvSpPr>
                <a:spLocks/>
              </p:cNvSpPr>
              <p:nvPr/>
            </p:nvSpPr>
            <p:spPr bwMode="auto">
              <a:xfrm>
                <a:off x="1920" y="2720"/>
                <a:ext cx="40" cy="95"/>
              </a:xfrm>
              <a:custGeom>
                <a:avLst/>
                <a:gdLst>
                  <a:gd name="T0" fmla="*/ 0 w 40"/>
                  <a:gd name="T1" fmla="*/ 0 h 95"/>
                  <a:gd name="T2" fmla="*/ 40 w 40"/>
                  <a:gd name="T3" fmla="*/ 95 h 95"/>
                  <a:gd name="T4" fmla="*/ 40 w 40"/>
                  <a:gd name="T5" fmla="*/ 95 h 95"/>
                  <a:gd name="T6" fmla="*/ 40 w 40"/>
                  <a:gd name="T7" fmla="*/ 95 h 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95">
                    <a:moveTo>
                      <a:pt x="0" y="0"/>
                    </a:moveTo>
                    <a:lnTo>
                      <a:pt x="40" y="95"/>
                    </a:lnTo>
                  </a:path>
                </a:pathLst>
              </a:custGeom>
              <a:noFill/>
              <a:ln w="6350">
                <a:solidFill>
                  <a:srgbClr val="6600C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2622" name="Freeform 308"/>
              <p:cNvSpPr>
                <a:spLocks/>
              </p:cNvSpPr>
              <p:nvPr/>
            </p:nvSpPr>
            <p:spPr bwMode="auto">
              <a:xfrm>
                <a:off x="1935" y="2793"/>
                <a:ext cx="43" cy="35"/>
              </a:xfrm>
              <a:custGeom>
                <a:avLst/>
                <a:gdLst>
                  <a:gd name="T0" fmla="*/ 0 w 43"/>
                  <a:gd name="T1" fmla="*/ 26 h 35"/>
                  <a:gd name="T2" fmla="*/ 43 w 43"/>
                  <a:gd name="T3" fmla="*/ 35 h 35"/>
                  <a:gd name="T4" fmla="*/ 25 w 43"/>
                  <a:gd name="T5" fmla="*/ 0 h 35"/>
                  <a:gd name="T6" fmla="*/ 22 w 43"/>
                  <a:gd name="T7" fmla="*/ 20 h 35"/>
                  <a:gd name="T8" fmla="*/ 0 w 43"/>
                  <a:gd name="T9" fmla="*/ 26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35">
                    <a:moveTo>
                      <a:pt x="0" y="26"/>
                    </a:moveTo>
                    <a:lnTo>
                      <a:pt x="43" y="35"/>
                    </a:lnTo>
                    <a:lnTo>
                      <a:pt x="25" y="0"/>
                    </a:lnTo>
                    <a:lnTo>
                      <a:pt x="22" y="20"/>
                    </a:lnTo>
                    <a:lnTo>
                      <a:pt x="0" y="26"/>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12474" name="Rectangle 309"/>
          <p:cNvSpPr>
            <a:spLocks noChangeArrowheads="1"/>
          </p:cNvSpPr>
          <p:nvPr/>
        </p:nvSpPr>
        <p:spPr bwMode="auto">
          <a:xfrm>
            <a:off x="531813" y="4178300"/>
            <a:ext cx="2039937" cy="842963"/>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75" name="Rectangle 310"/>
          <p:cNvSpPr>
            <a:spLocks noChangeArrowheads="1"/>
          </p:cNvSpPr>
          <p:nvPr/>
        </p:nvSpPr>
        <p:spPr bwMode="auto">
          <a:xfrm>
            <a:off x="1308100" y="4376738"/>
            <a:ext cx="5619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b="1">
                <a:solidFill>
                  <a:schemeClr val="bg2"/>
                </a:solidFill>
                <a:latin typeface="Arial" charset="0"/>
              </a:rPr>
              <a:t>PDPC</a:t>
            </a:r>
            <a:endParaRPr lang="en-US" altLang="ja-JP" sz="1600" b="1">
              <a:solidFill>
                <a:schemeClr val="bg2"/>
              </a:solidFill>
            </a:endParaRPr>
          </a:p>
        </p:txBody>
      </p:sp>
      <p:sp>
        <p:nvSpPr>
          <p:cNvPr id="12476" name="Rectangle 311"/>
          <p:cNvSpPr>
            <a:spLocks noChangeArrowheads="1"/>
          </p:cNvSpPr>
          <p:nvPr/>
        </p:nvSpPr>
        <p:spPr bwMode="auto">
          <a:xfrm>
            <a:off x="2566988" y="4175125"/>
            <a:ext cx="1849437" cy="819150"/>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77" name="Rectangle 312"/>
          <p:cNvSpPr>
            <a:spLocks noChangeArrowheads="1"/>
          </p:cNvSpPr>
          <p:nvPr/>
        </p:nvSpPr>
        <p:spPr bwMode="auto">
          <a:xfrm>
            <a:off x="249238" y="1233488"/>
            <a:ext cx="317500" cy="720725"/>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78" name="Rectangle 313"/>
          <p:cNvSpPr>
            <a:spLocks noChangeArrowheads="1"/>
          </p:cNvSpPr>
          <p:nvPr/>
        </p:nvSpPr>
        <p:spPr bwMode="auto">
          <a:xfrm>
            <a:off x="334963" y="1485900"/>
            <a:ext cx="1047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b="1">
                <a:solidFill>
                  <a:schemeClr val="bg2"/>
                </a:solidFill>
                <a:latin typeface="ＭＳ Ｐゴシック" pitchFamily="50" charset="-128"/>
              </a:rPr>
              <a:t>１</a:t>
            </a:r>
            <a:endParaRPr lang="ja-JP" altLang="en-US" sz="1200">
              <a:solidFill>
                <a:schemeClr val="bg2"/>
              </a:solidFill>
            </a:endParaRPr>
          </a:p>
        </p:txBody>
      </p:sp>
      <p:sp>
        <p:nvSpPr>
          <p:cNvPr id="12479" name="Rectangle 314"/>
          <p:cNvSpPr>
            <a:spLocks noChangeArrowheads="1"/>
          </p:cNvSpPr>
          <p:nvPr/>
        </p:nvSpPr>
        <p:spPr bwMode="auto">
          <a:xfrm>
            <a:off x="249238" y="1954213"/>
            <a:ext cx="317500" cy="735012"/>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80" name="Rectangle 315"/>
          <p:cNvSpPr>
            <a:spLocks noChangeArrowheads="1"/>
          </p:cNvSpPr>
          <p:nvPr/>
        </p:nvSpPr>
        <p:spPr bwMode="auto">
          <a:xfrm>
            <a:off x="376238" y="2233613"/>
            <a:ext cx="7461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200" b="1">
                <a:solidFill>
                  <a:schemeClr val="bg2"/>
                </a:solidFill>
                <a:latin typeface="ＭＳ Ｐゴシック" pitchFamily="50" charset="-128"/>
              </a:rPr>
              <a:t>2</a:t>
            </a:r>
          </a:p>
        </p:txBody>
      </p:sp>
      <p:sp>
        <p:nvSpPr>
          <p:cNvPr id="12481" name="Rectangle 316"/>
          <p:cNvSpPr>
            <a:spLocks noChangeArrowheads="1"/>
          </p:cNvSpPr>
          <p:nvPr/>
        </p:nvSpPr>
        <p:spPr bwMode="auto">
          <a:xfrm>
            <a:off x="374650" y="2908300"/>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200" b="1">
                <a:solidFill>
                  <a:schemeClr val="bg2"/>
                </a:solidFill>
                <a:latin typeface="ＭＳ Ｐゴシック" pitchFamily="50" charset="-128"/>
              </a:rPr>
              <a:t>3</a:t>
            </a:r>
            <a:endParaRPr lang="en-US" altLang="ja-JP" sz="1200">
              <a:solidFill>
                <a:schemeClr val="bg2"/>
              </a:solidFill>
            </a:endParaRPr>
          </a:p>
        </p:txBody>
      </p:sp>
      <p:sp>
        <p:nvSpPr>
          <p:cNvPr id="12482" name="Rectangle 317"/>
          <p:cNvSpPr>
            <a:spLocks noChangeArrowheads="1"/>
          </p:cNvSpPr>
          <p:nvPr/>
        </p:nvSpPr>
        <p:spPr bwMode="auto">
          <a:xfrm>
            <a:off x="249238" y="3370263"/>
            <a:ext cx="317500" cy="804862"/>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83" name="Rectangle 318"/>
          <p:cNvSpPr>
            <a:spLocks noChangeArrowheads="1"/>
          </p:cNvSpPr>
          <p:nvPr/>
        </p:nvSpPr>
        <p:spPr bwMode="auto">
          <a:xfrm>
            <a:off x="374650" y="3613150"/>
            <a:ext cx="7461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200" b="1">
                <a:solidFill>
                  <a:schemeClr val="bg2"/>
                </a:solidFill>
                <a:latin typeface="ＭＳ Ｐゴシック" pitchFamily="50" charset="-128"/>
              </a:rPr>
              <a:t>4</a:t>
            </a:r>
            <a:endParaRPr lang="en-US" altLang="ja-JP" sz="1200">
              <a:solidFill>
                <a:schemeClr val="bg2"/>
              </a:solidFill>
            </a:endParaRPr>
          </a:p>
        </p:txBody>
      </p:sp>
      <p:sp>
        <p:nvSpPr>
          <p:cNvPr id="12484" name="Rectangle 319"/>
          <p:cNvSpPr>
            <a:spLocks noChangeArrowheads="1"/>
          </p:cNvSpPr>
          <p:nvPr/>
        </p:nvSpPr>
        <p:spPr bwMode="auto">
          <a:xfrm>
            <a:off x="249238" y="4178300"/>
            <a:ext cx="317500" cy="809625"/>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85" name="Rectangle 320"/>
          <p:cNvSpPr>
            <a:spLocks noChangeArrowheads="1"/>
          </p:cNvSpPr>
          <p:nvPr/>
        </p:nvSpPr>
        <p:spPr bwMode="auto">
          <a:xfrm>
            <a:off x="374650" y="4384675"/>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200" b="1">
                <a:solidFill>
                  <a:schemeClr val="bg2"/>
                </a:solidFill>
                <a:latin typeface="ＭＳ Ｐゴシック" pitchFamily="50" charset="-128"/>
              </a:rPr>
              <a:t>5</a:t>
            </a:r>
            <a:endParaRPr lang="en-US" altLang="ja-JP" sz="1200">
              <a:solidFill>
                <a:schemeClr val="bg2"/>
              </a:solidFill>
            </a:endParaRPr>
          </a:p>
        </p:txBody>
      </p:sp>
      <p:sp>
        <p:nvSpPr>
          <p:cNvPr id="12486" name="Rectangle 322"/>
          <p:cNvSpPr>
            <a:spLocks noChangeArrowheads="1"/>
          </p:cNvSpPr>
          <p:nvPr/>
        </p:nvSpPr>
        <p:spPr bwMode="auto">
          <a:xfrm>
            <a:off x="319088" y="936625"/>
            <a:ext cx="1714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chorCtr="1">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100">
                <a:solidFill>
                  <a:schemeClr val="bg2"/>
                </a:solidFill>
              </a:rPr>
              <a:t>No</a:t>
            </a:r>
          </a:p>
        </p:txBody>
      </p:sp>
      <p:sp>
        <p:nvSpPr>
          <p:cNvPr id="12487" name="Rectangle 323"/>
          <p:cNvSpPr>
            <a:spLocks noChangeArrowheads="1"/>
          </p:cNvSpPr>
          <p:nvPr/>
        </p:nvSpPr>
        <p:spPr bwMode="auto">
          <a:xfrm>
            <a:off x="249238" y="5915025"/>
            <a:ext cx="317500" cy="819150"/>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88" name="Rectangle 324"/>
          <p:cNvSpPr>
            <a:spLocks noChangeArrowheads="1"/>
          </p:cNvSpPr>
          <p:nvPr/>
        </p:nvSpPr>
        <p:spPr bwMode="auto">
          <a:xfrm>
            <a:off x="374650" y="5988050"/>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200" b="1">
                <a:solidFill>
                  <a:schemeClr val="bg2"/>
                </a:solidFill>
                <a:latin typeface="ＭＳ Ｐゴシック" pitchFamily="50" charset="-128"/>
              </a:rPr>
              <a:t>7</a:t>
            </a:r>
            <a:endParaRPr lang="en-US" altLang="ja-JP" sz="1200">
              <a:solidFill>
                <a:schemeClr val="bg2"/>
              </a:solidFill>
            </a:endParaRPr>
          </a:p>
        </p:txBody>
      </p:sp>
      <p:sp>
        <p:nvSpPr>
          <p:cNvPr id="12489" name="Rectangle 325"/>
          <p:cNvSpPr>
            <a:spLocks noChangeArrowheads="1"/>
          </p:cNvSpPr>
          <p:nvPr/>
        </p:nvSpPr>
        <p:spPr bwMode="auto">
          <a:xfrm>
            <a:off x="249238" y="4991100"/>
            <a:ext cx="317500" cy="923925"/>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90" name="Rectangle 326"/>
          <p:cNvSpPr>
            <a:spLocks noChangeArrowheads="1"/>
          </p:cNvSpPr>
          <p:nvPr/>
        </p:nvSpPr>
        <p:spPr bwMode="auto">
          <a:xfrm>
            <a:off x="374650" y="5226050"/>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200" b="1">
                <a:solidFill>
                  <a:schemeClr val="bg2"/>
                </a:solidFill>
                <a:latin typeface="ＭＳ Ｐゴシック" pitchFamily="50" charset="-128"/>
              </a:rPr>
              <a:t>6</a:t>
            </a:r>
            <a:endParaRPr lang="en-US" altLang="ja-JP" sz="1200">
              <a:solidFill>
                <a:schemeClr val="bg2"/>
              </a:solidFill>
            </a:endParaRPr>
          </a:p>
        </p:txBody>
      </p:sp>
      <p:grpSp>
        <p:nvGrpSpPr>
          <p:cNvPr id="12491" name="Group 327"/>
          <p:cNvGrpSpPr>
            <a:grpSpLocks/>
          </p:cNvGrpSpPr>
          <p:nvPr/>
        </p:nvGrpSpPr>
        <p:grpSpPr bwMode="auto">
          <a:xfrm>
            <a:off x="2767013" y="4240213"/>
            <a:ext cx="1457325" cy="646112"/>
            <a:chOff x="1622" y="2003"/>
            <a:chExt cx="627" cy="267"/>
          </a:xfrm>
        </p:grpSpPr>
        <p:sp>
          <p:nvSpPr>
            <p:cNvPr id="12539" name="Rectangle 328"/>
            <p:cNvSpPr>
              <a:spLocks noChangeArrowheads="1"/>
            </p:cNvSpPr>
            <p:nvPr/>
          </p:nvSpPr>
          <p:spPr bwMode="auto">
            <a:xfrm>
              <a:off x="1865" y="2148"/>
              <a:ext cx="115" cy="13"/>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40" name="Rectangle 329"/>
            <p:cNvSpPr>
              <a:spLocks noChangeArrowheads="1"/>
            </p:cNvSpPr>
            <p:nvPr/>
          </p:nvSpPr>
          <p:spPr bwMode="auto">
            <a:xfrm>
              <a:off x="1893" y="2149"/>
              <a:ext cx="44"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
                  <a:solidFill>
                    <a:schemeClr val="bg2"/>
                  </a:solidFill>
                  <a:latin typeface="ＭＳ Ｐゴシック" pitchFamily="50" charset="-128"/>
                </a:rPr>
                <a:t>家へ連絡</a:t>
              </a:r>
              <a:endParaRPr lang="ja-JP" altLang="en-US" sz="1100">
                <a:solidFill>
                  <a:schemeClr val="bg2"/>
                </a:solidFill>
              </a:endParaRPr>
            </a:p>
          </p:txBody>
        </p:sp>
        <p:sp>
          <p:nvSpPr>
            <p:cNvPr id="12541" name="Rectangle 330"/>
            <p:cNvSpPr>
              <a:spLocks noChangeArrowheads="1"/>
            </p:cNvSpPr>
            <p:nvPr/>
          </p:nvSpPr>
          <p:spPr bwMode="auto">
            <a:xfrm>
              <a:off x="1832" y="2223"/>
              <a:ext cx="181" cy="12"/>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42" name="Rectangle 331"/>
            <p:cNvSpPr>
              <a:spLocks noChangeArrowheads="1"/>
            </p:cNvSpPr>
            <p:nvPr/>
          </p:nvSpPr>
          <p:spPr bwMode="auto">
            <a:xfrm>
              <a:off x="1863" y="2220"/>
              <a:ext cx="88"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
                  <a:solidFill>
                    <a:schemeClr val="bg2"/>
                  </a:solidFill>
                  <a:latin typeface="ＭＳ Ｐゴシック" pitchFamily="50" charset="-128"/>
                </a:rPr>
                <a:t>家人が定期券持参</a:t>
              </a:r>
              <a:endParaRPr lang="ja-JP" altLang="en-US" sz="1100">
                <a:solidFill>
                  <a:schemeClr val="bg2"/>
                </a:solidFill>
              </a:endParaRPr>
            </a:p>
          </p:txBody>
        </p:sp>
        <p:grpSp>
          <p:nvGrpSpPr>
            <p:cNvPr id="12543" name="Group 332"/>
            <p:cNvGrpSpPr>
              <a:grpSpLocks/>
            </p:cNvGrpSpPr>
            <p:nvPr/>
          </p:nvGrpSpPr>
          <p:grpSpPr bwMode="auto">
            <a:xfrm>
              <a:off x="1892" y="2126"/>
              <a:ext cx="26" cy="22"/>
              <a:chOff x="1892" y="2126"/>
              <a:chExt cx="26" cy="22"/>
            </a:xfrm>
          </p:grpSpPr>
          <p:sp>
            <p:nvSpPr>
              <p:cNvPr id="12600" name="Line 333"/>
              <p:cNvSpPr>
                <a:spLocks noChangeShapeType="1"/>
              </p:cNvSpPr>
              <p:nvPr/>
            </p:nvSpPr>
            <p:spPr bwMode="auto">
              <a:xfrm>
                <a:off x="1904" y="2147"/>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601" name="Freeform 334"/>
              <p:cNvSpPr>
                <a:spLocks/>
              </p:cNvSpPr>
              <p:nvPr/>
            </p:nvSpPr>
            <p:spPr bwMode="auto">
              <a:xfrm>
                <a:off x="1892" y="2126"/>
                <a:ext cx="26" cy="22"/>
              </a:xfrm>
              <a:custGeom>
                <a:avLst/>
                <a:gdLst>
                  <a:gd name="T0" fmla="*/ 0 w 26"/>
                  <a:gd name="T1" fmla="*/ 0 h 22"/>
                  <a:gd name="T2" fmla="*/ 12 w 26"/>
                  <a:gd name="T3" fmla="*/ 22 h 22"/>
                  <a:gd name="T4" fmla="*/ 26 w 26"/>
                  <a:gd name="T5" fmla="*/ 0 h 22"/>
                  <a:gd name="T6" fmla="*/ 0 60000 65536"/>
                  <a:gd name="T7" fmla="*/ 0 60000 65536"/>
                  <a:gd name="T8" fmla="*/ 0 60000 65536"/>
                </a:gdLst>
                <a:ahLst/>
                <a:cxnLst>
                  <a:cxn ang="T6">
                    <a:pos x="T0" y="T1"/>
                  </a:cxn>
                  <a:cxn ang="T7">
                    <a:pos x="T2" y="T3"/>
                  </a:cxn>
                  <a:cxn ang="T8">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12544" name="Group 335"/>
            <p:cNvGrpSpPr>
              <a:grpSpLocks/>
            </p:cNvGrpSpPr>
            <p:nvPr/>
          </p:nvGrpSpPr>
          <p:grpSpPr bwMode="auto">
            <a:xfrm>
              <a:off x="1910" y="2148"/>
              <a:ext cx="26" cy="22"/>
              <a:chOff x="1910" y="2148"/>
              <a:chExt cx="26" cy="22"/>
            </a:xfrm>
          </p:grpSpPr>
          <p:sp>
            <p:nvSpPr>
              <p:cNvPr id="12598" name="Line 336"/>
              <p:cNvSpPr>
                <a:spLocks noChangeShapeType="1"/>
              </p:cNvSpPr>
              <p:nvPr/>
            </p:nvSpPr>
            <p:spPr bwMode="auto">
              <a:xfrm>
                <a:off x="1923" y="216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599" name="Freeform 337"/>
              <p:cNvSpPr>
                <a:spLocks/>
              </p:cNvSpPr>
              <p:nvPr/>
            </p:nvSpPr>
            <p:spPr bwMode="auto">
              <a:xfrm>
                <a:off x="1910" y="2148"/>
                <a:ext cx="26" cy="21"/>
              </a:xfrm>
              <a:custGeom>
                <a:avLst/>
                <a:gdLst>
                  <a:gd name="T0" fmla="*/ 0 w 26"/>
                  <a:gd name="T1" fmla="*/ 0 h 21"/>
                  <a:gd name="T2" fmla="*/ 14 w 26"/>
                  <a:gd name="T3" fmla="*/ 21 h 21"/>
                  <a:gd name="T4" fmla="*/ 26 w 26"/>
                  <a:gd name="T5" fmla="*/ 0 h 21"/>
                  <a:gd name="T6" fmla="*/ 0 60000 65536"/>
                  <a:gd name="T7" fmla="*/ 0 60000 65536"/>
                  <a:gd name="T8" fmla="*/ 0 60000 65536"/>
                </a:gdLst>
                <a:ahLst/>
                <a:cxnLst>
                  <a:cxn ang="T6">
                    <a:pos x="T0" y="T1"/>
                  </a:cxn>
                  <a:cxn ang="T7">
                    <a:pos x="T2" y="T3"/>
                  </a:cxn>
                  <a:cxn ang="T8">
                    <a:pos x="T4" y="T5"/>
                  </a:cxn>
                </a:cxnLst>
                <a:rect l="0" t="0" r="r" b="b"/>
                <a:pathLst>
                  <a:path w="26" h="21">
                    <a:moveTo>
                      <a:pt x="0" y="0"/>
                    </a:moveTo>
                    <a:lnTo>
                      <a:pt x="14"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12545" name="Group 338"/>
            <p:cNvGrpSpPr>
              <a:grpSpLocks/>
            </p:cNvGrpSpPr>
            <p:nvPr/>
          </p:nvGrpSpPr>
          <p:grpSpPr bwMode="auto">
            <a:xfrm>
              <a:off x="1910" y="2200"/>
              <a:ext cx="26" cy="22"/>
              <a:chOff x="1910" y="2200"/>
              <a:chExt cx="26" cy="22"/>
            </a:xfrm>
          </p:grpSpPr>
          <p:sp>
            <p:nvSpPr>
              <p:cNvPr id="12596" name="Line 339"/>
              <p:cNvSpPr>
                <a:spLocks noChangeShapeType="1"/>
              </p:cNvSpPr>
              <p:nvPr/>
            </p:nvSpPr>
            <p:spPr bwMode="auto">
              <a:xfrm>
                <a:off x="1923" y="2221"/>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597" name="Freeform 340"/>
              <p:cNvSpPr>
                <a:spLocks/>
              </p:cNvSpPr>
              <p:nvPr/>
            </p:nvSpPr>
            <p:spPr bwMode="auto">
              <a:xfrm>
                <a:off x="1910" y="2200"/>
                <a:ext cx="26" cy="22"/>
              </a:xfrm>
              <a:custGeom>
                <a:avLst/>
                <a:gdLst>
                  <a:gd name="T0" fmla="*/ 0 w 26"/>
                  <a:gd name="T1" fmla="*/ 0 h 22"/>
                  <a:gd name="T2" fmla="*/ 14 w 26"/>
                  <a:gd name="T3" fmla="*/ 22 h 22"/>
                  <a:gd name="T4" fmla="*/ 26 w 26"/>
                  <a:gd name="T5" fmla="*/ 0 h 22"/>
                  <a:gd name="T6" fmla="*/ 0 60000 65536"/>
                  <a:gd name="T7" fmla="*/ 0 60000 65536"/>
                  <a:gd name="T8" fmla="*/ 0 60000 65536"/>
                </a:gdLst>
                <a:ahLst/>
                <a:cxnLst>
                  <a:cxn ang="T6">
                    <a:pos x="T0" y="T1"/>
                  </a:cxn>
                  <a:cxn ang="T7">
                    <a:pos x="T2" y="T3"/>
                  </a:cxn>
                  <a:cxn ang="T8">
                    <a:pos x="T4" y="T5"/>
                  </a:cxn>
                </a:cxnLst>
                <a:rect l="0" t="0" r="r" b="b"/>
                <a:pathLst>
                  <a:path w="26" h="22">
                    <a:moveTo>
                      <a:pt x="0" y="0"/>
                    </a:moveTo>
                    <a:lnTo>
                      <a:pt x="14"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12546" name="Line 341"/>
            <p:cNvSpPr>
              <a:spLocks noChangeShapeType="1"/>
            </p:cNvSpPr>
            <p:nvPr/>
          </p:nvSpPr>
          <p:spPr bwMode="auto">
            <a:xfrm>
              <a:off x="1923" y="2236"/>
              <a:ext cx="1" cy="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547" name="Line 342"/>
            <p:cNvSpPr>
              <a:spLocks noChangeShapeType="1"/>
            </p:cNvSpPr>
            <p:nvPr/>
          </p:nvSpPr>
          <p:spPr bwMode="auto">
            <a:xfrm>
              <a:off x="1746" y="2241"/>
              <a:ext cx="175"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12548" name="Group 343"/>
            <p:cNvGrpSpPr>
              <a:grpSpLocks/>
            </p:cNvGrpSpPr>
            <p:nvPr/>
          </p:nvGrpSpPr>
          <p:grpSpPr bwMode="auto">
            <a:xfrm>
              <a:off x="1734" y="2227"/>
              <a:ext cx="26" cy="22"/>
              <a:chOff x="1734" y="2227"/>
              <a:chExt cx="26" cy="22"/>
            </a:xfrm>
          </p:grpSpPr>
          <p:sp>
            <p:nvSpPr>
              <p:cNvPr id="12594" name="Line 344"/>
              <p:cNvSpPr>
                <a:spLocks noChangeShapeType="1"/>
              </p:cNvSpPr>
              <p:nvPr/>
            </p:nvSpPr>
            <p:spPr bwMode="auto">
              <a:xfrm>
                <a:off x="1746" y="2248"/>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595" name="Freeform 345"/>
              <p:cNvSpPr>
                <a:spLocks/>
              </p:cNvSpPr>
              <p:nvPr/>
            </p:nvSpPr>
            <p:spPr bwMode="auto">
              <a:xfrm>
                <a:off x="1734" y="2227"/>
                <a:ext cx="26" cy="22"/>
              </a:xfrm>
              <a:custGeom>
                <a:avLst/>
                <a:gdLst>
                  <a:gd name="T0" fmla="*/ 0 w 26"/>
                  <a:gd name="T1" fmla="*/ 0 h 22"/>
                  <a:gd name="T2" fmla="*/ 12 w 26"/>
                  <a:gd name="T3" fmla="*/ 22 h 22"/>
                  <a:gd name="T4" fmla="*/ 26 w 26"/>
                  <a:gd name="T5" fmla="*/ 0 h 22"/>
                  <a:gd name="T6" fmla="*/ 0 60000 65536"/>
                  <a:gd name="T7" fmla="*/ 0 60000 65536"/>
                  <a:gd name="T8" fmla="*/ 0 60000 65536"/>
                </a:gdLst>
                <a:ahLst/>
                <a:cxnLst>
                  <a:cxn ang="T6">
                    <a:pos x="T0" y="T1"/>
                  </a:cxn>
                  <a:cxn ang="T7">
                    <a:pos x="T2" y="T3"/>
                  </a:cxn>
                  <a:cxn ang="T8">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12549" name="Rectangle 346"/>
            <p:cNvSpPr>
              <a:spLocks noChangeArrowheads="1"/>
            </p:cNvSpPr>
            <p:nvPr/>
          </p:nvSpPr>
          <p:spPr bwMode="auto">
            <a:xfrm>
              <a:off x="2084" y="2128"/>
              <a:ext cx="165" cy="20"/>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50" name="Rectangle 347"/>
            <p:cNvSpPr>
              <a:spLocks noChangeArrowheads="1"/>
            </p:cNvSpPr>
            <p:nvPr/>
          </p:nvSpPr>
          <p:spPr bwMode="auto">
            <a:xfrm>
              <a:off x="2122" y="2126"/>
              <a:ext cx="63"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
                  <a:solidFill>
                    <a:schemeClr val="bg2"/>
                  </a:solidFill>
                  <a:latin typeface="ＭＳ Ｐゴシック" pitchFamily="50" charset="-128"/>
                </a:rPr>
                <a:t>会社へ電話し</a:t>
              </a:r>
              <a:endParaRPr lang="ja-JP" altLang="en-US" sz="1100">
                <a:solidFill>
                  <a:schemeClr val="bg2"/>
                </a:solidFill>
              </a:endParaRPr>
            </a:p>
          </p:txBody>
        </p:sp>
        <p:sp>
          <p:nvSpPr>
            <p:cNvPr id="12551" name="Rectangle 348"/>
            <p:cNvSpPr>
              <a:spLocks noChangeArrowheads="1"/>
            </p:cNvSpPr>
            <p:nvPr/>
          </p:nvSpPr>
          <p:spPr bwMode="auto">
            <a:xfrm>
              <a:off x="2115" y="2138"/>
              <a:ext cx="74"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
                  <a:solidFill>
                    <a:schemeClr val="bg2"/>
                  </a:solidFill>
                  <a:latin typeface="ＭＳ Ｐゴシック" pitchFamily="50" charset="-128"/>
                </a:rPr>
                <a:t>遅刻を連絡する</a:t>
              </a:r>
              <a:endParaRPr lang="ja-JP" altLang="en-US" sz="1100">
                <a:solidFill>
                  <a:schemeClr val="bg2"/>
                </a:solidFill>
              </a:endParaRPr>
            </a:p>
          </p:txBody>
        </p:sp>
        <p:sp>
          <p:nvSpPr>
            <p:cNvPr id="12552" name="Rectangle 349"/>
            <p:cNvSpPr>
              <a:spLocks noChangeArrowheads="1"/>
            </p:cNvSpPr>
            <p:nvPr/>
          </p:nvSpPr>
          <p:spPr bwMode="auto">
            <a:xfrm>
              <a:off x="2108" y="2171"/>
              <a:ext cx="116" cy="13"/>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53" name="Rectangle 350"/>
            <p:cNvSpPr>
              <a:spLocks noChangeArrowheads="1"/>
            </p:cNvSpPr>
            <p:nvPr/>
          </p:nvSpPr>
          <p:spPr bwMode="auto">
            <a:xfrm>
              <a:off x="2131" y="2172"/>
              <a:ext cx="50"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
                  <a:solidFill>
                    <a:schemeClr val="bg2"/>
                  </a:solidFill>
                  <a:latin typeface="ＭＳ Ｐゴシック" pitchFamily="50" charset="-128"/>
                </a:rPr>
                <a:t>取りに帰る</a:t>
              </a:r>
              <a:endParaRPr lang="ja-JP" altLang="en-US" sz="1100">
                <a:solidFill>
                  <a:schemeClr val="bg2"/>
                </a:solidFill>
              </a:endParaRPr>
            </a:p>
          </p:txBody>
        </p:sp>
        <p:sp>
          <p:nvSpPr>
            <p:cNvPr id="12554" name="Line 351"/>
            <p:cNvSpPr>
              <a:spLocks noChangeShapeType="1"/>
            </p:cNvSpPr>
            <p:nvPr/>
          </p:nvSpPr>
          <p:spPr bwMode="auto">
            <a:xfrm>
              <a:off x="1950" y="2114"/>
              <a:ext cx="183"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12555" name="Group 352"/>
            <p:cNvGrpSpPr>
              <a:grpSpLocks/>
            </p:cNvGrpSpPr>
            <p:nvPr/>
          </p:nvGrpSpPr>
          <p:grpSpPr bwMode="auto">
            <a:xfrm>
              <a:off x="2116" y="2108"/>
              <a:ext cx="26" cy="22"/>
              <a:chOff x="2116" y="2108"/>
              <a:chExt cx="26" cy="22"/>
            </a:xfrm>
          </p:grpSpPr>
          <p:sp>
            <p:nvSpPr>
              <p:cNvPr id="12592" name="Line 353"/>
              <p:cNvSpPr>
                <a:spLocks noChangeShapeType="1"/>
              </p:cNvSpPr>
              <p:nvPr/>
            </p:nvSpPr>
            <p:spPr bwMode="auto">
              <a:xfrm>
                <a:off x="2128" y="212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593" name="Freeform 354"/>
              <p:cNvSpPr>
                <a:spLocks/>
              </p:cNvSpPr>
              <p:nvPr/>
            </p:nvSpPr>
            <p:spPr bwMode="auto">
              <a:xfrm>
                <a:off x="2116" y="2108"/>
                <a:ext cx="26" cy="21"/>
              </a:xfrm>
              <a:custGeom>
                <a:avLst/>
                <a:gdLst>
                  <a:gd name="T0" fmla="*/ 0 w 26"/>
                  <a:gd name="T1" fmla="*/ 0 h 21"/>
                  <a:gd name="T2" fmla="*/ 12 w 26"/>
                  <a:gd name="T3" fmla="*/ 21 h 21"/>
                  <a:gd name="T4" fmla="*/ 26 w 26"/>
                  <a:gd name="T5" fmla="*/ 0 h 21"/>
                  <a:gd name="T6" fmla="*/ 0 60000 65536"/>
                  <a:gd name="T7" fmla="*/ 0 60000 65536"/>
                  <a:gd name="T8" fmla="*/ 0 60000 65536"/>
                </a:gdLst>
                <a:ahLst/>
                <a:cxnLst>
                  <a:cxn ang="T6">
                    <a:pos x="T0" y="T1"/>
                  </a:cxn>
                  <a:cxn ang="T7">
                    <a:pos x="T2" y="T3"/>
                  </a:cxn>
                  <a:cxn ang="T8">
                    <a:pos x="T4" y="T5"/>
                  </a:cxn>
                </a:cxnLst>
                <a:rect l="0" t="0" r="r" b="b"/>
                <a:pathLst>
                  <a:path w="26" h="21">
                    <a:moveTo>
                      <a:pt x="0" y="0"/>
                    </a:moveTo>
                    <a:lnTo>
                      <a:pt x="12"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12556" name="Group 355"/>
            <p:cNvGrpSpPr>
              <a:grpSpLocks/>
            </p:cNvGrpSpPr>
            <p:nvPr/>
          </p:nvGrpSpPr>
          <p:grpSpPr bwMode="auto">
            <a:xfrm>
              <a:off x="2153" y="2148"/>
              <a:ext cx="26" cy="22"/>
              <a:chOff x="2153" y="2148"/>
              <a:chExt cx="26" cy="22"/>
            </a:xfrm>
          </p:grpSpPr>
          <p:sp>
            <p:nvSpPr>
              <p:cNvPr id="12590" name="Line 356"/>
              <p:cNvSpPr>
                <a:spLocks noChangeShapeType="1"/>
              </p:cNvSpPr>
              <p:nvPr/>
            </p:nvSpPr>
            <p:spPr bwMode="auto">
              <a:xfrm>
                <a:off x="2165" y="216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591" name="Freeform 357"/>
              <p:cNvSpPr>
                <a:spLocks/>
              </p:cNvSpPr>
              <p:nvPr/>
            </p:nvSpPr>
            <p:spPr bwMode="auto">
              <a:xfrm>
                <a:off x="2153" y="2148"/>
                <a:ext cx="26" cy="21"/>
              </a:xfrm>
              <a:custGeom>
                <a:avLst/>
                <a:gdLst>
                  <a:gd name="T0" fmla="*/ 0 w 26"/>
                  <a:gd name="T1" fmla="*/ 0 h 21"/>
                  <a:gd name="T2" fmla="*/ 12 w 26"/>
                  <a:gd name="T3" fmla="*/ 21 h 21"/>
                  <a:gd name="T4" fmla="*/ 26 w 26"/>
                  <a:gd name="T5" fmla="*/ 0 h 21"/>
                  <a:gd name="T6" fmla="*/ 0 60000 65536"/>
                  <a:gd name="T7" fmla="*/ 0 60000 65536"/>
                  <a:gd name="T8" fmla="*/ 0 60000 65536"/>
                </a:gdLst>
                <a:ahLst/>
                <a:cxnLst>
                  <a:cxn ang="T6">
                    <a:pos x="T0" y="T1"/>
                  </a:cxn>
                  <a:cxn ang="T7">
                    <a:pos x="T2" y="T3"/>
                  </a:cxn>
                  <a:cxn ang="T8">
                    <a:pos x="T4" y="T5"/>
                  </a:cxn>
                </a:cxnLst>
                <a:rect l="0" t="0" r="r" b="b"/>
                <a:pathLst>
                  <a:path w="26" h="21">
                    <a:moveTo>
                      <a:pt x="0" y="0"/>
                    </a:moveTo>
                    <a:lnTo>
                      <a:pt x="12"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12557" name="Group 358"/>
            <p:cNvGrpSpPr>
              <a:grpSpLocks/>
            </p:cNvGrpSpPr>
            <p:nvPr/>
          </p:nvGrpSpPr>
          <p:grpSpPr bwMode="auto">
            <a:xfrm>
              <a:off x="2153" y="2185"/>
              <a:ext cx="26" cy="64"/>
              <a:chOff x="2153" y="2185"/>
              <a:chExt cx="26" cy="64"/>
            </a:xfrm>
          </p:grpSpPr>
          <p:sp>
            <p:nvSpPr>
              <p:cNvPr id="12588" name="Line 359"/>
              <p:cNvSpPr>
                <a:spLocks noChangeShapeType="1"/>
              </p:cNvSpPr>
              <p:nvPr/>
            </p:nvSpPr>
            <p:spPr bwMode="auto">
              <a:xfrm>
                <a:off x="2165" y="2185"/>
                <a:ext cx="1" cy="6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589" name="Freeform 360"/>
              <p:cNvSpPr>
                <a:spLocks/>
              </p:cNvSpPr>
              <p:nvPr/>
            </p:nvSpPr>
            <p:spPr bwMode="auto">
              <a:xfrm>
                <a:off x="2153" y="2227"/>
                <a:ext cx="26" cy="22"/>
              </a:xfrm>
              <a:custGeom>
                <a:avLst/>
                <a:gdLst>
                  <a:gd name="T0" fmla="*/ 0 w 26"/>
                  <a:gd name="T1" fmla="*/ 0 h 22"/>
                  <a:gd name="T2" fmla="*/ 12 w 26"/>
                  <a:gd name="T3" fmla="*/ 22 h 22"/>
                  <a:gd name="T4" fmla="*/ 26 w 26"/>
                  <a:gd name="T5" fmla="*/ 0 h 22"/>
                  <a:gd name="T6" fmla="*/ 0 60000 65536"/>
                  <a:gd name="T7" fmla="*/ 0 60000 65536"/>
                  <a:gd name="T8" fmla="*/ 0 60000 65536"/>
                </a:gdLst>
                <a:ahLst/>
                <a:cxnLst>
                  <a:cxn ang="T6">
                    <a:pos x="T0" y="T1"/>
                  </a:cxn>
                  <a:cxn ang="T7">
                    <a:pos x="T2" y="T3"/>
                  </a:cxn>
                  <a:cxn ang="T8">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12558" name="Line 361"/>
            <p:cNvSpPr>
              <a:spLocks noChangeShapeType="1"/>
            </p:cNvSpPr>
            <p:nvPr/>
          </p:nvSpPr>
          <p:spPr bwMode="auto">
            <a:xfrm>
              <a:off x="1964" y="2189"/>
              <a:ext cx="58"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559" name="Line 362"/>
            <p:cNvSpPr>
              <a:spLocks noChangeShapeType="1"/>
            </p:cNvSpPr>
            <p:nvPr/>
          </p:nvSpPr>
          <p:spPr bwMode="auto">
            <a:xfrm flipV="1">
              <a:off x="2022" y="2136"/>
              <a:ext cx="1" cy="5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12560" name="Group 363"/>
            <p:cNvGrpSpPr>
              <a:grpSpLocks/>
            </p:cNvGrpSpPr>
            <p:nvPr/>
          </p:nvGrpSpPr>
          <p:grpSpPr bwMode="auto">
            <a:xfrm>
              <a:off x="2022" y="2127"/>
              <a:ext cx="60" cy="22"/>
              <a:chOff x="2022" y="2127"/>
              <a:chExt cx="60" cy="22"/>
            </a:xfrm>
          </p:grpSpPr>
          <p:sp>
            <p:nvSpPr>
              <p:cNvPr id="12586" name="Line 364"/>
              <p:cNvSpPr>
                <a:spLocks noChangeShapeType="1"/>
              </p:cNvSpPr>
              <p:nvPr/>
            </p:nvSpPr>
            <p:spPr bwMode="auto">
              <a:xfrm>
                <a:off x="2022" y="2137"/>
                <a:ext cx="58"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587" name="Freeform 365"/>
              <p:cNvSpPr>
                <a:spLocks/>
              </p:cNvSpPr>
              <p:nvPr/>
            </p:nvSpPr>
            <p:spPr bwMode="auto">
              <a:xfrm>
                <a:off x="2056" y="2127"/>
                <a:ext cx="26" cy="22"/>
              </a:xfrm>
              <a:custGeom>
                <a:avLst/>
                <a:gdLst>
                  <a:gd name="T0" fmla="*/ 0 w 26"/>
                  <a:gd name="T1" fmla="*/ 22 h 22"/>
                  <a:gd name="T2" fmla="*/ 26 w 26"/>
                  <a:gd name="T3" fmla="*/ 10 h 22"/>
                  <a:gd name="T4" fmla="*/ 0 w 26"/>
                  <a:gd name="T5" fmla="*/ 0 h 22"/>
                  <a:gd name="T6" fmla="*/ 0 60000 65536"/>
                  <a:gd name="T7" fmla="*/ 0 60000 65536"/>
                  <a:gd name="T8" fmla="*/ 0 60000 65536"/>
                </a:gdLst>
                <a:ahLst/>
                <a:cxnLst>
                  <a:cxn ang="T6">
                    <a:pos x="T0" y="T1"/>
                  </a:cxn>
                  <a:cxn ang="T7">
                    <a:pos x="T2" y="T3"/>
                  </a:cxn>
                  <a:cxn ang="T8">
                    <a:pos x="T4" y="T5"/>
                  </a:cxn>
                </a:cxnLst>
                <a:rect l="0" t="0" r="r" b="b"/>
                <a:pathLst>
                  <a:path w="26" h="22">
                    <a:moveTo>
                      <a:pt x="0" y="22"/>
                    </a:moveTo>
                    <a:lnTo>
                      <a:pt x="26" y="1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12561" name="Group 366"/>
            <p:cNvGrpSpPr>
              <a:grpSpLocks/>
            </p:cNvGrpSpPr>
            <p:nvPr/>
          </p:nvGrpSpPr>
          <p:grpSpPr bwMode="auto">
            <a:xfrm>
              <a:off x="1895" y="2068"/>
              <a:ext cx="26" cy="22"/>
              <a:chOff x="1895" y="2068"/>
              <a:chExt cx="26" cy="22"/>
            </a:xfrm>
          </p:grpSpPr>
          <p:sp>
            <p:nvSpPr>
              <p:cNvPr id="12584" name="Line 367"/>
              <p:cNvSpPr>
                <a:spLocks noChangeShapeType="1"/>
              </p:cNvSpPr>
              <p:nvPr/>
            </p:nvSpPr>
            <p:spPr bwMode="auto">
              <a:xfrm>
                <a:off x="1908" y="208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585" name="Freeform 368"/>
              <p:cNvSpPr>
                <a:spLocks/>
              </p:cNvSpPr>
              <p:nvPr/>
            </p:nvSpPr>
            <p:spPr bwMode="auto">
              <a:xfrm>
                <a:off x="1895" y="2068"/>
                <a:ext cx="26" cy="21"/>
              </a:xfrm>
              <a:custGeom>
                <a:avLst/>
                <a:gdLst>
                  <a:gd name="T0" fmla="*/ 0 w 26"/>
                  <a:gd name="T1" fmla="*/ 0 h 21"/>
                  <a:gd name="T2" fmla="*/ 14 w 26"/>
                  <a:gd name="T3" fmla="*/ 21 h 21"/>
                  <a:gd name="T4" fmla="*/ 26 w 26"/>
                  <a:gd name="T5" fmla="*/ 0 h 21"/>
                  <a:gd name="T6" fmla="*/ 0 60000 65536"/>
                  <a:gd name="T7" fmla="*/ 0 60000 65536"/>
                  <a:gd name="T8" fmla="*/ 0 60000 65536"/>
                </a:gdLst>
                <a:ahLst/>
                <a:cxnLst>
                  <a:cxn ang="T6">
                    <a:pos x="T0" y="T1"/>
                  </a:cxn>
                  <a:cxn ang="T7">
                    <a:pos x="T2" y="T3"/>
                  </a:cxn>
                  <a:cxn ang="T8">
                    <a:pos x="T4" y="T5"/>
                  </a:cxn>
                </a:cxnLst>
                <a:rect l="0" t="0" r="r" b="b"/>
                <a:pathLst>
                  <a:path w="26" h="21">
                    <a:moveTo>
                      <a:pt x="0" y="0"/>
                    </a:moveTo>
                    <a:lnTo>
                      <a:pt x="14"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12562" name="Line 369"/>
            <p:cNvSpPr>
              <a:spLocks noChangeShapeType="1"/>
            </p:cNvSpPr>
            <p:nvPr/>
          </p:nvSpPr>
          <p:spPr bwMode="auto">
            <a:xfrm>
              <a:off x="1746" y="2075"/>
              <a:ext cx="159"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12563" name="Group 370"/>
            <p:cNvGrpSpPr>
              <a:grpSpLocks/>
            </p:cNvGrpSpPr>
            <p:nvPr/>
          </p:nvGrpSpPr>
          <p:grpSpPr bwMode="auto">
            <a:xfrm>
              <a:off x="1692" y="2133"/>
              <a:ext cx="26" cy="116"/>
              <a:chOff x="1692" y="2133"/>
              <a:chExt cx="26" cy="116"/>
            </a:xfrm>
          </p:grpSpPr>
          <p:sp>
            <p:nvSpPr>
              <p:cNvPr id="12582" name="Line 371"/>
              <p:cNvSpPr>
                <a:spLocks noChangeShapeType="1"/>
              </p:cNvSpPr>
              <p:nvPr/>
            </p:nvSpPr>
            <p:spPr bwMode="auto">
              <a:xfrm>
                <a:off x="1704" y="2133"/>
                <a:ext cx="1" cy="11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583" name="Freeform 372"/>
              <p:cNvSpPr>
                <a:spLocks/>
              </p:cNvSpPr>
              <p:nvPr/>
            </p:nvSpPr>
            <p:spPr bwMode="auto">
              <a:xfrm>
                <a:off x="1692" y="2227"/>
                <a:ext cx="26" cy="22"/>
              </a:xfrm>
              <a:custGeom>
                <a:avLst/>
                <a:gdLst>
                  <a:gd name="T0" fmla="*/ 0 w 26"/>
                  <a:gd name="T1" fmla="*/ 0 h 22"/>
                  <a:gd name="T2" fmla="*/ 12 w 26"/>
                  <a:gd name="T3" fmla="*/ 22 h 22"/>
                  <a:gd name="T4" fmla="*/ 26 w 26"/>
                  <a:gd name="T5" fmla="*/ 0 h 22"/>
                  <a:gd name="T6" fmla="*/ 0 60000 65536"/>
                  <a:gd name="T7" fmla="*/ 0 60000 65536"/>
                  <a:gd name="T8" fmla="*/ 0 60000 65536"/>
                </a:gdLst>
                <a:ahLst/>
                <a:cxnLst>
                  <a:cxn ang="T6">
                    <a:pos x="T0" y="T1"/>
                  </a:cxn>
                  <a:cxn ang="T7">
                    <a:pos x="T2" y="T3"/>
                  </a:cxn>
                  <a:cxn ang="T8">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12564" name="Rectangle 373"/>
            <p:cNvSpPr>
              <a:spLocks noChangeArrowheads="1"/>
            </p:cNvSpPr>
            <p:nvPr/>
          </p:nvSpPr>
          <p:spPr bwMode="auto">
            <a:xfrm>
              <a:off x="1647" y="2119"/>
              <a:ext cx="114" cy="13"/>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65" name="Rectangle 374"/>
            <p:cNvSpPr>
              <a:spLocks noChangeArrowheads="1"/>
            </p:cNvSpPr>
            <p:nvPr/>
          </p:nvSpPr>
          <p:spPr bwMode="auto">
            <a:xfrm>
              <a:off x="1668" y="2121"/>
              <a:ext cx="50"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
                  <a:solidFill>
                    <a:schemeClr val="bg2"/>
                  </a:solidFill>
                  <a:latin typeface="ＭＳ Ｐゴシック" pitchFamily="50" charset="-128"/>
                </a:rPr>
                <a:t>取りに帰る</a:t>
              </a:r>
              <a:endParaRPr lang="ja-JP" altLang="en-US" sz="1100">
                <a:solidFill>
                  <a:schemeClr val="bg2"/>
                </a:solidFill>
              </a:endParaRPr>
            </a:p>
          </p:txBody>
        </p:sp>
        <p:grpSp>
          <p:nvGrpSpPr>
            <p:cNvPr id="12566" name="Group 375"/>
            <p:cNvGrpSpPr>
              <a:grpSpLocks/>
            </p:cNvGrpSpPr>
            <p:nvPr/>
          </p:nvGrpSpPr>
          <p:grpSpPr bwMode="auto">
            <a:xfrm>
              <a:off x="1692" y="2095"/>
              <a:ext cx="26" cy="22"/>
              <a:chOff x="1692" y="2095"/>
              <a:chExt cx="26" cy="22"/>
            </a:xfrm>
          </p:grpSpPr>
          <p:sp>
            <p:nvSpPr>
              <p:cNvPr id="12580" name="Line 376"/>
              <p:cNvSpPr>
                <a:spLocks noChangeShapeType="1"/>
              </p:cNvSpPr>
              <p:nvPr/>
            </p:nvSpPr>
            <p:spPr bwMode="auto">
              <a:xfrm>
                <a:off x="1704" y="2116"/>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581" name="Freeform 377"/>
              <p:cNvSpPr>
                <a:spLocks/>
              </p:cNvSpPr>
              <p:nvPr/>
            </p:nvSpPr>
            <p:spPr bwMode="auto">
              <a:xfrm>
                <a:off x="1692" y="2095"/>
                <a:ext cx="26" cy="21"/>
              </a:xfrm>
              <a:custGeom>
                <a:avLst/>
                <a:gdLst>
                  <a:gd name="T0" fmla="*/ 0 w 26"/>
                  <a:gd name="T1" fmla="*/ 0 h 21"/>
                  <a:gd name="T2" fmla="*/ 12 w 26"/>
                  <a:gd name="T3" fmla="*/ 21 h 21"/>
                  <a:gd name="T4" fmla="*/ 26 w 26"/>
                  <a:gd name="T5" fmla="*/ 0 h 21"/>
                  <a:gd name="T6" fmla="*/ 0 60000 65536"/>
                  <a:gd name="T7" fmla="*/ 0 60000 65536"/>
                  <a:gd name="T8" fmla="*/ 0 60000 65536"/>
                </a:gdLst>
                <a:ahLst/>
                <a:cxnLst>
                  <a:cxn ang="T6">
                    <a:pos x="T0" y="T1"/>
                  </a:cxn>
                  <a:cxn ang="T7">
                    <a:pos x="T2" y="T3"/>
                  </a:cxn>
                  <a:cxn ang="T8">
                    <a:pos x="T4" y="T5"/>
                  </a:cxn>
                </a:cxnLst>
                <a:rect l="0" t="0" r="r" b="b"/>
                <a:pathLst>
                  <a:path w="26" h="21">
                    <a:moveTo>
                      <a:pt x="0" y="0"/>
                    </a:moveTo>
                    <a:lnTo>
                      <a:pt x="12"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12567" name="Freeform 378"/>
            <p:cNvSpPr>
              <a:spLocks/>
            </p:cNvSpPr>
            <p:nvPr/>
          </p:nvSpPr>
          <p:spPr bwMode="auto">
            <a:xfrm>
              <a:off x="1639" y="2252"/>
              <a:ext cx="175" cy="15"/>
            </a:xfrm>
            <a:custGeom>
              <a:avLst/>
              <a:gdLst>
                <a:gd name="T0" fmla="*/ 8 w 175"/>
                <a:gd name="T1" fmla="*/ 0 h 15"/>
                <a:gd name="T2" fmla="*/ 5 w 175"/>
                <a:gd name="T3" fmla="*/ 1 h 15"/>
                <a:gd name="T4" fmla="*/ 2 w 175"/>
                <a:gd name="T5" fmla="*/ 2 h 15"/>
                <a:gd name="T6" fmla="*/ 1 w 175"/>
                <a:gd name="T7" fmla="*/ 4 h 15"/>
                <a:gd name="T8" fmla="*/ 0 w 175"/>
                <a:gd name="T9" fmla="*/ 8 h 15"/>
                <a:gd name="T10" fmla="*/ 1 w 175"/>
                <a:gd name="T11" fmla="*/ 11 h 15"/>
                <a:gd name="T12" fmla="*/ 2 w 175"/>
                <a:gd name="T13" fmla="*/ 13 h 15"/>
                <a:gd name="T14" fmla="*/ 5 w 175"/>
                <a:gd name="T15" fmla="*/ 15 h 15"/>
                <a:gd name="T16" fmla="*/ 8 w 175"/>
                <a:gd name="T17" fmla="*/ 15 h 15"/>
                <a:gd name="T18" fmla="*/ 166 w 175"/>
                <a:gd name="T19" fmla="*/ 15 h 15"/>
                <a:gd name="T20" fmla="*/ 170 w 175"/>
                <a:gd name="T21" fmla="*/ 15 h 15"/>
                <a:gd name="T22" fmla="*/ 173 w 175"/>
                <a:gd name="T23" fmla="*/ 13 h 15"/>
                <a:gd name="T24" fmla="*/ 175 w 175"/>
                <a:gd name="T25" fmla="*/ 11 h 15"/>
                <a:gd name="T26" fmla="*/ 175 w 175"/>
                <a:gd name="T27" fmla="*/ 8 h 15"/>
                <a:gd name="T28" fmla="*/ 175 w 175"/>
                <a:gd name="T29" fmla="*/ 4 h 15"/>
                <a:gd name="T30" fmla="*/ 173 w 175"/>
                <a:gd name="T31" fmla="*/ 2 h 15"/>
                <a:gd name="T32" fmla="*/ 170 w 175"/>
                <a:gd name="T33" fmla="*/ 1 h 15"/>
                <a:gd name="T34" fmla="*/ 166 w 175"/>
                <a:gd name="T35" fmla="*/ 0 h 15"/>
                <a:gd name="T36" fmla="*/ 8 w 175"/>
                <a:gd name="T37" fmla="*/ 0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75" h="15">
                  <a:moveTo>
                    <a:pt x="8" y="0"/>
                  </a:moveTo>
                  <a:lnTo>
                    <a:pt x="5" y="1"/>
                  </a:lnTo>
                  <a:lnTo>
                    <a:pt x="2" y="2"/>
                  </a:lnTo>
                  <a:lnTo>
                    <a:pt x="1" y="4"/>
                  </a:lnTo>
                  <a:lnTo>
                    <a:pt x="0" y="8"/>
                  </a:lnTo>
                  <a:lnTo>
                    <a:pt x="1" y="11"/>
                  </a:lnTo>
                  <a:lnTo>
                    <a:pt x="2" y="13"/>
                  </a:lnTo>
                  <a:lnTo>
                    <a:pt x="5" y="15"/>
                  </a:lnTo>
                  <a:lnTo>
                    <a:pt x="8" y="15"/>
                  </a:lnTo>
                  <a:lnTo>
                    <a:pt x="166" y="15"/>
                  </a:lnTo>
                  <a:lnTo>
                    <a:pt x="170" y="15"/>
                  </a:lnTo>
                  <a:lnTo>
                    <a:pt x="173" y="13"/>
                  </a:lnTo>
                  <a:lnTo>
                    <a:pt x="175" y="11"/>
                  </a:lnTo>
                  <a:lnTo>
                    <a:pt x="175" y="8"/>
                  </a:lnTo>
                  <a:lnTo>
                    <a:pt x="175" y="4"/>
                  </a:lnTo>
                  <a:lnTo>
                    <a:pt x="173" y="2"/>
                  </a:lnTo>
                  <a:lnTo>
                    <a:pt x="170" y="1"/>
                  </a:lnTo>
                  <a:lnTo>
                    <a:pt x="166" y="0"/>
                  </a:lnTo>
                  <a:lnTo>
                    <a:pt x="8" y="0"/>
                  </a:lnTo>
                  <a:close/>
                </a:path>
              </a:pathLst>
            </a:custGeom>
            <a:solidFill>
              <a:srgbClr val="B7C4E9"/>
            </a:solidFill>
            <a:ln w="6350">
              <a:solidFill>
                <a:srgbClr val="3333CC"/>
              </a:solidFill>
              <a:prstDash val="solid"/>
              <a:round/>
              <a:headEnd/>
              <a:tailEnd/>
            </a:ln>
          </p:spPr>
          <p:txBody>
            <a:bodyPr/>
            <a:lstStyle/>
            <a:p>
              <a:endParaRPr lang="ja-JP" altLang="en-US"/>
            </a:p>
          </p:txBody>
        </p:sp>
        <p:sp>
          <p:nvSpPr>
            <p:cNvPr id="12568" name="Rectangle 379"/>
            <p:cNvSpPr>
              <a:spLocks noChangeArrowheads="1"/>
            </p:cNvSpPr>
            <p:nvPr/>
          </p:nvSpPr>
          <p:spPr bwMode="auto">
            <a:xfrm>
              <a:off x="1684" y="2257"/>
              <a:ext cx="62"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
                  <a:solidFill>
                    <a:schemeClr val="bg2"/>
                  </a:solidFill>
                  <a:latin typeface="ＭＳ Ｐゴシック" pitchFamily="50" charset="-128"/>
                </a:rPr>
                <a:t>遅刻して出社</a:t>
              </a:r>
              <a:endParaRPr lang="ja-JP" altLang="en-US" sz="1100">
                <a:solidFill>
                  <a:schemeClr val="bg2"/>
                </a:solidFill>
              </a:endParaRPr>
            </a:p>
          </p:txBody>
        </p:sp>
        <p:sp>
          <p:nvSpPr>
            <p:cNvPr id="12569" name="Freeform 380"/>
            <p:cNvSpPr>
              <a:spLocks/>
            </p:cNvSpPr>
            <p:nvPr/>
          </p:nvSpPr>
          <p:spPr bwMode="auto">
            <a:xfrm>
              <a:off x="2066" y="2252"/>
              <a:ext cx="176" cy="15"/>
            </a:xfrm>
            <a:custGeom>
              <a:avLst/>
              <a:gdLst>
                <a:gd name="T0" fmla="*/ 8 w 176"/>
                <a:gd name="T1" fmla="*/ 0 h 15"/>
                <a:gd name="T2" fmla="*/ 5 w 176"/>
                <a:gd name="T3" fmla="*/ 1 h 15"/>
                <a:gd name="T4" fmla="*/ 2 w 176"/>
                <a:gd name="T5" fmla="*/ 2 h 15"/>
                <a:gd name="T6" fmla="*/ 1 w 176"/>
                <a:gd name="T7" fmla="*/ 4 h 15"/>
                <a:gd name="T8" fmla="*/ 0 w 176"/>
                <a:gd name="T9" fmla="*/ 8 h 15"/>
                <a:gd name="T10" fmla="*/ 1 w 176"/>
                <a:gd name="T11" fmla="*/ 11 h 15"/>
                <a:gd name="T12" fmla="*/ 2 w 176"/>
                <a:gd name="T13" fmla="*/ 13 h 15"/>
                <a:gd name="T14" fmla="*/ 5 w 176"/>
                <a:gd name="T15" fmla="*/ 15 h 15"/>
                <a:gd name="T16" fmla="*/ 8 w 176"/>
                <a:gd name="T17" fmla="*/ 15 h 15"/>
                <a:gd name="T18" fmla="*/ 166 w 176"/>
                <a:gd name="T19" fmla="*/ 15 h 15"/>
                <a:gd name="T20" fmla="*/ 170 w 176"/>
                <a:gd name="T21" fmla="*/ 15 h 15"/>
                <a:gd name="T22" fmla="*/ 173 w 176"/>
                <a:gd name="T23" fmla="*/ 13 h 15"/>
                <a:gd name="T24" fmla="*/ 175 w 176"/>
                <a:gd name="T25" fmla="*/ 11 h 15"/>
                <a:gd name="T26" fmla="*/ 176 w 176"/>
                <a:gd name="T27" fmla="*/ 8 h 15"/>
                <a:gd name="T28" fmla="*/ 175 w 176"/>
                <a:gd name="T29" fmla="*/ 4 h 15"/>
                <a:gd name="T30" fmla="*/ 173 w 176"/>
                <a:gd name="T31" fmla="*/ 2 h 15"/>
                <a:gd name="T32" fmla="*/ 170 w 176"/>
                <a:gd name="T33" fmla="*/ 1 h 15"/>
                <a:gd name="T34" fmla="*/ 166 w 176"/>
                <a:gd name="T35" fmla="*/ 0 h 15"/>
                <a:gd name="T36" fmla="*/ 8 w 176"/>
                <a:gd name="T37" fmla="*/ 0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76" h="15">
                  <a:moveTo>
                    <a:pt x="8" y="0"/>
                  </a:moveTo>
                  <a:lnTo>
                    <a:pt x="5" y="1"/>
                  </a:lnTo>
                  <a:lnTo>
                    <a:pt x="2" y="2"/>
                  </a:lnTo>
                  <a:lnTo>
                    <a:pt x="1" y="4"/>
                  </a:lnTo>
                  <a:lnTo>
                    <a:pt x="0" y="8"/>
                  </a:lnTo>
                  <a:lnTo>
                    <a:pt x="1" y="11"/>
                  </a:lnTo>
                  <a:lnTo>
                    <a:pt x="2" y="13"/>
                  </a:lnTo>
                  <a:lnTo>
                    <a:pt x="5" y="15"/>
                  </a:lnTo>
                  <a:lnTo>
                    <a:pt x="8" y="15"/>
                  </a:lnTo>
                  <a:lnTo>
                    <a:pt x="166" y="15"/>
                  </a:lnTo>
                  <a:lnTo>
                    <a:pt x="170" y="15"/>
                  </a:lnTo>
                  <a:lnTo>
                    <a:pt x="173" y="13"/>
                  </a:lnTo>
                  <a:lnTo>
                    <a:pt x="175" y="11"/>
                  </a:lnTo>
                  <a:lnTo>
                    <a:pt x="176" y="8"/>
                  </a:lnTo>
                  <a:lnTo>
                    <a:pt x="175" y="4"/>
                  </a:lnTo>
                  <a:lnTo>
                    <a:pt x="173" y="2"/>
                  </a:lnTo>
                  <a:lnTo>
                    <a:pt x="170" y="1"/>
                  </a:lnTo>
                  <a:lnTo>
                    <a:pt x="166" y="0"/>
                  </a:lnTo>
                  <a:lnTo>
                    <a:pt x="8" y="0"/>
                  </a:lnTo>
                  <a:close/>
                </a:path>
              </a:pathLst>
            </a:custGeom>
            <a:solidFill>
              <a:srgbClr val="B7C4E9"/>
            </a:solidFill>
            <a:ln w="6350">
              <a:solidFill>
                <a:srgbClr val="3333CC"/>
              </a:solidFill>
              <a:prstDash val="solid"/>
              <a:round/>
              <a:headEnd/>
              <a:tailEnd/>
            </a:ln>
          </p:spPr>
          <p:txBody>
            <a:bodyPr/>
            <a:lstStyle/>
            <a:p>
              <a:endParaRPr lang="ja-JP" altLang="en-US"/>
            </a:p>
          </p:txBody>
        </p:sp>
        <p:sp>
          <p:nvSpPr>
            <p:cNvPr id="12570" name="Rectangle 381"/>
            <p:cNvSpPr>
              <a:spLocks noChangeArrowheads="1"/>
            </p:cNvSpPr>
            <p:nvPr/>
          </p:nvSpPr>
          <p:spPr bwMode="auto">
            <a:xfrm>
              <a:off x="2112" y="2254"/>
              <a:ext cx="61"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
                  <a:solidFill>
                    <a:schemeClr val="bg2"/>
                  </a:solidFill>
                  <a:latin typeface="ＭＳ Ｐゴシック" pitchFamily="50" charset="-128"/>
                </a:rPr>
                <a:t>遅刻して出社</a:t>
              </a:r>
              <a:endParaRPr lang="ja-JP" altLang="en-US" sz="1100">
                <a:solidFill>
                  <a:schemeClr val="bg2"/>
                </a:solidFill>
              </a:endParaRPr>
            </a:p>
          </p:txBody>
        </p:sp>
        <p:sp>
          <p:nvSpPr>
            <p:cNvPr id="12571" name="Freeform 382"/>
            <p:cNvSpPr>
              <a:spLocks/>
            </p:cNvSpPr>
            <p:nvPr/>
          </p:nvSpPr>
          <p:spPr bwMode="auto">
            <a:xfrm>
              <a:off x="1664" y="2049"/>
              <a:ext cx="85" cy="48"/>
            </a:xfrm>
            <a:custGeom>
              <a:avLst/>
              <a:gdLst>
                <a:gd name="T0" fmla="*/ 41 w 85"/>
                <a:gd name="T1" fmla="*/ 0 h 48"/>
                <a:gd name="T2" fmla="*/ 0 w 85"/>
                <a:gd name="T3" fmla="*/ 24 h 48"/>
                <a:gd name="T4" fmla="*/ 41 w 85"/>
                <a:gd name="T5" fmla="*/ 48 h 48"/>
                <a:gd name="T6" fmla="*/ 85 w 85"/>
                <a:gd name="T7" fmla="*/ 24 h 48"/>
                <a:gd name="T8" fmla="*/ 41 w 85"/>
                <a:gd name="T9" fmla="*/ 0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48">
                  <a:moveTo>
                    <a:pt x="41" y="0"/>
                  </a:moveTo>
                  <a:lnTo>
                    <a:pt x="0" y="24"/>
                  </a:lnTo>
                  <a:lnTo>
                    <a:pt x="41" y="48"/>
                  </a:lnTo>
                  <a:lnTo>
                    <a:pt x="85" y="24"/>
                  </a:lnTo>
                  <a:lnTo>
                    <a:pt x="41" y="0"/>
                  </a:lnTo>
                  <a:close/>
                </a:path>
              </a:pathLst>
            </a:custGeom>
            <a:solidFill>
              <a:srgbClr val="CCECFF"/>
            </a:solidFill>
            <a:ln w="6350">
              <a:solidFill>
                <a:srgbClr val="000000"/>
              </a:solidFill>
              <a:prstDash val="solid"/>
              <a:round/>
              <a:headEnd/>
              <a:tailEnd/>
            </a:ln>
          </p:spPr>
          <p:txBody>
            <a:bodyPr/>
            <a:lstStyle/>
            <a:p>
              <a:endParaRPr lang="ja-JP" altLang="en-US"/>
            </a:p>
          </p:txBody>
        </p:sp>
        <p:grpSp>
          <p:nvGrpSpPr>
            <p:cNvPr id="12572" name="Group 383"/>
            <p:cNvGrpSpPr>
              <a:grpSpLocks/>
            </p:cNvGrpSpPr>
            <p:nvPr/>
          </p:nvGrpSpPr>
          <p:grpSpPr bwMode="auto">
            <a:xfrm>
              <a:off x="1694" y="2031"/>
              <a:ext cx="26" cy="22"/>
              <a:chOff x="1694" y="2031"/>
              <a:chExt cx="26" cy="22"/>
            </a:xfrm>
          </p:grpSpPr>
          <p:sp>
            <p:nvSpPr>
              <p:cNvPr id="12578" name="Line 384"/>
              <p:cNvSpPr>
                <a:spLocks noChangeShapeType="1"/>
              </p:cNvSpPr>
              <p:nvPr/>
            </p:nvSpPr>
            <p:spPr bwMode="auto">
              <a:xfrm>
                <a:off x="1707" y="2052"/>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579" name="Freeform 385"/>
              <p:cNvSpPr>
                <a:spLocks/>
              </p:cNvSpPr>
              <p:nvPr/>
            </p:nvSpPr>
            <p:spPr bwMode="auto">
              <a:xfrm>
                <a:off x="1694" y="2031"/>
                <a:ext cx="26" cy="22"/>
              </a:xfrm>
              <a:custGeom>
                <a:avLst/>
                <a:gdLst>
                  <a:gd name="T0" fmla="*/ 0 w 26"/>
                  <a:gd name="T1" fmla="*/ 0 h 22"/>
                  <a:gd name="T2" fmla="*/ 13 w 26"/>
                  <a:gd name="T3" fmla="*/ 22 h 22"/>
                  <a:gd name="T4" fmla="*/ 26 w 26"/>
                  <a:gd name="T5" fmla="*/ 0 h 22"/>
                  <a:gd name="T6" fmla="*/ 0 60000 65536"/>
                  <a:gd name="T7" fmla="*/ 0 60000 65536"/>
                  <a:gd name="T8" fmla="*/ 0 60000 65536"/>
                </a:gdLst>
                <a:ahLst/>
                <a:cxnLst>
                  <a:cxn ang="T6">
                    <a:pos x="T0" y="T1"/>
                  </a:cxn>
                  <a:cxn ang="T7">
                    <a:pos x="T2" y="T3"/>
                  </a:cxn>
                  <a:cxn ang="T8">
                    <a:pos x="T4" y="T5"/>
                  </a:cxn>
                </a:cxnLst>
                <a:rect l="0" t="0" r="r" b="b"/>
                <a:pathLst>
                  <a:path w="26" h="22">
                    <a:moveTo>
                      <a:pt x="0" y="0"/>
                    </a:moveTo>
                    <a:lnTo>
                      <a:pt x="13"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12573" name="Freeform 386"/>
            <p:cNvSpPr>
              <a:spLocks/>
            </p:cNvSpPr>
            <p:nvPr/>
          </p:nvSpPr>
          <p:spPr bwMode="auto">
            <a:xfrm>
              <a:off x="1861" y="2089"/>
              <a:ext cx="85" cy="49"/>
            </a:xfrm>
            <a:custGeom>
              <a:avLst/>
              <a:gdLst>
                <a:gd name="T0" fmla="*/ 43 w 85"/>
                <a:gd name="T1" fmla="*/ 0 h 49"/>
                <a:gd name="T2" fmla="*/ 0 w 85"/>
                <a:gd name="T3" fmla="*/ 24 h 49"/>
                <a:gd name="T4" fmla="*/ 43 w 85"/>
                <a:gd name="T5" fmla="*/ 49 h 49"/>
                <a:gd name="T6" fmla="*/ 85 w 85"/>
                <a:gd name="T7" fmla="*/ 24 h 49"/>
                <a:gd name="T8" fmla="*/ 43 w 85"/>
                <a:gd name="T9" fmla="*/ 0 h 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49">
                  <a:moveTo>
                    <a:pt x="43" y="0"/>
                  </a:moveTo>
                  <a:lnTo>
                    <a:pt x="0" y="24"/>
                  </a:lnTo>
                  <a:lnTo>
                    <a:pt x="43" y="49"/>
                  </a:lnTo>
                  <a:lnTo>
                    <a:pt x="85" y="24"/>
                  </a:lnTo>
                  <a:lnTo>
                    <a:pt x="43" y="0"/>
                  </a:lnTo>
                  <a:close/>
                </a:path>
              </a:pathLst>
            </a:custGeom>
            <a:solidFill>
              <a:srgbClr val="CCECFF"/>
            </a:solidFill>
            <a:ln w="6350">
              <a:solidFill>
                <a:srgbClr val="000000"/>
              </a:solidFill>
              <a:prstDash val="solid"/>
              <a:round/>
              <a:headEnd/>
              <a:tailEnd/>
            </a:ln>
          </p:spPr>
          <p:txBody>
            <a:bodyPr/>
            <a:lstStyle/>
            <a:p>
              <a:endParaRPr lang="ja-JP" altLang="en-US"/>
            </a:p>
          </p:txBody>
        </p:sp>
        <p:sp>
          <p:nvSpPr>
            <p:cNvPr id="12574" name="Rectangle 387"/>
            <p:cNvSpPr>
              <a:spLocks noChangeArrowheads="1"/>
            </p:cNvSpPr>
            <p:nvPr/>
          </p:nvSpPr>
          <p:spPr bwMode="auto">
            <a:xfrm>
              <a:off x="1622" y="2007"/>
              <a:ext cx="167" cy="20"/>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75" name="Rectangle 388"/>
            <p:cNvSpPr>
              <a:spLocks noChangeArrowheads="1"/>
            </p:cNvSpPr>
            <p:nvPr/>
          </p:nvSpPr>
          <p:spPr bwMode="auto">
            <a:xfrm>
              <a:off x="1660" y="2003"/>
              <a:ext cx="64"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
                  <a:solidFill>
                    <a:schemeClr val="bg2"/>
                  </a:solidFill>
                  <a:latin typeface="ＭＳ Ｐゴシック" pitchFamily="50" charset="-128"/>
                </a:rPr>
                <a:t>会社へ電話し</a:t>
              </a:r>
              <a:endParaRPr lang="ja-JP" altLang="en-US" sz="1100">
                <a:solidFill>
                  <a:schemeClr val="bg2"/>
                </a:solidFill>
              </a:endParaRPr>
            </a:p>
          </p:txBody>
        </p:sp>
        <p:sp>
          <p:nvSpPr>
            <p:cNvPr id="12576" name="Rectangle 389"/>
            <p:cNvSpPr>
              <a:spLocks noChangeArrowheads="1"/>
            </p:cNvSpPr>
            <p:nvPr/>
          </p:nvSpPr>
          <p:spPr bwMode="auto">
            <a:xfrm>
              <a:off x="1655" y="2017"/>
              <a:ext cx="73"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
                  <a:solidFill>
                    <a:schemeClr val="bg2"/>
                  </a:solidFill>
                  <a:latin typeface="ＭＳ Ｐゴシック" pitchFamily="50" charset="-128"/>
                </a:rPr>
                <a:t>遅刻を連絡する</a:t>
              </a:r>
              <a:endParaRPr lang="ja-JP" altLang="en-US" sz="1100">
                <a:solidFill>
                  <a:schemeClr val="bg2"/>
                </a:solidFill>
              </a:endParaRPr>
            </a:p>
          </p:txBody>
        </p:sp>
        <p:sp>
          <p:nvSpPr>
            <p:cNvPr id="12577" name="Freeform 390"/>
            <p:cNvSpPr>
              <a:spLocks/>
            </p:cNvSpPr>
            <p:nvPr/>
          </p:nvSpPr>
          <p:spPr bwMode="auto">
            <a:xfrm>
              <a:off x="1877" y="2165"/>
              <a:ext cx="85" cy="49"/>
            </a:xfrm>
            <a:custGeom>
              <a:avLst/>
              <a:gdLst>
                <a:gd name="T0" fmla="*/ 42 w 85"/>
                <a:gd name="T1" fmla="*/ 0 h 49"/>
                <a:gd name="T2" fmla="*/ 0 w 85"/>
                <a:gd name="T3" fmla="*/ 24 h 49"/>
                <a:gd name="T4" fmla="*/ 42 w 85"/>
                <a:gd name="T5" fmla="*/ 49 h 49"/>
                <a:gd name="T6" fmla="*/ 85 w 85"/>
                <a:gd name="T7" fmla="*/ 24 h 49"/>
                <a:gd name="T8" fmla="*/ 42 w 85"/>
                <a:gd name="T9" fmla="*/ 0 h 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49">
                  <a:moveTo>
                    <a:pt x="42" y="0"/>
                  </a:moveTo>
                  <a:lnTo>
                    <a:pt x="0" y="24"/>
                  </a:lnTo>
                  <a:lnTo>
                    <a:pt x="42" y="49"/>
                  </a:lnTo>
                  <a:lnTo>
                    <a:pt x="85" y="24"/>
                  </a:lnTo>
                  <a:lnTo>
                    <a:pt x="42" y="0"/>
                  </a:lnTo>
                  <a:close/>
                </a:path>
              </a:pathLst>
            </a:custGeom>
            <a:solidFill>
              <a:srgbClr val="CCECFF"/>
            </a:solidFill>
            <a:ln w="6350">
              <a:solidFill>
                <a:srgbClr val="000000"/>
              </a:solidFill>
              <a:prstDash val="solid"/>
              <a:round/>
              <a:headEnd/>
              <a:tailEnd/>
            </a:ln>
          </p:spPr>
          <p:txBody>
            <a:bodyPr/>
            <a:lstStyle/>
            <a:p>
              <a:endParaRPr lang="ja-JP" altLang="en-US"/>
            </a:p>
          </p:txBody>
        </p:sp>
      </p:grpSp>
      <p:sp>
        <p:nvSpPr>
          <p:cNvPr id="12492" name="Line 391"/>
          <p:cNvSpPr>
            <a:spLocks noChangeShapeType="1"/>
          </p:cNvSpPr>
          <p:nvPr/>
        </p:nvSpPr>
        <p:spPr bwMode="auto">
          <a:xfrm flipH="1" flipV="1">
            <a:off x="3411538" y="1527175"/>
            <a:ext cx="36512" cy="24606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493" name="Rectangle 393"/>
          <p:cNvSpPr>
            <a:spLocks noChangeArrowheads="1"/>
          </p:cNvSpPr>
          <p:nvPr/>
        </p:nvSpPr>
        <p:spPr bwMode="auto">
          <a:xfrm>
            <a:off x="5935663" y="927100"/>
            <a:ext cx="741362"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300" b="1">
                <a:solidFill>
                  <a:schemeClr val="bg2"/>
                </a:solidFill>
              </a:rPr>
              <a:t>用途・目的</a:t>
            </a:r>
          </a:p>
        </p:txBody>
      </p:sp>
      <p:sp>
        <p:nvSpPr>
          <p:cNvPr id="12494" name="Rectangle 394"/>
          <p:cNvSpPr>
            <a:spLocks noChangeArrowheads="1"/>
          </p:cNvSpPr>
          <p:nvPr/>
        </p:nvSpPr>
        <p:spPr bwMode="auto">
          <a:xfrm>
            <a:off x="4402138" y="1243013"/>
            <a:ext cx="4483100" cy="719137"/>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b="1">
                <a:solidFill>
                  <a:schemeClr val="bg2"/>
                </a:solidFill>
              </a:rPr>
              <a:t>問題となっている</a:t>
            </a:r>
            <a:r>
              <a:rPr lang="ja-JP" altLang="en-US" sz="1200" b="1">
                <a:solidFill>
                  <a:srgbClr val="FF3300"/>
                </a:solidFill>
              </a:rPr>
              <a:t>事象の相互の因果関係（原因と結果、手段と方法）を整理</a:t>
            </a:r>
            <a:r>
              <a:rPr lang="ja-JP" altLang="en-US" sz="1200" b="1">
                <a:solidFill>
                  <a:schemeClr val="bg2"/>
                </a:solidFill>
              </a:rPr>
              <a:t>し、問題解決の糸口を見つけ出すための手法。</a:t>
            </a:r>
          </a:p>
        </p:txBody>
      </p:sp>
      <p:sp>
        <p:nvSpPr>
          <p:cNvPr id="12495" name="Rectangle 395"/>
          <p:cNvSpPr>
            <a:spLocks noChangeArrowheads="1"/>
          </p:cNvSpPr>
          <p:nvPr/>
        </p:nvSpPr>
        <p:spPr bwMode="auto">
          <a:xfrm>
            <a:off x="4402138" y="2689225"/>
            <a:ext cx="4483100" cy="674688"/>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b="1">
                <a:solidFill>
                  <a:schemeClr val="bg2"/>
                </a:solidFill>
              </a:rPr>
              <a:t>目的を達成するための</a:t>
            </a:r>
            <a:r>
              <a:rPr lang="ja-JP" altLang="en-US" sz="1200" b="1">
                <a:solidFill>
                  <a:srgbClr val="FF3300"/>
                </a:solidFill>
              </a:rPr>
              <a:t>手段を次々とツリー状に展開</a:t>
            </a:r>
            <a:r>
              <a:rPr lang="ja-JP" altLang="en-US" sz="1200" b="1">
                <a:solidFill>
                  <a:schemeClr val="bg2"/>
                </a:solidFill>
              </a:rPr>
              <a:t>し、</a:t>
            </a:r>
            <a:br>
              <a:rPr lang="ja-JP" altLang="en-US" sz="1200" b="1">
                <a:solidFill>
                  <a:schemeClr val="bg2"/>
                </a:solidFill>
              </a:rPr>
            </a:br>
            <a:r>
              <a:rPr lang="ja-JP" altLang="en-US" sz="1200" b="1">
                <a:solidFill>
                  <a:schemeClr val="bg2"/>
                </a:solidFill>
              </a:rPr>
              <a:t>最適な施策を追求するための手法。</a:t>
            </a:r>
          </a:p>
        </p:txBody>
      </p:sp>
      <p:sp>
        <p:nvSpPr>
          <p:cNvPr id="12496" name="Rectangle 396"/>
          <p:cNvSpPr>
            <a:spLocks noChangeArrowheads="1"/>
          </p:cNvSpPr>
          <p:nvPr/>
        </p:nvSpPr>
        <p:spPr bwMode="auto">
          <a:xfrm>
            <a:off x="4402138" y="3363913"/>
            <a:ext cx="4483100" cy="811212"/>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b="1">
                <a:solidFill>
                  <a:schemeClr val="bg2"/>
                </a:solidFill>
              </a:rPr>
              <a:t>対になる問題の要素を行と列に配置し、その交点に</a:t>
            </a:r>
            <a:r>
              <a:rPr lang="ja-JP" altLang="en-US" sz="1200" b="1">
                <a:solidFill>
                  <a:srgbClr val="FF3300"/>
                </a:solidFill>
              </a:rPr>
              <a:t>各要素の</a:t>
            </a:r>
            <a:r>
              <a:rPr lang="ja-JP" altLang="en-US" sz="1200" b="1">
                <a:solidFill>
                  <a:schemeClr val="bg2"/>
                </a:solidFill>
              </a:rPr>
              <a:t/>
            </a:r>
            <a:br>
              <a:rPr lang="ja-JP" altLang="en-US" sz="1200" b="1">
                <a:solidFill>
                  <a:schemeClr val="bg2"/>
                </a:solidFill>
              </a:rPr>
            </a:br>
            <a:r>
              <a:rPr lang="ja-JP" altLang="en-US" sz="1200" b="1">
                <a:solidFill>
                  <a:srgbClr val="FF3300"/>
                </a:solidFill>
              </a:rPr>
              <a:t>関連の有無や度合いを表示</a:t>
            </a:r>
            <a:r>
              <a:rPr lang="ja-JP" altLang="en-US" sz="1200" b="1">
                <a:solidFill>
                  <a:schemeClr val="bg2"/>
                </a:solidFill>
              </a:rPr>
              <a:t>することで問題解決へのヒントを</a:t>
            </a:r>
            <a:br>
              <a:rPr lang="ja-JP" altLang="en-US" sz="1200" b="1">
                <a:solidFill>
                  <a:schemeClr val="bg2"/>
                </a:solidFill>
              </a:rPr>
            </a:br>
            <a:r>
              <a:rPr lang="ja-JP" altLang="en-US" sz="1200" b="1">
                <a:solidFill>
                  <a:schemeClr val="bg2"/>
                </a:solidFill>
              </a:rPr>
              <a:t>得るための手法。</a:t>
            </a:r>
          </a:p>
        </p:txBody>
      </p:sp>
      <p:sp>
        <p:nvSpPr>
          <p:cNvPr id="12497" name="Rectangle 397"/>
          <p:cNvSpPr>
            <a:spLocks noChangeArrowheads="1"/>
          </p:cNvSpPr>
          <p:nvPr/>
        </p:nvSpPr>
        <p:spPr bwMode="auto">
          <a:xfrm>
            <a:off x="4402138" y="4175125"/>
            <a:ext cx="4483100" cy="819150"/>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ja-JP" sz="2400">
              <a:solidFill>
                <a:schemeClr val="bg2"/>
              </a:solidFill>
              <a:ea typeface="HG正楷書体-PRO" pitchFamily="66" charset="-128"/>
            </a:endParaRPr>
          </a:p>
        </p:txBody>
      </p:sp>
      <p:sp>
        <p:nvSpPr>
          <p:cNvPr id="12498" name="Rectangle 399"/>
          <p:cNvSpPr>
            <a:spLocks noChangeArrowheads="1"/>
          </p:cNvSpPr>
          <p:nvPr/>
        </p:nvSpPr>
        <p:spPr bwMode="auto">
          <a:xfrm>
            <a:off x="571500" y="4991100"/>
            <a:ext cx="2014538" cy="923925"/>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499" name="Rectangle 400"/>
          <p:cNvSpPr>
            <a:spLocks noChangeArrowheads="1"/>
          </p:cNvSpPr>
          <p:nvPr/>
        </p:nvSpPr>
        <p:spPr bwMode="auto">
          <a:xfrm>
            <a:off x="957263" y="5141913"/>
            <a:ext cx="13557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ﾏﾄﾘｯｸｽﾃﾞｰﾀ</a:t>
            </a:r>
            <a:endParaRPr lang="ja-JP" altLang="en-US" sz="1600">
              <a:solidFill>
                <a:schemeClr val="bg2"/>
              </a:solidFill>
            </a:endParaRPr>
          </a:p>
        </p:txBody>
      </p:sp>
      <p:sp>
        <p:nvSpPr>
          <p:cNvPr id="12500" name="Rectangle 401"/>
          <p:cNvSpPr>
            <a:spLocks noChangeArrowheads="1"/>
          </p:cNvSpPr>
          <p:nvPr/>
        </p:nvSpPr>
        <p:spPr bwMode="auto">
          <a:xfrm>
            <a:off x="1655763" y="5370513"/>
            <a:ext cx="6985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解析法</a:t>
            </a:r>
            <a:endParaRPr lang="ja-JP" altLang="en-US" sz="1600">
              <a:solidFill>
                <a:schemeClr val="bg2"/>
              </a:solidFill>
            </a:endParaRPr>
          </a:p>
        </p:txBody>
      </p:sp>
      <p:sp>
        <p:nvSpPr>
          <p:cNvPr id="12501" name="Rectangle 402"/>
          <p:cNvSpPr>
            <a:spLocks noChangeArrowheads="1"/>
          </p:cNvSpPr>
          <p:nvPr/>
        </p:nvSpPr>
        <p:spPr bwMode="auto">
          <a:xfrm>
            <a:off x="2566988" y="4991100"/>
            <a:ext cx="1849437" cy="923925"/>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nvGrpSpPr>
          <p:cNvPr id="12502" name="Group 403"/>
          <p:cNvGrpSpPr>
            <a:grpSpLocks/>
          </p:cNvGrpSpPr>
          <p:nvPr/>
        </p:nvGrpSpPr>
        <p:grpSpPr bwMode="auto">
          <a:xfrm>
            <a:off x="2800350" y="5111750"/>
            <a:ext cx="1390650" cy="647700"/>
            <a:chOff x="1601" y="2307"/>
            <a:chExt cx="599" cy="267"/>
          </a:xfrm>
        </p:grpSpPr>
        <p:sp>
          <p:nvSpPr>
            <p:cNvPr id="12515" name="Rectangle 404"/>
            <p:cNvSpPr>
              <a:spLocks noChangeArrowheads="1"/>
            </p:cNvSpPr>
            <p:nvPr/>
          </p:nvSpPr>
          <p:spPr bwMode="auto">
            <a:xfrm>
              <a:off x="1601" y="2307"/>
              <a:ext cx="148" cy="42"/>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16" name="Rectangle 405"/>
            <p:cNvSpPr>
              <a:spLocks noChangeArrowheads="1"/>
            </p:cNvSpPr>
            <p:nvPr/>
          </p:nvSpPr>
          <p:spPr bwMode="auto">
            <a:xfrm>
              <a:off x="1601" y="2352"/>
              <a:ext cx="148" cy="42"/>
            </a:xfrm>
            <a:prstGeom prst="rect">
              <a:avLst/>
            </a:prstGeom>
            <a:solidFill>
              <a:srgbClr val="FFFF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17" name="Rectangle 406"/>
            <p:cNvSpPr>
              <a:spLocks noChangeArrowheads="1"/>
            </p:cNvSpPr>
            <p:nvPr/>
          </p:nvSpPr>
          <p:spPr bwMode="auto">
            <a:xfrm>
              <a:off x="1601" y="2397"/>
              <a:ext cx="148" cy="43"/>
            </a:xfrm>
            <a:prstGeom prst="rect">
              <a:avLst/>
            </a:prstGeom>
            <a:solidFill>
              <a:srgbClr val="FFFF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18" name="Rectangle 407"/>
            <p:cNvSpPr>
              <a:spLocks noChangeArrowheads="1"/>
            </p:cNvSpPr>
            <p:nvPr/>
          </p:nvSpPr>
          <p:spPr bwMode="auto">
            <a:xfrm>
              <a:off x="1601" y="2443"/>
              <a:ext cx="148" cy="41"/>
            </a:xfrm>
            <a:prstGeom prst="rect">
              <a:avLst/>
            </a:prstGeom>
            <a:solidFill>
              <a:srgbClr val="FFFF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19" name="Rectangle 408"/>
            <p:cNvSpPr>
              <a:spLocks noChangeArrowheads="1"/>
            </p:cNvSpPr>
            <p:nvPr/>
          </p:nvSpPr>
          <p:spPr bwMode="auto">
            <a:xfrm>
              <a:off x="1601" y="2487"/>
              <a:ext cx="148" cy="42"/>
            </a:xfrm>
            <a:prstGeom prst="rect">
              <a:avLst/>
            </a:prstGeom>
            <a:solidFill>
              <a:srgbClr val="FFFF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20" name="Rectangle 409"/>
            <p:cNvSpPr>
              <a:spLocks noChangeArrowheads="1"/>
            </p:cNvSpPr>
            <p:nvPr/>
          </p:nvSpPr>
          <p:spPr bwMode="auto">
            <a:xfrm>
              <a:off x="1601" y="2532"/>
              <a:ext cx="148" cy="42"/>
            </a:xfrm>
            <a:prstGeom prst="rect">
              <a:avLst/>
            </a:prstGeom>
            <a:solidFill>
              <a:srgbClr val="FFFF9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21" name="Rectangle 410"/>
            <p:cNvSpPr>
              <a:spLocks noChangeArrowheads="1"/>
            </p:cNvSpPr>
            <p:nvPr/>
          </p:nvSpPr>
          <p:spPr bwMode="auto">
            <a:xfrm>
              <a:off x="1752" y="2307"/>
              <a:ext cx="148" cy="42"/>
            </a:xfrm>
            <a:prstGeom prst="rect">
              <a:avLst/>
            </a:prstGeom>
            <a:solidFill>
              <a:srgbClr val="CC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22" name="Rectangle 411"/>
            <p:cNvSpPr>
              <a:spLocks noChangeArrowheads="1"/>
            </p:cNvSpPr>
            <p:nvPr/>
          </p:nvSpPr>
          <p:spPr bwMode="auto">
            <a:xfrm>
              <a:off x="1752" y="2352"/>
              <a:ext cx="148" cy="42"/>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23" name="Rectangle 412"/>
            <p:cNvSpPr>
              <a:spLocks noChangeArrowheads="1"/>
            </p:cNvSpPr>
            <p:nvPr/>
          </p:nvSpPr>
          <p:spPr bwMode="auto">
            <a:xfrm>
              <a:off x="1752" y="2397"/>
              <a:ext cx="148" cy="43"/>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24" name="Rectangle 413"/>
            <p:cNvSpPr>
              <a:spLocks noChangeArrowheads="1"/>
            </p:cNvSpPr>
            <p:nvPr/>
          </p:nvSpPr>
          <p:spPr bwMode="auto">
            <a:xfrm>
              <a:off x="1752" y="2443"/>
              <a:ext cx="148" cy="41"/>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25" name="Rectangle 414"/>
            <p:cNvSpPr>
              <a:spLocks noChangeArrowheads="1"/>
            </p:cNvSpPr>
            <p:nvPr/>
          </p:nvSpPr>
          <p:spPr bwMode="auto">
            <a:xfrm>
              <a:off x="1752" y="2487"/>
              <a:ext cx="148" cy="42"/>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26" name="Rectangle 415"/>
            <p:cNvSpPr>
              <a:spLocks noChangeArrowheads="1"/>
            </p:cNvSpPr>
            <p:nvPr/>
          </p:nvSpPr>
          <p:spPr bwMode="auto">
            <a:xfrm>
              <a:off x="1752" y="2532"/>
              <a:ext cx="148" cy="42"/>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27" name="Rectangle 416"/>
            <p:cNvSpPr>
              <a:spLocks noChangeArrowheads="1"/>
            </p:cNvSpPr>
            <p:nvPr/>
          </p:nvSpPr>
          <p:spPr bwMode="auto">
            <a:xfrm>
              <a:off x="1902" y="2307"/>
              <a:ext cx="148" cy="42"/>
            </a:xfrm>
            <a:prstGeom prst="rect">
              <a:avLst/>
            </a:prstGeom>
            <a:solidFill>
              <a:srgbClr val="CC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28" name="Rectangle 417"/>
            <p:cNvSpPr>
              <a:spLocks noChangeArrowheads="1"/>
            </p:cNvSpPr>
            <p:nvPr/>
          </p:nvSpPr>
          <p:spPr bwMode="auto">
            <a:xfrm>
              <a:off x="1902" y="2352"/>
              <a:ext cx="148" cy="42"/>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29" name="Rectangle 418"/>
            <p:cNvSpPr>
              <a:spLocks noChangeArrowheads="1"/>
            </p:cNvSpPr>
            <p:nvPr/>
          </p:nvSpPr>
          <p:spPr bwMode="auto">
            <a:xfrm>
              <a:off x="1902" y="2397"/>
              <a:ext cx="148" cy="43"/>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30" name="Rectangle 419"/>
            <p:cNvSpPr>
              <a:spLocks noChangeArrowheads="1"/>
            </p:cNvSpPr>
            <p:nvPr/>
          </p:nvSpPr>
          <p:spPr bwMode="auto">
            <a:xfrm>
              <a:off x="1902" y="2443"/>
              <a:ext cx="148" cy="41"/>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31" name="Rectangle 420"/>
            <p:cNvSpPr>
              <a:spLocks noChangeArrowheads="1"/>
            </p:cNvSpPr>
            <p:nvPr/>
          </p:nvSpPr>
          <p:spPr bwMode="auto">
            <a:xfrm>
              <a:off x="1902" y="2487"/>
              <a:ext cx="148" cy="42"/>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32" name="Rectangle 421"/>
            <p:cNvSpPr>
              <a:spLocks noChangeArrowheads="1"/>
            </p:cNvSpPr>
            <p:nvPr/>
          </p:nvSpPr>
          <p:spPr bwMode="auto">
            <a:xfrm>
              <a:off x="1902" y="2532"/>
              <a:ext cx="148" cy="42"/>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33" name="Rectangle 422"/>
            <p:cNvSpPr>
              <a:spLocks noChangeArrowheads="1"/>
            </p:cNvSpPr>
            <p:nvPr/>
          </p:nvSpPr>
          <p:spPr bwMode="auto">
            <a:xfrm>
              <a:off x="2053" y="2307"/>
              <a:ext cx="147" cy="42"/>
            </a:xfrm>
            <a:prstGeom prst="rect">
              <a:avLst/>
            </a:prstGeom>
            <a:solidFill>
              <a:srgbClr val="CC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34" name="Rectangle 423"/>
            <p:cNvSpPr>
              <a:spLocks noChangeArrowheads="1"/>
            </p:cNvSpPr>
            <p:nvPr/>
          </p:nvSpPr>
          <p:spPr bwMode="auto">
            <a:xfrm>
              <a:off x="2053" y="2352"/>
              <a:ext cx="147" cy="42"/>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35" name="Rectangle 424"/>
            <p:cNvSpPr>
              <a:spLocks noChangeArrowheads="1"/>
            </p:cNvSpPr>
            <p:nvPr/>
          </p:nvSpPr>
          <p:spPr bwMode="auto">
            <a:xfrm>
              <a:off x="2053" y="2397"/>
              <a:ext cx="147" cy="43"/>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36" name="Rectangle 425"/>
            <p:cNvSpPr>
              <a:spLocks noChangeArrowheads="1"/>
            </p:cNvSpPr>
            <p:nvPr/>
          </p:nvSpPr>
          <p:spPr bwMode="auto">
            <a:xfrm>
              <a:off x="2053" y="2443"/>
              <a:ext cx="147" cy="41"/>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37" name="Rectangle 426"/>
            <p:cNvSpPr>
              <a:spLocks noChangeArrowheads="1"/>
            </p:cNvSpPr>
            <p:nvPr/>
          </p:nvSpPr>
          <p:spPr bwMode="auto">
            <a:xfrm>
              <a:off x="2053" y="2487"/>
              <a:ext cx="147" cy="42"/>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38" name="Rectangle 427"/>
            <p:cNvSpPr>
              <a:spLocks noChangeArrowheads="1"/>
            </p:cNvSpPr>
            <p:nvPr/>
          </p:nvSpPr>
          <p:spPr bwMode="auto">
            <a:xfrm>
              <a:off x="2053" y="2532"/>
              <a:ext cx="147" cy="42"/>
            </a:xfrm>
            <a:prstGeom prst="rect">
              <a:avLst/>
            </a:prstGeom>
            <a:solidFill>
              <a:srgbClr val="FFFFFF"/>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sp>
        <p:nvSpPr>
          <p:cNvPr id="12503" name="Rectangle 428"/>
          <p:cNvSpPr>
            <a:spLocks noChangeArrowheads="1"/>
          </p:cNvSpPr>
          <p:nvPr/>
        </p:nvSpPr>
        <p:spPr bwMode="auto">
          <a:xfrm>
            <a:off x="4402138" y="4987925"/>
            <a:ext cx="4483100" cy="936625"/>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b="1">
                <a:solidFill>
                  <a:schemeClr val="bg2"/>
                </a:solidFill>
              </a:rPr>
              <a:t>マトリックスの各交点に数値データが配列されている場合に、</a:t>
            </a:r>
            <a:br>
              <a:rPr lang="ja-JP" altLang="en-US" sz="1200" b="1">
                <a:solidFill>
                  <a:schemeClr val="bg2"/>
                </a:solidFill>
              </a:rPr>
            </a:br>
            <a:r>
              <a:rPr lang="ja-JP" altLang="en-US" sz="1200" b="1">
                <a:solidFill>
                  <a:schemeClr val="bg2"/>
                </a:solidFill>
              </a:rPr>
              <a:t>データのもつ情報を一度になるべく多く表現できるような合成得点（主成分）を求める事で、</a:t>
            </a:r>
            <a:r>
              <a:rPr lang="ja-JP" altLang="en-US" sz="1200" b="1">
                <a:solidFill>
                  <a:srgbClr val="FF3300"/>
                </a:solidFill>
              </a:rPr>
              <a:t>総合力や特性</a:t>
            </a:r>
            <a:r>
              <a:rPr lang="ja-JP" altLang="en-US" sz="1200" b="1">
                <a:solidFill>
                  <a:schemeClr val="bg2"/>
                </a:solidFill>
              </a:rPr>
              <a:t>を調べるための手法。</a:t>
            </a:r>
          </a:p>
        </p:txBody>
      </p:sp>
      <p:sp>
        <p:nvSpPr>
          <p:cNvPr id="12504" name="Rectangle 429"/>
          <p:cNvSpPr>
            <a:spLocks noChangeArrowheads="1"/>
          </p:cNvSpPr>
          <p:nvPr/>
        </p:nvSpPr>
        <p:spPr bwMode="auto">
          <a:xfrm>
            <a:off x="4402138" y="5915025"/>
            <a:ext cx="4483100" cy="819150"/>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2505" name="Rectangle 430"/>
          <p:cNvSpPr>
            <a:spLocks noChangeArrowheads="1"/>
          </p:cNvSpPr>
          <p:nvPr/>
        </p:nvSpPr>
        <p:spPr bwMode="auto">
          <a:xfrm>
            <a:off x="4502150" y="5957888"/>
            <a:ext cx="4483100"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b="1">
                <a:solidFill>
                  <a:schemeClr val="bg2"/>
                </a:solidFill>
                <a:latin typeface="ＭＳ ゴシック" pitchFamily="49" charset="-128"/>
                <a:ea typeface="ＭＳ ゴシック" pitchFamily="49" charset="-128"/>
              </a:rPr>
              <a:t>プロジェクトの作業日程や時間の管理のための</a:t>
            </a:r>
            <a:br>
              <a:rPr lang="ja-JP" altLang="en-US" sz="1200" b="1">
                <a:solidFill>
                  <a:schemeClr val="bg2"/>
                </a:solidFill>
                <a:latin typeface="ＭＳ ゴシック" pitchFamily="49" charset="-128"/>
                <a:ea typeface="ＭＳ ゴシック" pitchFamily="49" charset="-128"/>
              </a:rPr>
            </a:br>
            <a:r>
              <a:rPr lang="ja-JP" altLang="en-US" sz="1200" b="1">
                <a:solidFill>
                  <a:schemeClr val="bg2"/>
                </a:solidFill>
                <a:latin typeface="ＭＳ ゴシック" pitchFamily="49" charset="-128"/>
                <a:ea typeface="ＭＳ ゴシック" pitchFamily="49" charset="-128"/>
              </a:rPr>
              <a:t>ネットワーク図法。</a:t>
            </a:r>
            <a:r>
              <a:rPr lang="ja-JP" altLang="en-US" sz="1200" b="1">
                <a:solidFill>
                  <a:srgbClr val="FF3300"/>
                </a:solidFill>
                <a:latin typeface="ＭＳ ゴシック" pitchFamily="49" charset="-128"/>
                <a:ea typeface="ＭＳ ゴシック" pitchFamily="49" charset="-128"/>
              </a:rPr>
              <a:t>決められた日程で終了させる</a:t>
            </a:r>
            <a:r>
              <a:rPr lang="ja-JP" altLang="en-US" sz="1200" b="1">
                <a:solidFill>
                  <a:schemeClr val="bg2"/>
                </a:solidFill>
                <a:latin typeface="ＭＳ ゴシック" pitchFamily="49" charset="-128"/>
                <a:ea typeface="ＭＳ ゴシック" pitchFamily="49" charset="-128"/>
              </a:rPr>
              <a:t>には</a:t>
            </a:r>
            <a:br>
              <a:rPr lang="ja-JP" altLang="en-US" sz="1200" b="1">
                <a:solidFill>
                  <a:schemeClr val="bg2"/>
                </a:solidFill>
                <a:latin typeface="ＭＳ ゴシック" pitchFamily="49" charset="-128"/>
                <a:ea typeface="ＭＳ ゴシック" pitchFamily="49" charset="-128"/>
              </a:rPr>
            </a:br>
            <a:r>
              <a:rPr lang="ja-JP" altLang="en-US" sz="1200" b="1">
                <a:solidFill>
                  <a:schemeClr val="bg2"/>
                </a:solidFill>
                <a:latin typeface="ＭＳ ゴシック" pitchFamily="49" charset="-128"/>
                <a:ea typeface="ＭＳ ゴシック" pitchFamily="49" charset="-128"/>
              </a:rPr>
              <a:t>どの作業を遅らせてはならないかを明確にする手法でもある</a:t>
            </a:r>
          </a:p>
        </p:txBody>
      </p:sp>
      <p:sp>
        <p:nvSpPr>
          <p:cNvPr id="12506" name="Rectangle 431"/>
          <p:cNvSpPr>
            <a:spLocks noChangeArrowheads="1"/>
          </p:cNvSpPr>
          <p:nvPr/>
        </p:nvSpPr>
        <p:spPr bwMode="auto">
          <a:xfrm>
            <a:off x="4402138" y="1960563"/>
            <a:ext cx="4483100" cy="735012"/>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b="1">
                <a:solidFill>
                  <a:schemeClr val="bg2"/>
                </a:solidFill>
              </a:rPr>
              <a:t>アイデアや意見などの言語データを、カードに書き出し、</a:t>
            </a:r>
            <a:r>
              <a:rPr lang="ja-JP" altLang="en-US" sz="1200" b="1">
                <a:solidFill>
                  <a:srgbClr val="FF3300"/>
                </a:solidFill>
              </a:rPr>
              <a:t>類似する</a:t>
            </a:r>
            <a:r>
              <a:rPr lang="ja-JP" altLang="en-US" sz="1200" b="1">
                <a:solidFill>
                  <a:schemeClr val="bg2"/>
                </a:solidFill>
              </a:rPr>
              <a:t/>
            </a:r>
            <a:br>
              <a:rPr lang="ja-JP" altLang="en-US" sz="1200" b="1">
                <a:solidFill>
                  <a:schemeClr val="bg2"/>
                </a:solidFill>
              </a:rPr>
            </a:br>
            <a:r>
              <a:rPr lang="ja-JP" altLang="en-US" sz="1200" b="1">
                <a:solidFill>
                  <a:srgbClr val="FF3300"/>
                </a:solidFill>
              </a:rPr>
              <a:t>グループにまとめていく</a:t>
            </a:r>
            <a:r>
              <a:rPr lang="ja-JP" altLang="en-US" sz="1200" b="1">
                <a:solidFill>
                  <a:schemeClr val="bg2"/>
                </a:solidFill>
              </a:rPr>
              <a:t>ことにより、問題の本質をとらえ、問題解決に導くための手法。</a:t>
            </a:r>
          </a:p>
        </p:txBody>
      </p:sp>
      <p:sp>
        <p:nvSpPr>
          <p:cNvPr id="12507" name="Rectangle 433"/>
          <p:cNvSpPr>
            <a:spLocks noChangeArrowheads="1"/>
          </p:cNvSpPr>
          <p:nvPr/>
        </p:nvSpPr>
        <p:spPr bwMode="auto">
          <a:xfrm>
            <a:off x="668338" y="5651500"/>
            <a:ext cx="18288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000" b="1">
                <a:solidFill>
                  <a:schemeClr val="bg2"/>
                </a:solidFill>
                <a:latin typeface="Arial" charset="0"/>
              </a:rPr>
              <a:t>Principal Component Analysis</a:t>
            </a:r>
            <a:endParaRPr lang="en-US" altLang="ja-JP" sz="1000" b="1">
              <a:solidFill>
                <a:schemeClr val="bg2"/>
              </a:solidFill>
            </a:endParaRPr>
          </a:p>
        </p:txBody>
      </p:sp>
      <p:sp>
        <p:nvSpPr>
          <p:cNvPr id="12508" name="Rectangle 434"/>
          <p:cNvSpPr>
            <a:spLocks noChangeArrowheads="1"/>
          </p:cNvSpPr>
          <p:nvPr/>
        </p:nvSpPr>
        <p:spPr bwMode="auto">
          <a:xfrm>
            <a:off x="1276350" y="6338888"/>
            <a:ext cx="12573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900">
                <a:solidFill>
                  <a:schemeClr val="bg2"/>
                </a:solidFill>
                <a:latin typeface="Arial" charset="0"/>
              </a:rPr>
              <a:t>Program Evaluation and </a:t>
            </a:r>
            <a:endParaRPr lang="en-US" altLang="ja-JP" sz="900">
              <a:solidFill>
                <a:schemeClr val="bg2"/>
              </a:solidFill>
            </a:endParaRPr>
          </a:p>
        </p:txBody>
      </p:sp>
      <p:sp>
        <p:nvSpPr>
          <p:cNvPr id="12509" name="Rectangle 435"/>
          <p:cNvSpPr>
            <a:spLocks noChangeArrowheads="1"/>
          </p:cNvSpPr>
          <p:nvPr/>
        </p:nvSpPr>
        <p:spPr bwMode="auto">
          <a:xfrm>
            <a:off x="1349375" y="6502400"/>
            <a:ext cx="83978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800">
                <a:solidFill>
                  <a:schemeClr val="bg2"/>
                </a:solidFill>
                <a:latin typeface="Arial" charset="0"/>
              </a:rPr>
              <a:t>Review Technique</a:t>
            </a:r>
            <a:endParaRPr lang="en-US" altLang="ja-JP" sz="800">
              <a:solidFill>
                <a:schemeClr val="bg2"/>
              </a:solidFill>
            </a:endParaRPr>
          </a:p>
        </p:txBody>
      </p:sp>
      <p:sp>
        <p:nvSpPr>
          <p:cNvPr id="12510" name="Rectangle 436"/>
          <p:cNvSpPr>
            <a:spLocks noChangeArrowheads="1"/>
          </p:cNvSpPr>
          <p:nvPr/>
        </p:nvSpPr>
        <p:spPr bwMode="auto">
          <a:xfrm>
            <a:off x="677863" y="4776788"/>
            <a:ext cx="17843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900" b="1">
                <a:solidFill>
                  <a:schemeClr val="bg2"/>
                </a:solidFill>
                <a:latin typeface="Arial" charset="0"/>
              </a:rPr>
              <a:t>Process Decision Program Chart</a:t>
            </a:r>
            <a:endParaRPr lang="en-US" altLang="ja-JP" sz="900" b="1">
              <a:solidFill>
                <a:schemeClr val="bg2"/>
              </a:solidFill>
            </a:endParaRPr>
          </a:p>
        </p:txBody>
      </p:sp>
      <p:sp>
        <p:nvSpPr>
          <p:cNvPr id="12511" name="Rectangle 437"/>
          <p:cNvSpPr>
            <a:spLocks noChangeArrowheads="1"/>
          </p:cNvSpPr>
          <p:nvPr/>
        </p:nvSpPr>
        <p:spPr bwMode="auto">
          <a:xfrm>
            <a:off x="820738" y="6048375"/>
            <a:ext cx="15065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chemeClr val="bg2"/>
                </a:solidFill>
                <a:latin typeface="ＭＳ Ｐゴシック" pitchFamily="50" charset="-128"/>
              </a:rPr>
              <a:t>ｱﾛｰ・ﾀﾞｲﾔｸﾞﾗﾑ法</a:t>
            </a:r>
            <a:endParaRPr lang="ja-JP" altLang="en-US" sz="1600">
              <a:solidFill>
                <a:schemeClr val="bg2"/>
              </a:solidFill>
            </a:endParaRPr>
          </a:p>
        </p:txBody>
      </p:sp>
      <p:sp>
        <p:nvSpPr>
          <p:cNvPr id="12512" name="Rectangle 445"/>
          <p:cNvSpPr>
            <a:spLocks noChangeArrowheads="1"/>
          </p:cNvSpPr>
          <p:nvPr/>
        </p:nvSpPr>
        <p:spPr bwMode="auto">
          <a:xfrm>
            <a:off x="4457700" y="4195763"/>
            <a:ext cx="4216400"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solidFill>
                  <a:srgbClr val="000000"/>
                </a:solidFill>
                <a:latin typeface="ＭＳ ゴシック" pitchFamily="49" charset="-128"/>
                <a:ea typeface="ＭＳ ゴシック" pitchFamily="49" charset="-128"/>
              </a:rPr>
              <a:t>計画を実施するうえで、</a:t>
            </a:r>
            <a:r>
              <a:rPr lang="ja-JP" altLang="en-US" sz="1200" b="1">
                <a:solidFill>
                  <a:srgbClr val="FF3300"/>
                </a:solidFill>
                <a:latin typeface="ＭＳ ゴシック" pitchFamily="49" charset="-128"/>
                <a:ea typeface="ＭＳ ゴシック" pitchFamily="49" charset="-128"/>
              </a:rPr>
              <a:t>事前にさまざまな状況を予測</a:t>
            </a:r>
            <a:r>
              <a:rPr lang="ja-JP" altLang="en-US" sz="1200" b="1">
                <a:solidFill>
                  <a:srgbClr val="000000"/>
                </a:solidFill>
                <a:latin typeface="ＭＳ ゴシック" pitchFamily="49" charset="-128"/>
                <a:ea typeface="ＭＳ ゴシック" pitchFamily="49" charset="-128"/>
              </a:rPr>
              <a:t>し、できるだけ望ましい方向に導いたり、</a:t>
            </a:r>
            <a:r>
              <a:rPr lang="ja-JP" altLang="en-US" sz="1200" b="1">
                <a:solidFill>
                  <a:srgbClr val="FF3300"/>
                </a:solidFill>
                <a:latin typeface="ＭＳ ゴシック" pitchFamily="49" charset="-128"/>
                <a:ea typeface="ＭＳ ゴシック" pitchFamily="49" charset="-128"/>
              </a:rPr>
              <a:t>重大事態に至ることを回避</a:t>
            </a:r>
            <a:r>
              <a:rPr lang="ja-JP" altLang="en-US" sz="1200" b="1">
                <a:solidFill>
                  <a:srgbClr val="000000"/>
                </a:solidFill>
                <a:latin typeface="ＭＳ ゴシック" pitchFamily="49" charset="-128"/>
                <a:ea typeface="ＭＳ ゴシック" pitchFamily="49" charset="-128"/>
              </a:rPr>
              <a:t>する方案を得るための手法。</a:t>
            </a:r>
          </a:p>
        </p:txBody>
      </p:sp>
      <p:sp>
        <p:nvSpPr>
          <p:cNvPr id="12513" name="Text Box 446"/>
          <p:cNvSpPr txBox="1">
            <a:spLocks noChangeArrowheads="1"/>
          </p:cNvSpPr>
          <p:nvPr/>
        </p:nvSpPr>
        <p:spPr bwMode="auto">
          <a:xfrm>
            <a:off x="257175" y="188913"/>
            <a:ext cx="2595563"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105000"/>
              </a:lnSpc>
              <a:spcBef>
                <a:spcPct val="0"/>
              </a:spcBef>
              <a:spcAft>
                <a:spcPct val="15000"/>
              </a:spcAft>
              <a:buFontTx/>
              <a:buNone/>
            </a:pPr>
            <a:r>
              <a:rPr lang="en-US" altLang="ja-JP" sz="2400">
                <a:solidFill>
                  <a:schemeClr val="bg1"/>
                </a:solidFill>
                <a:latin typeface="HGP創英角ﾎﾟｯﾌﾟ体" pitchFamily="50" charset="-128"/>
                <a:ea typeface="HGP創英角ﾎﾟｯﾌﾟ体" pitchFamily="50" charset="-128"/>
              </a:rPr>
              <a:t>■</a:t>
            </a:r>
            <a:r>
              <a:rPr lang="ja-JP" altLang="en-US" sz="2400">
                <a:solidFill>
                  <a:schemeClr val="bg1"/>
                </a:solidFill>
                <a:latin typeface="HGP創英角ﾎﾟｯﾌﾟ体" pitchFamily="50" charset="-128"/>
                <a:ea typeface="HGP創英角ﾎﾟｯﾌﾟ体" pitchFamily="50" charset="-128"/>
              </a:rPr>
              <a:t>新ＱＣ７つ道具</a:t>
            </a:r>
          </a:p>
        </p:txBody>
      </p:sp>
      <p:sp>
        <p:nvSpPr>
          <p:cNvPr id="12514" name="Text Box 447"/>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P13</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32"/>
          <p:cNvSpPr txBox="1">
            <a:spLocks noChangeArrowheads="1"/>
          </p:cNvSpPr>
          <p:nvPr/>
        </p:nvSpPr>
        <p:spPr bwMode="auto">
          <a:xfrm>
            <a:off x="563563" y="258763"/>
            <a:ext cx="5302250" cy="701675"/>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chemeClr val="bg2"/>
                </a:solidFill>
                <a:latin typeface="HGSｺﾞｼｯｸE" pitchFamily="50" charset="-128"/>
                <a:ea typeface="HGS創英角ﾎﾟｯﾌﾟ体" pitchFamily="50" charset="-128"/>
              </a:rPr>
              <a:t>手順１</a:t>
            </a:r>
            <a:r>
              <a:rPr lang="ja-JP" altLang="en-US" sz="2400">
                <a:solidFill>
                  <a:schemeClr val="hlink"/>
                </a:solidFill>
                <a:latin typeface="HGSｺﾞｼｯｸE" pitchFamily="50" charset="-128"/>
                <a:ea typeface="HGS創英角ﾎﾟｯﾌﾟ体" pitchFamily="50" charset="-128"/>
              </a:rPr>
              <a:t>　</a:t>
            </a:r>
            <a:r>
              <a:rPr lang="ja-JP" altLang="en-US" sz="4000">
                <a:solidFill>
                  <a:schemeClr val="bg2"/>
                </a:solidFill>
                <a:latin typeface="HGP創英角ﾎﾟｯﾌﾟ体" pitchFamily="50" charset="-128"/>
                <a:ea typeface="HGS創英角ﾎﾟｯﾌﾟ体" pitchFamily="50" charset="-128"/>
              </a:rPr>
              <a:t>テーマ</a:t>
            </a:r>
            <a:r>
              <a:rPr lang="ja-JP" altLang="en-US" sz="3600">
                <a:solidFill>
                  <a:schemeClr val="bg2"/>
                </a:solidFill>
                <a:latin typeface="HGP創英角ﾎﾟｯﾌﾟ体" pitchFamily="50" charset="-128"/>
                <a:ea typeface="HGS創英角ﾎﾟｯﾌﾟ体" pitchFamily="50" charset="-128"/>
              </a:rPr>
              <a:t>の</a:t>
            </a:r>
            <a:r>
              <a:rPr lang="ja-JP" altLang="en-US" sz="4000">
                <a:solidFill>
                  <a:schemeClr val="bg2"/>
                </a:solidFill>
                <a:latin typeface="HGS創英角ﾎﾟｯﾌﾟ体" pitchFamily="50" charset="-128"/>
                <a:ea typeface="HGS創英角ﾎﾟｯﾌﾟ体" pitchFamily="50" charset="-128"/>
              </a:rPr>
              <a:t>選定</a:t>
            </a:r>
          </a:p>
        </p:txBody>
      </p:sp>
      <p:grpSp>
        <p:nvGrpSpPr>
          <p:cNvPr id="165949" name="Group 61"/>
          <p:cNvGrpSpPr>
            <a:grpSpLocks/>
          </p:cNvGrpSpPr>
          <p:nvPr/>
        </p:nvGrpSpPr>
        <p:grpSpPr bwMode="auto">
          <a:xfrm>
            <a:off x="885825" y="1422400"/>
            <a:ext cx="7735888" cy="1579563"/>
            <a:chOff x="523" y="899"/>
            <a:chExt cx="4732" cy="1137"/>
          </a:xfrm>
        </p:grpSpPr>
        <p:sp>
          <p:nvSpPr>
            <p:cNvPr id="13331" name="Rectangle 23"/>
            <p:cNvSpPr>
              <a:spLocks noChangeArrowheads="1"/>
            </p:cNvSpPr>
            <p:nvPr/>
          </p:nvSpPr>
          <p:spPr bwMode="auto">
            <a:xfrm>
              <a:off x="523" y="1000"/>
              <a:ext cx="2967" cy="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400">
                  <a:solidFill>
                    <a:schemeClr val="bg1"/>
                  </a:solidFill>
                  <a:latin typeface="HG創英角ﾎﾟｯﾌﾟ体" pitchFamily="49" charset="-128"/>
                  <a:ea typeface="HG創英角ﾎﾟｯﾌﾟ体" pitchFamily="49" charset="-128"/>
                </a:rPr>
                <a:t>１</a:t>
              </a:r>
              <a:r>
                <a:rPr lang="en-US" altLang="ja-JP" sz="2400">
                  <a:solidFill>
                    <a:schemeClr val="bg1"/>
                  </a:solidFill>
                  <a:latin typeface="HG創英角ﾎﾟｯﾌﾟ体" pitchFamily="49" charset="-128"/>
                  <a:ea typeface="HG創英角ﾎﾟｯﾌﾟ体" pitchFamily="49" charset="-128"/>
                </a:rPr>
                <a:t>.</a:t>
              </a:r>
              <a:r>
                <a:rPr lang="ja-JP" altLang="en-US" sz="2400">
                  <a:solidFill>
                    <a:schemeClr val="bg1"/>
                  </a:solidFill>
                  <a:latin typeface="HG創英角ﾎﾟｯﾌﾟ体" pitchFamily="49" charset="-128"/>
                  <a:ea typeface="HG創英角ﾎﾟｯﾌﾟ体" pitchFamily="49" charset="-128"/>
                </a:rPr>
                <a:t>職場に与えられている</a:t>
              </a:r>
            </a:p>
            <a:p>
              <a:pPr eaLnBrk="1" hangingPunct="1">
                <a:spcBef>
                  <a:spcPct val="0"/>
                </a:spcBef>
                <a:buFontTx/>
                <a:buNone/>
              </a:pPr>
              <a:r>
                <a:rPr lang="ja-JP" altLang="en-US" sz="2400">
                  <a:solidFill>
                    <a:schemeClr val="bg1"/>
                  </a:solidFill>
                  <a:latin typeface="HG創英角ﾎﾟｯﾌﾟ体" pitchFamily="49" charset="-128"/>
                  <a:ea typeface="HG創英角ﾎﾟｯﾌﾟ体" pitchFamily="49" charset="-128"/>
                </a:rPr>
                <a:t>　　</a:t>
              </a:r>
              <a:r>
                <a:rPr lang="ja-JP" altLang="en-US" sz="2400">
                  <a:solidFill>
                    <a:schemeClr val="hlink"/>
                  </a:solidFill>
                  <a:latin typeface="HG創英角ﾎﾟｯﾌﾟ体" pitchFamily="49" charset="-128"/>
                  <a:ea typeface="HG創英角ﾎﾟｯﾌﾟ体" pitchFamily="49" charset="-128"/>
                </a:rPr>
                <a:t>上司の方針</a:t>
              </a:r>
              <a:r>
                <a:rPr lang="ja-JP" altLang="en-US" sz="2400">
                  <a:solidFill>
                    <a:schemeClr val="bg1"/>
                  </a:solidFill>
                  <a:latin typeface="HG創英角ﾎﾟｯﾌﾟ体" pitchFamily="49" charset="-128"/>
                  <a:ea typeface="HG創英角ﾎﾟｯﾌﾟ体" pitchFamily="49" charset="-128"/>
                </a:rPr>
                <a:t>・</a:t>
              </a:r>
              <a:r>
                <a:rPr lang="ja-JP" altLang="en-US" sz="2400">
                  <a:solidFill>
                    <a:schemeClr val="hlink"/>
                  </a:solidFill>
                  <a:latin typeface="HG創英角ﾎﾟｯﾌﾟ体" pitchFamily="49" charset="-128"/>
                  <a:ea typeface="HG創英角ﾎﾟｯﾌﾟ体" pitchFamily="49" charset="-128"/>
                </a:rPr>
                <a:t>目標</a:t>
              </a:r>
              <a:r>
                <a:rPr lang="ja-JP" altLang="en-US" sz="2400">
                  <a:solidFill>
                    <a:schemeClr val="bg1"/>
                  </a:solidFill>
                  <a:latin typeface="HG創英角ﾎﾟｯﾌﾟ体" pitchFamily="49" charset="-128"/>
                  <a:ea typeface="HG創英角ﾎﾟｯﾌﾟ体" pitchFamily="49" charset="-128"/>
                </a:rPr>
                <a:t>を確認する</a:t>
              </a:r>
            </a:p>
          </p:txBody>
        </p:sp>
        <p:grpSp>
          <p:nvGrpSpPr>
            <p:cNvPr id="13332" name="Group 50"/>
            <p:cNvGrpSpPr>
              <a:grpSpLocks/>
            </p:cNvGrpSpPr>
            <p:nvPr/>
          </p:nvGrpSpPr>
          <p:grpSpPr bwMode="auto">
            <a:xfrm>
              <a:off x="3646" y="899"/>
              <a:ext cx="1609" cy="1137"/>
              <a:chOff x="2094" y="1389"/>
              <a:chExt cx="1590" cy="933"/>
            </a:xfrm>
          </p:grpSpPr>
          <p:pic>
            <p:nvPicPr>
              <p:cNvPr id="13333" name="Picture 4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4" y="1392"/>
                <a:ext cx="1590" cy="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334" name="Text Box 46"/>
              <p:cNvSpPr txBox="1">
                <a:spLocks noChangeArrowheads="1"/>
              </p:cNvSpPr>
              <p:nvPr/>
            </p:nvSpPr>
            <p:spPr bwMode="auto">
              <a:xfrm>
                <a:off x="2170" y="1389"/>
                <a:ext cx="880" cy="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ea typeface="HGS創英角ﾎﾟｯﾌﾟ体" pitchFamily="50" charset="-128"/>
                  </a:rPr>
                  <a:t>方針</a:t>
                </a:r>
              </a:p>
            </p:txBody>
          </p:sp>
          <p:sp>
            <p:nvSpPr>
              <p:cNvPr id="13335" name="Text Box 47"/>
              <p:cNvSpPr txBox="1">
                <a:spLocks noChangeArrowheads="1"/>
              </p:cNvSpPr>
              <p:nvPr/>
            </p:nvSpPr>
            <p:spPr bwMode="auto">
              <a:xfrm>
                <a:off x="2334" y="1610"/>
                <a:ext cx="880" cy="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ea typeface="HGS創英角ﾎﾟｯﾌﾟ体" pitchFamily="50" charset="-128"/>
                  </a:rPr>
                  <a:t>目標</a:t>
                </a:r>
              </a:p>
            </p:txBody>
          </p:sp>
        </p:grpSp>
      </p:grpSp>
      <p:sp>
        <p:nvSpPr>
          <p:cNvPr id="165894" name="Rectangle 6"/>
          <p:cNvSpPr>
            <a:spLocks noChangeArrowheads="1"/>
          </p:cNvSpPr>
          <p:nvPr/>
        </p:nvSpPr>
        <p:spPr bwMode="auto">
          <a:xfrm>
            <a:off x="1719263" y="3949700"/>
            <a:ext cx="26670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solidFill>
                  <a:schemeClr val="bg1"/>
                </a:solidFill>
                <a:latin typeface="HG創英角ﾎﾟｯﾌﾟ体" pitchFamily="49" charset="-128"/>
                <a:ea typeface="HG創英角ﾎﾟｯﾌﾟ体" pitchFamily="49" charset="-128"/>
              </a:rPr>
              <a:t>・過去に発生した</a:t>
            </a:r>
            <a:endParaRPr lang="en-US" altLang="ja-JP" sz="1600">
              <a:solidFill>
                <a:schemeClr val="bg1"/>
              </a:solidFill>
              <a:latin typeface="HG創英角ﾎﾟｯﾌﾟ体" pitchFamily="49" charset="-128"/>
              <a:ea typeface="HG創英角ﾎﾟｯﾌﾟ体" pitchFamily="49" charset="-128"/>
            </a:endParaRPr>
          </a:p>
          <a:p>
            <a:pPr eaLnBrk="1" hangingPunct="1">
              <a:spcBef>
                <a:spcPct val="0"/>
              </a:spcBef>
              <a:buFontTx/>
              <a:buNone/>
            </a:pPr>
            <a:r>
              <a:rPr lang="ja-JP" altLang="en-US" sz="1600">
                <a:solidFill>
                  <a:schemeClr val="bg1"/>
                </a:solidFill>
                <a:latin typeface="HG創英角ﾎﾟｯﾌﾟ体" pitchFamily="49" charset="-128"/>
                <a:ea typeface="HG創英角ﾎﾟｯﾌﾟ体" pitchFamily="49" charset="-128"/>
              </a:rPr>
              <a:t>　　　トラブル・事故の蓄積</a:t>
            </a:r>
          </a:p>
        </p:txBody>
      </p:sp>
      <p:sp>
        <p:nvSpPr>
          <p:cNvPr id="165895" name="Rectangle 7"/>
          <p:cNvSpPr>
            <a:spLocks noChangeArrowheads="1"/>
          </p:cNvSpPr>
          <p:nvPr/>
        </p:nvSpPr>
        <p:spPr bwMode="auto">
          <a:xfrm>
            <a:off x="1524000" y="5006975"/>
            <a:ext cx="2514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000000"/>
                </a:solidFill>
                <a:latin typeface="HG創英角ﾎﾟｯﾌﾟ体" pitchFamily="49" charset="-128"/>
                <a:ea typeface="HG創英角ﾎﾟｯﾌﾟ体" pitchFamily="49" charset="-128"/>
              </a:rPr>
              <a:t>前回の反省、やり残し</a:t>
            </a:r>
            <a:endParaRPr lang="ja-JP" altLang="en-US" sz="4000">
              <a:ea typeface="HG正楷書体-PRO" pitchFamily="66" charset="-128"/>
            </a:endParaRPr>
          </a:p>
        </p:txBody>
      </p:sp>
      <p:sp>
        <p:nvSpPr>
          <p:cNvPr id="165896" name="Rectangle 8"/>
          <p:cNvSpPr>
            <a:spLocks noChangeArrowheads="1"/>
          </p:cNvSpPr>
          <p:nvPr/>
        </p:nvSpPr>
        <p:spPr bwMode="auto">
          <a:xfrm>
            <a:off x="1512888" y="3289300"/>
            <a:ext cx="320516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a:solidFill>
                  <a:schemeClr val="hlink"/>
                </a:solidFill>
                <a:latin typeface="HG創英角ﾎﾟｯﾌﾟ体" pitchFamily="49" charset="-128"/>
                <a:ea typeface="HG創英角ﾎﾟｯﾌﾟ体" pitchFamily="49" charset="-128"/>
              </a:rPr>
              <a:t>Ｑ、Ｃ、Ｄ、Ｓ、Ｍ、Ｅ</a:t>
            </a:r>
          </a:p>
        </p:txBody>
      </p:sp>
      <p:sp>
        <p:nvSpPr>
          <p:cNvPr id="165897" name="Rectangle 9"/>
          <p:cNvSpPr>
            <a:spLocks noChangeArrowheads="1"/>
          </p:cNvSpPr>
          <p:nvPr/>
        </p:nvSpPr>
        <p:spPr bwMode="auto">
          <a:xfrm>
            <a:off x="984250" y="2967038"/>
            <a:ext cx="3886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800">
                <a:solidFill>
                  <a:schemeClr val="bg1"/>
                </a:solidFill>
                <a:latin typeface="HG創英角ﾎﾟｯﾌﾟ体" pitchFamily="49" charset="-128"/>
                <a:ea typeface="HG創英角ﾎﾟｯﾌﾟ体" pitchFamily="49" charset="-128"/>
              </a:rPr>
              <a:t>【</a:t>
            </a:r>
            <a:r>
              <a:rPr lang="ja-JP" altLang="en-US" sz="1800">
                <a:solidFill>
                  <a:schemeClr val="bg1"/>
                </a:solidFill>
                <a:latin typeface="HG創英角ﾎﾟｯﾌﾟ体" pitchFamily="49" charset="-128"/>
                <a:ea typeface="HG創英角ﾎﾟｯﾌﾟ体" pitchFamily="49" charset="-128"/>
              </a:rPr>
              <a:t>ﾌﾞﾚｰﾝｽﾄｰﾐﾝｸﾞ、ﾃｰﾏﾊﾞﾝｸ、ﾁｪｯｸｼｰﾄ</a:t>
            </a:r>
            <a:r>
              <a:rPr lang="en-US" altLang="ja-JP" sz="1800">
                <a:solidFill>
                  <a:schemeClr val="bg1"/>
                </a:solidFill>
                <a:latin typeface="HG創英角ﾎﾟｯﾌﾟ体" pitchFamily="49" charset="-128"/>
                <a:ea typeface="HG創英角ﾎﾟｯﾌﾟ体" pitchFamily="49" charset="-128"/>
              </a:rPr>
              <a:t>】</a:t>
            </a:r>
            <a:endParaRPr lang="en-US" altLang="ja-JP" sz="4000">
              <a:solidFill>
                <a:schemeClr val="bg1"/>
              </a:solidFill>
              <a:ea typeface="HG正楷書体-PRO" pitchFamily="66" charset="-128"/>
            </a:endParaRPr>
          </a:p>
        </p:txBody>
      </p:sp>
      <p:sp>
        <p:nvSpPr>
          <p:cNvPr id="165924" name="Rectangle 36"/>
          <p:cNvSpPr>
            <a:spLocks noChangeArrowheads="1"/>
          </p:cNvSpPr>
          <p:nvPr/>
        </p:nvSpPr>
        <p:spPr bwMode="auto">
          <a:xfrm>
            <a:off x="836613" y="2478088"/>
            <a:ext cx="45831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400">
                <a:solidFill>
                  <a:schemeClr val="bg1"/>
                </a:solidFill>
                <a:latin typeface="HG創英角ﾎﾟｯﾌﾟ体" pitchFamily="49" charset="-128"/>
                <a:ea typeface="HG創英角ﾎﾟｯﾌﾟ体" pitchFamily="49" charset="-128"/>
              </a:rPr>
              <a:t>２．将来を予測し課題を抽出</a:t>
            </a:r>
          </a:p>
        </p:txBody>
      </p:sp>
      <p:grpSp>
        <p:nvGrpSpPr>
          <p:cNvPr id="165943" name="Group 55"/>
          <p:cNvGrpSpPr>
            <a:grpSpLocks/>
          </p:cNvGrpSpPr>
          <p:nvPr/>
        </p:nvGrpSpPr>
        <p:grpSpPr bwMode="auto">
          <a:xfrm>
            <a:off x="5746750" y="3543300"/>
            <a:ext cx="2743200" cy="1793875"/>
            <a:chOff x="3598" y="2728"/>
            <a:chExt cx="1747" cy="1276"/>
          </a:xfrm>
        </p:grpSpPr>
        <p:pic>
          <p:nvPicPr>
            <p:cNvPr id="13329" name="Picture 43" descr="23_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8" y="2728"/>
              <a:ext cx="1747" cy="1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30" name="Text Box 54"/>
            <p:cNvSpPr txBox="1">
              <a:spLocks noChangeArrowheads="1"/>
            </p:cNvSpPr>
            <p:nvPr/>
          </p:nvSpPr>
          <p:spPr bwMode="auto">
            <a:xfrm>
              <a:off x="4190" y="2858"/>
              <a:ext cx="995" cy="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solidFill>
                    <a:schemeClr val="bg2"/>
                  </a:solidFill>
                  <a:ea typeface="HGS創英角ﾎﾟｯﾌﾟ体" pitchFamily="50" charset="-128"/>
                </a:rPr>
                <a:t>問題　問題</a:t>
              </a:r>
            </a:p>
            <a:p>
              <a:pPr eaLnBrk="1" hangingPunct="1">
                <a:spcBef>
                  <a:spcPct val="50000"/>
                </a:spcBef>
                <a:buFontTx/>
                <a:buNone/>
              </a:pPr>
              <a:r>
                <a:rPr lang="ja-JP" altLang="en-US" sz="1600">
                  <a:solidFill>
                    <a:schemeClr val="bg2"/>
                  </a:solidFill>
                  <a:ea typeface="HGS創英角ﾎﾟｯﾌﾟ体" pitchFamily="50" charset="-128"/>
                </a:rPr>
                <a:t>問題</a:t>
              </a:r>
            </a:p>
          </p:txBody>
        </p:sp>
      </p:grpSp>
      <p:sp>
        <p:nvSpPr>
          <p:cNvPr id="165946" name="Rectangle 58"/>
          <p:cNvSpPr>
            <a:spLocks noChangeArrowheads="1"/>
          </p:cNvSpPr>
          <p:nvPr/>
        </p:nvSpPr>
        <p:spPr bwMode="auto">
          <a:xfrm>
            <a:off x="877888" y="5424488"/>
            <a:ext cx="2590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400">
                <a:solidFill>
                  <a:schemeClr val="bg1"/>
                </a:solidFill>
                <a:latin typeface="HG創英角ﾎﾟｯﾌﾟ体" pitchFamily="49" charset="-128"/>
                <a:ea typeface="HG創英角ﾎﾟｯﾌﾟ体" pitchFamily="49" charset="-128"/>
              </a:rPr>
              <a:t>３</a:t>
            </a:r>
            <a:r>
              <a:rPr lang="en-US" altLang="ja-JP" sz="2400">
                <a:solidFill>
                  <a:schemeClr val="bg1"/>
                </a:solidFill>
                <a:latin typeface="HG創英角ﾎﾟｯﾌﾟ体" pitchFamily="49" charset="-128"/>
                <a:ea typeface="HG創英角ﾎﾟｯﾌﾟ体" pitchFamily="49" charset="-128"/>
              </a:rPr>
              <a:t>.</a:t>
            </a:r>
            <a:r>
              <a:rPr lang="ja-JP" altLang="en-US" sz="2400">
                <a:solidFill>
                  <a:schemeClr val="bg1"/>
                </a:solidFill>
                <a:latin typeface="HG創英角ﾎﾟｯﾌﾟ体" pitchFamily="49" charset="-128"/>
                <a:ea typeface="HG創英角ﾎﾟｯﾌﾟ体" pitchFamily="49" charset="-128"/>
              </a:rPr>
              <a:t>問題を整理する</a:t>
            </a:r>
            <a:endParaRPr lang="ja-JP" altLang="en-US" sz="2400">
              <a:solidFill>
                <a:schemeClr val="bg1"/>
              </a:solidFill>
              <a:ea typeface="HG正楷書体-PRO" pitchFamily="66" charset="-128"/>
            </a:endParaRPr>
          </a:p>
        </p:txBody>
      </p:sp>
      <p:sp>
        <p:nvSpPr>
          <p:cNvPr id="165947" name="Rectangle 59"/>
          <p:cNvSpPr>
            <a:spLocks noChangeArrowheads="1"/>
          </p:cNvSpPr>
          <p:nvPr/>
        </p:nvSpPr>
        <p:spPr bwMode="auto">
          <a:xfrm>
            <a:off x="1308100" y="5808663"/>
            <a:ext cx="5257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000000"/>
                </a:solidFill>
                <a:latin typeface="HG創英角ﾎﾟｯﾌﾟ体" pitchFamily="49" charset="-128"/>
                <a:ea typeface="HG創英角ﾎﾟｯﾌﾟ体" pitchFamily="49" charset="-128"/>
              </a:rPr>
              <a:t>すぐ対策が取れるもの　（改善提案・創意工夫）</a:t>
            </a:r>
            <a:endParaRPr lang="ja-JP" altLang="en-US" sz="4000">
              <a:ea typeface="HG正楷書体-PRO" pitchFamily="66" charset="-128"/>
            </a:endParaRPr>
          </a:p>
        </p:txBody>
      </p:sp>
      <p:sp>
        <p:nvSpPr>
          <p:cNvPr id="165948" name="Rectangle 60"/>
          <p:cNvSpPr>
            <a:spLocks noChangeArrowheads="1"/>
          </p:cNvSpPr>
          <p:nvPr/>
        </p:nvSpPr>
        <p:spPr bwMode="auto">
          <a:xfrm>
            <a:off x="1308100" y="6121400"/>
            <a:ext cx="52578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000000"/>
                </a:solidFill>
                <a:latin typeface="HG創英角ﾎﾟｯﾌﾟ体" pitchFamily="49" charset="-128"/>
                <a:ea typeface="HG創英角ﾎﾟｯﾌﾟ体" pitchFamily="49" charset="-128"/>
              </a:rPr>
              <a:t>サークルの手におえないもの　　（職制に依頼）</a:t>
            </a:r>
            <a:endParaRPr lang="ja-JP" altLang="en-US" sz="4000">
              <a:ea typeface="HG正楷書体-PRO" pitchFamily="66" charset="-128"/>
            </a:endParaRPr>
          </a:p>
        </p:txBody>
      </p:sp>
      <p:sp>
        <p:nvSpPr>
          <p:cNvPr id="13325" name="Text Box 64"/>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P15</a:t>
            </a:r>
          </a:p>
        </p:txBody>
      </p:sp>
      <p:sp>
        <p:nvSpPr>
          <p:cNvPr id="22" name="Rectangle 7"/>
          <p:cNvSpPr>
            <a:spLocks noChangeArrowheads="1"/>
          </p:cNvSpPr>
          <p:nvPr/>
        </p:nvSpPr>
        <p:spPr bwMode="auto">
          <a:xfrm>
            <a:off x="1733550" y="4479925"/>
            <a:ext cx="307816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solidFill>
                  <a:schemeClr val="bg1"/>
                </a:solidFill>
                <a:latin typeface="HG創英角ﾎﾟｯﾌﾟ体" pitchFamily="49" charset="-128"/>
                <a:ea typeface="HG創英角ﾎﾟｯﾌﾟ体" pitchFamily="49" charset="-128"/>
              </a:rPr>
              <a:t>・安全パトロールでの指摘事項</a:t>
            </a:r>
            <a:endParaRPr lang="en-US" altLang="ja-JP" sz="1600">
              <a:solidFill>
                <a:schemeClr val="bg1"/>
              </a:solidFill>
              <a:latin typeface="HG創英角ﾎﾟｯﾌﾟ体" pitchFamily="49" charset="-128"/>
              <a:ea typeface="HG創英角ﾎﾟｯﾌﾟ体" pitchFamily="49" charset="-128"/>
            </a:endParaRPr>
          </a:p>
          <a:p>
            <a:pPr eaLnBrk="1" hangingPunct="1">
              <a:spcBef>
                <a:spcPct val="0"/>
              </a:spcBef>
              <a:buFontTx/>
              <a:buNone/>
            </a:pPr>
            <a:r>
              <a:rPr lang="ja-JP" altLang="en-US" sz="1600">
                <a:solidFill>
                  <a:schemeClr val="bg1"/>
                </a:solidFill>
                <a:latin typeface="HG創英角ﾎﾟｯﾌﾟ体" pitchFamily="49" charset="-128"/>
                <a:ea typeface="HG創英角ﾎﾟｯﾌﾟ体" pitchFamily="49" charset="-128"/>
              </a:rPr>
              <a:t>　　　リスクアセスメントを行う</a:t>
            </a:r>
            <a:endParaRPr lang="ja-JP" altLang="en-US" sz="3600">
              <a:solidFill>
                <a:schemeClr val="bg1"/>
              </a:solidFill>
              <a:ea typeface="HG正楷書体-PRO" pitchFamily="66" charset="-128"/>
            </a:endParaRPr>
          </a:p>
        </p:txBody>
      </p:sp>
      <p:sp>
        <p:nvSpPr>
          <p:cNvPr id="23" name="Rectangle 6"/>
          <p:cNvSpPr>
            <a:spLocks noChangeArrowheads="1"/>
          </p:cNvSpPr>
          <p:nvPr/>
        </p:nvSpPr>
        <p:spPr bwMode="auto">
          <a:xfrm>
            <a:off x="1509713" y="3662363"/>
            <a:ext cx="2743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000000"/>
                </a:solidFill>
                <a:latin typeface="HG創英角ﾎﾟｯﾌﾟ体" pitchFamily="49" charset="-128"/>
                <a:ea typeface="HG創英角ﾎﾟｯﾌﾟ体" pitchFamily="49" charset="-128"/>
              </a:rPr>
              <a:t>日頃からの問題点の蓄積</a:t>
            </a:r>
            <a:endParaRPr lang="ja-JP" altLang="en-US" sz="4000">
              <a:ea typeface="HG正楷書体-PRO" pitchFamily="66" charset="-128"/>
            </a:endParaRPr>
          </a:p>
        </p:txBody>
      </p:sp>
      <p:sp>
        <p:nvSpPr>
          <p:cNvPr id="13328" name="角丸四角形 1"/>
          <p:cNvSpPr>
            <a:spLocks noChangeArrowheads="1"/>
          </p:cNvSpPr>
          <p:nvPr/>
        </p:nvSpPr>
        <p:spPr bwMode="auto">
          <a:xfrm>
            <a:off x="1335088" y="3943350"/>
            <a:ext cx="3759200" cy="1087438"/>
          </a:xfrm>
          <a:prstGeom prst="roundRect">
            <a:avLst>
              <a:gd name="adj" fmla="val 16667"/>
            </a:avLst>
          </a:prstGeom>
          <a:noFill/>
          <a:ln w="19050" cap="sq" cmpd="thickThin" algn="ctr">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165949"/>
                                        </p:tgtEl>
                                        <p:attrNameLst>
                                          <p:attrName>style.visibility</p:attrName>
                                        </p:attrNameLst>
                                      </p:cBhvr>
                                      <p:to>
                                        <p:strVal val="visible"/>
                                      </p:to>
                                    </p:set>
                                    <p:anim calcmode="lin" valueType="num">
                                      <p:cBhvr additive="base">
                                        <p:cTn id="7" dur="500" fill="hold"/>
                                        <p:tgtEl>
                                          <p:spTgt spid="165949"/>
                                        </p:tgtEl>
                                        <p:attrNameLst>
                                          <p:attrName>ppt_x</p:attrName>
                                        </p:attrNameLst>
                                      </p:cBhvr>
                                      <p:tavLst>
                                        <p:tav tm="0">
                                          <p:val>
                                            <p:strVal val="1+#ppt_w/2"/>
                                          </p:val>
                                        </p:tav>
                                        <p:tav tm="100000">
                                          <p:val>
                                            <p:strVal val="#ppt_x"/>
                                          </p:val>
                                        </p:tav>
                                      </p:tavLst>
                                    </p:anim>
                                    <p:anim calcmode="lin" valueType="num">
                                      <p:cBhvr additive="base">
                                        <p:cTn id="8" dur="500" fill="hold"/>
                                        <p:tgtEl>
                                          <p:spTgt spid="16594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65924"/>
                                        </p:tgtEl>
                                        <p:attrNameLst>
                                          <p:attrName>style.visibility</p:attrName>
                                        </p:attrNameLst>
                                      </p:cBhvr>
                                      <p:to>
                                        <p:strVal val="visible"/>
                                      </p:to>
                                    </p:set>
                                    <p:anim calcmode="lin" valueType="num">
                                      <p:cBhvr additive="base">
                                        <p:cTn id="13" dur="500" fill="hold"/>
                                        <p:tgtEl>
                                          <p:spTgt spid="165924"/>
                                        </p:tgtEl>
                                        <p:attrNameLst>
                                          <p:attrName>ppt_x</p:attrName>
                                        </p:attrNameLst>
                                      </p:cBhvr>
                                      <p:tavLst>
                                        <p:tav tm="0">
                                          <p:val>
                                            <p:strVal val="1+#ppt_w/2"/>
                                          </p:val>
                                        </p:tav>
                                        <p:tav tm="100000">
                                          <p:val>
                                            <p:strVal val="#ppt_x"/>
                                          </p:val>
                                        </p:tav>
                                      </p:tavLst>
                                    </p:anim>
                                    <p:anim calcmode="lin" valueType="num">
                                      <p:cBhvr additive="base">
                                        <p:cTn id="14" dur="500" fill="hold"/>
                                        <p:tgtEl>
                                          <p:spTgt spid="165924"/>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165943"/>
                                        </p:tgtEl>
                                        <p:attrNameLst>
                                          <p:attrName>style.visibility</p:attrName>
                                        </p:attrNameLst>
                                      </p:cBhvr>
                                      <p:to>
                                        <p:strVal val="visible"/>
                                      </p:to>
                                    </p:set>
                                    <p:anim calcmode="lin" valueType="num">
                                      <p:cBhvr additive="base">
                                        <p:cTn id="17" dur="500" fill="hold"/>
                                        <p:tgtEl>
                                          <p:spTgt spid="165943"/>
                                        </p:tgtEl>
                                        <p:attrNameLst>
                                          <p:attrName>ppt_x</p:attrName>
                                        </p:attrNameLst>
                                      </p:cBhvr>
                                      <p:tavLst>
                                        <p:tav tm="0">
                                          <p:val>
                                            <p:strVal val="1+#ppt_w/2"/>
                                          </p:val>
                                        </p:tav>
                                        <p:tav tm="100000">
                                          <p:val>
                                            <p:strVal val="#ppt_x"/>
                                          </p:val>
                                        </p:tav>
                                      </p:tavLst>
                                    </p:anim>
                                    <p:anim calcmode="lin" valueType="num">
                                      <p:cBhvr additive="base">
                                        <p:cTn id="18" dur="500" fill="hold"/>
                                        <p:tgtEl>
                                          <p:spTgt spid="165943"/>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65897"/>
                                        </p:tgtEl>
                                        <p:attrNameLst>
                                          <p:attrName>style.visibility</p:attrName>
                                        </p:attrNameLst>
                                      </p:cBhvr>
                                      <p:to>
                                        <p:strVal val="visible"/>
                                      </p:to>
                                    </p:set>
                                    <p:animEffect transition="in" filter="blinds(horizontal)">
                                      <p:cBhvr>
                                        <p:cTn id="23" dur="500"/>
                                        <p:tgtEl>
                                          <p:spTgt spid="165897"/>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65896"/>
                                        </p:tgtEl>
                                        <p:attrNameLst>
                                          <p:attrName>style.visibility</p:attrName>
                                        </p:attrNameLst>
                                      </p:cBhvr>
                                      <p:to>
                                        <p:strVal val="visible"/>
                                      </p:to>
                                    </p:set>
                                    <p:animEffect transition="in" filter="blinds(horizontal)">
                                      <p:cBhvr>
                                        <p:cTn id="28" dur="500"/>
                                        <p:tgtEl>
                                          <p:spTgt spid="165896"/>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165894"/>
                                        </p:tgtEl>
                                        <p:attrNameLst>
                                          <p:attrName>style.visibility</p:attrName>
                                        </p:attrNameLst>
                                      </p:cBhvr>
                                      <p:to>
                                        <p:strVal val="visible"/>
                                      </p:to>
                                    </p:set>
                                    <p:animEffect transition="in" filter="blinds(horizontal)">
                                      <p:cBhvr>
                                        <p:cTn id="33" dur="500"/>
                                        <p:tgtEl>
                                          <p:spTgt spid="165894"/>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165895"/>
                                        </p:tgtEl>
                                        <p:attrNameLst>
                                          <p:attrName>style.visibility</p:attrName>
                                        </p:attrNameLst>
                                      </p:cBhvr>
                                      <p:to>
                                        <p:strVal val="visible"/>
                                      </p:to>
                                    </p:set>
                                    <p:animEffect transition="in" filter="blinds(horizontal)">
                                      <p:cBhvr>
                                        <p:cTn id="38" dur="500"/>
                                        <p:tgtEl>
                                          <p:spTgt spid="165895"/>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165946"/>
                                        </p:tgtEl>
                                        <p:attrNameLst>
                                          <p:attrName>style.visibility</p:attrName>
                                        </p:attrNameLst>
                                      </p:cBhvr>
                                      <p:to>
                                        <p:strVal val="visible"/>
                                      </p:to>
                                    </p:set>
                                    <p:animEffect transition="in" filter="blinds(horizontal)">
                                      <p:cBhvr>
                                        <p:cTn id="43" dur="500"/>
                                        <p:tgtEl>
                                          <p:spTgt spid="165946"/>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2" fill="hold" grpId="0" nodeType="clickEffect">
                                  <p:stCondLst>
                                    <p:cond delay="0"/>
                                  </p:stCondLst>
                                  <p:childTnLst>
                                    <p:set>
                                      <p:cBhvr>
                                        <p:cTn id="47" dur="1" fill="hold">
                                          <p:stCondLst>
                                            <p:cond delay="0"/>
                                          </p:stCondLst>
                                        </p:cTn>
                                        <p:tgtEl>
                                          <p:spTgt spid="165947"/>
                                        </p:tgtEl>
                                        <p:attrNameLst>
                                          <p:attrName>style.visibility</p:attrName>
                                        </p:attrNameLst>
                                      </p:cBhvr>
                                      <p:to>
                                        <p:strVal val="visible"/>
                                      </p:to>
                                    </p:set>
                                    <p:anim calcmode="lin" valueType="num">
                                      <p:cBhvr additive="base">
                                        <p:cTn id="48" dur="500" fill="hold"/>
                                        <p:tgtEl>
                                          <p:spTgt spid="165947"/>
                                        </p:tgtEl>
                                        <p:attrNameLst>
                                          <p:attrName>ppt_x</p:attrName>
                                        </p:attrNameLst>
                                      </p:cBhvr>
                                      <p:tavLst>
                                        <p:tav tm="0">
                                          <p:val>
                                            <p:strVal val="1+#ppt_w/2"/>
                                          </p:val>
                                        </p:tav>
                                        <p:tav tm="100000">
                                          <p:val>
                                            <p:strVal val="#ppt_x"/>
                                          </p:val>
                                        </p:tav>
                                      </p:tavLst>
                                    </p:anim>
                                    <p:anim calcmode="lin" valueType="num">
                                      <p:cBhvr additive="base">
                                        <p:cTn id="49" dur="500" fill="hold"/>
                                        <p:tgtEl>
                                          <p:spTgt spid="165947"/>
                                        </p:tgtEl>
                                        <p:attrNameLst>
                                          <p:attrName>ppt_y</p:attrName>
                                        </p:attrNameLst>
                                      </p:cBhvr>
                                      <p:tavLst>
                                        <p:tav tm="0">
                                          <p:val>
                                            <p:strVal val="#ppt_y"/>
                                          </p:val>
                                        </p:tav>
                                        <p:tav tm="100000">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2" presetClass="entr" presetSubtype="2" fill="hold" grpId="0" nodeType="clickEffect">
                                  <p:stCondLst>
                                    <p:cond delay="0"/>
                                  </p:stCondLst>
                                  <p:childTnLst>
                                    <p:set>
                                      <p:cBhvr>
                                        <p:cTn id="53" dur="1" fill="hold">
                                          <p:stCondLst>
                                            <p:cond delay="0"/>
                                          </p:stCondLst>
                                        </p:cTn>
                                        <p:tgtEl>
                                          <p:spTgt spid="165948"/>
                                        </p:tgtEl>
                                        <p:attrNameLst>
                                          <p:attrName>style.visibility</p:attrName>
                                        </p:attrNameLst>
                                      </p:cBhvr>
                                      <p:to>
                                        <p:strVal val="visible"/>
                                      </p:to>
                                    </p:set>
                                    <p:anim calcmode="lin" valueType="num">
                                      <p:cBhvr additive="base">
                                        <p:cTn id="54" dur="500" fill="hold"/>
                                        <p:tgtEl>
                                          <p:spTgt spid="165948"/>
                                        </p:tgtEl>
                                        <p:attrNameLst>
                                          <p:attrName>ppt_x</p:attrName>
                                        </p:attrNameLst>
                                      </p:cBhvr>
                                      <p:tavLst>
                                        <p:tav tm="0">
                                          <p:val>
                                            <p:strVal val="1+#ppt_w/2"/>
                                          </p:val>
                                        </p:tav>
                                        <p:tav tm="100000">
                                          <p:val>
                                            <p:strVal val="#ppt_x"/>
                                          </p:val>
                                        </p:tav>
                                      </p:tavLst>
                                    </p:anim>
                                    <p:anim calcmode="lin" valueType="num">
                                      <p:cBhvr additive="base">
                                        <p:cTn id="55" dur="500" fill="hold"/>
                                        <p:tgtEl>
                                          <p:spTgt spid="165948"/>
                                        </p:tgtEl>
                                        <p:attrNameLst>
                                          <p:attrName>ppt_y</p:attrName>
                                        </p:attrNameLst>
                                      </p:cBhvr>
                                      <p:tavLst>
                                        <p:tav tm="0">
                                          <p:val>
                                            <p:strVal val="#ppt_y"/>
                                          </p:val>
                                        </p:tav>
                                        <p:tav tm="100000">
                                          <p:val>
                                            <p:strVal val="#ppt_y"/>
                                          </p:val>
                                        </p:tav>
                                      </p:tavLst>
                                    </p:anim>
                                  </p:childTnLst>
                                </p:cTn>
                              </p:par>
                            </p:childTnLst>
                          </p:cTn>
                        </p:par>
                      </p:childTnLst>
                    </p:cTn>
                  </p:par>
                  <p:par>
                    <p:cTn id="56" fill="hold" nodeType="clickPar">
                      <p:stCondLst>
                        <p:cond delay="indefinite"/>
                      </p:stCondLst>
                      <p:childTnLst>
                        <p:par>
                          <p:cTn id="57" fill="hold" nodeType="withGroup">
                            <p:stCondLst>
                              <p:cond delay="0"/>
                            </p:stCondLst>
                            <p:childTnLst>
                              <p:par>
                                <p:cTn id="58" presetID="3" presetClass="entr" presetSubtype="10" fill="hold" grpId="0" nodeType="click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blinds(horizontal)">
                                      <p:cBhvr>
                                        <p:cTn id="60" dur="500"/>
                                        <p:tgtEl>
                                          <p:spTgt spid="22"/>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3" presetClass="entr" presetSubtype="10" fill="hold" grpId="0" nodeType="click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blinds(horizontal)">
                                      <p:cBhvr>
                                        <p:cTn id="6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4" grpId="0"/>
      <p:bldP spid="165895" grpId="0"/>
      <p:bldP spid="165896" grpId="0"/>
      <p:bldP spid="165897" grpId="0"/>
      <p:bldP spid="165924" grpId="0"/>
      <p:bldP spid="165946" grpId="0"/>
      <p:bldP spid="165947" grpId="0"/>
      <p:bldP spid="165948" grpId="0"/>
      <p:bldP spid="22" grpId="0"/>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ChangeArrowheads="1"/>
          </p:cNvSpPr>
          <p:nvPr/>
        </p:nvSpPr>
        <p:spPr bwMode="auto">
          <a:xfrm>
            <a:off x="587375" y="317500"/>
            <a:ext cx="64404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400">
                <a:solidFill>
                  <a:schemeClr val="bg1"/>
                </a:solidFill>
                <a:latin typeface="HG創英角ﾎﾟｯﾌﾟ体" pitchFamily="49" charset="-128"/>
                <a:ea typeface="HG創英角ﾎﾟｯﾌﾟ体" pitchFamily="49" charset="-128"/>
              </a:rPr>
              <a:t>４、問題を評価し絞り込む</a:t>
            </a:r>
          </a:p>
        </p:txBody>
      </p:sp>
      <p:grpSp>
        <p:nvGrpSpPr>
          <p:cNvPr id="167109" name="Group 197"/>
          <p:cNvGrpSpPr>
            <a:grpSpLocks/>
          </p:cNvGrpSpPr>
          <p:nvPr/>
        </p:nvGrpSpPr>
        <p:grpSpPr bwMode="auto">
          <a:xfrm>
            <a:off x="588963" y="528638"/>
            <a:ext cx="7950200" cy="3275012"/>
            <a:chOff x="371" y="333"/>
            <a:chExt cx="5008" cy="2063"/>
          </a:xfrm>
        </p:grpSpPr>
        <p:sp>
          <p:nvSpPr>
            <p:cNvPr id="14354" name="Rectangle 196"/>
            <p:cNvSpPr>
              <a:spLocks noChangeArrowheads="1"/>
            </p:cNvSpPr>
            <p:nvPr/>
          </p:nvSpPr>
          <p:spPr bwMode="auto">
            <a:xfrm>
              <a:off x="371" y="556"/>
              <a:ext cx="5008" cy="1836"/>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4355" name="Line 106"/>
            <p:cNvSpPr>
              <a:spLocks noChangeShapeType="1"/>
            </p:cNvSpPr>
            <p:nvPr/>
          </p:nvSpPr>
          <p:spPr bwMode="auto">
            <a:xfrm>
              <a:off x="379" y="571"/>
              <a:ext cx="0" cy="1822"/>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56" name="Line 107"/>
            <p:cNvSpPr>
              <a:spLocks noChangeShapeType="1"/>
            </p:cNvSpPr>
            <p:nvPr/>
          </p:nvSpPr>
          <p:spPr bwMode="auto">
            <a:xfrm>
              <a:off x="2031" y="761"/>
              <a:ext cx="2959"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57" name="Line 108"/>
            <p:cNvSpPr>
              <a:spLocks noChangeShapeType="1"/>
            </p:cNvSpPr>
            <p:nvPr/>
          </p:nvSpPr>
          <p:spPr bwMode="auto">
            <a:xfrm>
              <a:off x="376" y="2384"/>
              <a:ext cx="4968"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58" name="Line 109"/>
            <p:cNvSpPr>
              <a:spLocks noChangeShapeType="1"/>
            </p:cNvSpPr>
            <p:nvPr/>
          </p:nvSpPr>
          <p:spPr bwMode="auto">
            <a:xfrm>
              <a:off x="5342" y="567"/>
              <a:ext cx="0" cy="1821"/>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59" name="Line 110"/>
            <p:cNvSpPr>
              <a:spLocks noChangeShapeType="1"/>
            </p:cNvSpPr>
            <p:nvPr/>
          </p:nvSpPr>
          <p:spPr bwMode="auto">
            <a:xfrm>
              <a:off x="376" y="1670"/>
              <a:ext cx="4968"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60" name="Line 111"/>
            <p:cNvSpPr>
              <a:spLocks noChangeShapeType="1"/>
            </p:cNvSpPr>
            <p:nvPr/>
          </p:nvSpPr>
          <p:spPr bwMode="auto">
            <a:xfrm>
              <a:off x="382" y="1832"/>
              <a:ext cx="4969"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61" name="Line 112"/>
            <p:cNvSpPr>
              <a:spLocks noChangeShapeType="1"/>
            </p:cNvSpPr>
            <p:nvPr/>
          </p:nvSpPr>
          <p:spPr bwMode="auto">
            <a:xfrm>
              <a:off x="379" y="2015"/>
              <a:ext cx="4968"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62" name="Line 113"/>
            <p:cNvSpPr>
              <a:spLocks noChangeShapeType="1"/>
            </p:cNvSpPr>
            <p:nvPr/>
          </p:nvSpPr>
          <p:spPr bwMode="auto">
            <a:xfrm>
              <a:off x="376" y="2188"/>
              <a:ext cx="4968"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63" name="Line 114"/>
            <p:cNvSpPr>
              <a:spLocks noChangeShapeType="1"/>
            </p:cNvSpPr>
            <p:nvPr/>
          </p:nvSpPr>
          <p:spPr bwMode="auto">
            <a:xfrm>
              <a:off x="4980" y="582"/>
              <a:ext cx="0" cy="180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64" name="Line 115"/>
            <p:cNvSpPr>
              <a:spLocks noChangeShapeType="1"/>
            </p:cNvSpPr>
            <p:nvPr/>
          </p:nvSpPr>
          <p:spPr bwMode="auto">
            <a:xfrm>
              <a:off x="376" y="582"/>
              <a:ext cx="4968" cy="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65" name="Line 116"/>
            <p:cNvSpPr>
              <a:spLocks noChangeShapeType="1"/>
            </p:cNvSpPr>
            <p:nvPr/>
          </p:nvSpPr>
          <p:spPr bwMode="auto">
            <a:xfrm>
              <a:off x="4624" y="761"/>
              <a:ext cx="0" cy="1621"/>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66" name="Line 117"/>
            <p:cNvSpPr>
              <a:spLocks noChangeShapeType="1"/>
            </p:cNvSpPr>
            <p:nvPr/>
          </p:nvSpPr>
          <p:spPr bwMode="auto">
            <a:xfrm>
              <a:off x="3516" y="758"/>
              <a:ext cx="0" cy="1621"/>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67" name="Line 118"/>
            <p:cNvSpPr>
              <a:spLocks noChangeShapeType="1"/>
            </p:cNvSpPr>
            <p:nvPr/>
          </p:nvSpPr>
          <p:spPr bwMode="auto">
            <a:xfrm>
              <a:off x="3894" y="585"/>
              <a:ext cx="0" cy="1811"/>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68" name="Line 119"/>
            <p:cNvSpPr>
              <a:spLocks noChangeShapeType="1"/>
            </p:cNvSpPr>
            <p:nvPr/>
          </p:nvSpPr>
          <p:spPr bwMode="auto">
            <a:xfrm>
              <a:off x="3149" y="772"/>
              <a:ext cx="0" cy="1621"/>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69" name="Line 120"/>
            <p:cNvSpPr>
              <a:spLocks noChangeShapeType="1"/>
            </p:cNvSpPr>
            <p:nvPr/>
          </p:nvSpPr>
          <p:spPr bwMode="auto">
            <a:xfrm>
              <a:off x="4259" y="758"/>
              <a:ext cx="0" cy="1621"/>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70" name="Line 121"/>
            <p:cNvSpPr>
              <a:spLocks noChangeShapeType="1"/>
            </p:cNvSpPr>
            <p:nvPr/>
          </p:nvSpPr>
          <p:spPr bwMode="auto">
            <a:xfrm>
              <a:off x="2771" y="765"/>
              <a:ext cx="0" cy="162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71" name="Line 122"/>
            <p:cNvSpPr>
              <a:spLocks noChangeShapeType="1"/>
            </p:cNvSpPr>
            <p:nvPr/>
          </p:nvSpPr>
          <p:spPr bwMode="auto">
            <a:xfrm>
              <a:off x="2403" y="758"/>
              <a:ext cx="0" cy="1621"/>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72" name="Line 123"/>
            <p:cNvSpPr>
              <a:spLocks noChangeShapeType="1"/>
            </p:cNvSpPr>
            <p:nvPr/>
          </p:nvSpPr>
          <p:spPr bwMode="auto">
            <a:xfrm>
              <a:off x="2019" y="585"/>
              <a:ext cx="0" cy="1800"/>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73" name="Line 124"/>
            <p:cNvSpPr>
              <a:spLocks noChangeShapeType="1"/>
            </p:cNvSpPr>
            <p:nvPr/>
          </p:nvSpPr>
          <p:spPr bwMode="auto">
            <a:xfrm rot="60118">
              <a:off x="378" y="603"/>
              <a:ext cx="1652" cy="1036"/>
            </a:xfrm>
            <a:prstGeom prst="line">
              <a:avLst/>
            </a:prstGeom>
            <a:noFill/>
            <a:ln w="12700">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74" name="Text Box 125"/>
            <p:cNvSpPr txBox="1">
              <a:spLocks noChangeArrowheads="1"/>
            </p:cNvSpPr>
            <p:nvPr/>
          </p:nvSpPr>
          <p:spPr bwMode="auto">
            <a:xfrm>
              <a:off x="1188" y="852"/>
              <a:ext cx="95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600">
                  <a:solidFill>
                    <a:schemeClr val="bg2"/>
                  </a:solidFill>
                </a:rPr>
                <a:t>評価項目</a:t>
              </a:r>
            </a:p>
          </p:txBody>
        </p:sp>
        <p:sp>
          <p:nvSpPr>
            <p:cNvPr id="14375" name="Text Box 126"/>
            <p:cNvSpPr txBox="1">
              <a:spLocks noChangeArrowheads="1"/>
            </p:cNvSpPr>
            <p:nvPr/>
          </p:nvSpPr>
          <p:spPr bwMode="auto">
            <a:xfrm>
              <a:off x="426" y="1125"/>
              <a:ext cx="9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600">
                  <a:solidFill>
                    <a:schemeClr val="bg2"/>
                  </a:solidFill>
                </a:rPr>
                <a:t>候補テーマ</a:t>
              </a:r>
            </a:p>
          </p:txBody>
        </p:sp>
        <p:sp>
          <p:nvSpPr>
            <p:cNvPr id="14376" name="Text Box 127"/>
            <p:cNvSpPr txBox="1">
              <a:spLocks noChangeArrowheads="1"/>
            </p:cNvSpPr>
            <p:nvPr/>
          </p:nvSpPr>
          <p:spPr bwMode="auto">
            <a:xfrm>
              <a:off x="2381" y="582"/>
              <a:ext cx="120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solidFill>
                    <a:schemeClr val="bg2"/>
                  </a:solidFill>
                </a:rPr>
                <a:t>必 要 性</a:t>
              </a:r>
            </a:p>
          </p:txBody>
        </p:sp>
        <p:sp>
          <p:nvSpPr>
            <p:cNvPr id="14377" name="Text Box 128"/>
            <p:cNvSpPr txBox="1">
              <a:spLocks noChangeArrowheads="1"/>
            </p:cNvSpPr>
            <p:nvPr/>
          </p:nvSpPr>
          <p:spPr bwMode="auto">
            <a:xfrm>
              <a:off x="3852" y="589"/>
              <a:ext cx="120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solidFill>
                    <a:schemeClr val="bg2"/>
                  </a:solidFill>
                </a:rPr>
                <a:t>サークルの実力</a:t>
              </a:r>
            </a:p>
          </p:txBody>
        </p:sp>
        <p:sp>
          <p:nvSpPr>
            <p:cNvPr id="14378" name="Text Box 129"/>
            <p:cNvSpPr txBox="1">
              <a:spLocks noChangeArrowheads="1"/>
            </p:cNvSpPr>
            <p:nvPr/>
          </p:nvSpPr>
          <p:spPr bwMode="auto">
            <a:xfrm>
              <a:off x="5068" y="719"/>
              <a:ext cx="250" cy="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solidFill>
                    <a:schemeClr val="bg2"/>
                  </a:solidFill>
                </a:rPr>
                <a:t>総合評価</a:t>
              </a:r>
            </a:p>
          </p:txBody>
        </p:sp>
        <p:sp>
          <p:nvSpPr>
            <p:cNvPr id="14379" name="Text Box 130"/>
            <p:cNvSpPr txBox="1">
              <a:spLocks noChangeArrowheads="1"/>
            </p:cNvSpPr>
            <p:nvPr/>
          </p:nvSpPr>
          <p:spPr bwMode="auto">
            <a:xfrm>
              <a:off x="4711" y="772"/>
              <a:ext cx="250" cy="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solidFill>
                    <a:schemeClr val="bg2"/>
                  </a:solidFill>
                </a:rPr>
                <a:t>実力発揮</a:t>
              </a:r>
            </a:p>
          </p:txBody>
        </p:sp>
        <p:sp>
          <p:nvSpPr>
            <p:cNvPr id="14380" name="Text Box 131"/>
            <p:cNvSpPr txBox="1">
              <a:spLocks noChangeArrowheads="1"/>
            </p:cNvSpPr>
            <p:nvPr/>
          </p:nvSpPr>
          <p:spPr bwMode="auto">
            <a:xfrm>
              <a:off x="4354" y="752"/>
              <a:ext cx="250" cy="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solidFill>
                    <a:schemeClr val="bg2"/>
                  </a:solidFill>
                </a:rPr>
                <a:t>活動期間</a:t>
              </a:r>
            </a:p>
          </p:txBody>
        </p:sp>
        <p:sp>
          <p:nvSpPr>
            <p:cNvPr id="14381" name="Text Box 132"/>
            <p:cNvSpPr txBox="1">
              <a:spLocks noChangeArrowheads="1"/>
            </p:cNvSpPr>
            <p:nvPr/>
          </p:nvSpPr>
          <p:spPr bwMode="auto">
            <a:xfrm>
              <a:off x="3977" y="772"/>
              <a:ext cx="250" cy="8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solidFill>
                    <a:schemeClr val="bg2"/>
                  </a:solidFill>
                </a:rPr>
                <a:t>全員参加</a:t>
              </a:r>
            </a:p>
          </p:txBody>
        </p:sp>
        <p:sp>
          <p:nvSpPr>
            <p:cNvPr id="14382" name="Text Box 133"/>
            <p:cNvSpPr txBox="1">
              <a:spLocks noChangeArrowheads="1"/>
            </p:cNvSpPr>
            <p:nvPr/>
          </p:nvSpPr>
          <p:spPr bwMode="auto">
            <a:xfrm>
              <a:off x="3619" y="782"/>
              <a:ext cx="250" cy="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solidFill>
                    <a:schemeClr val="bg2"/>
                  </a:solidFill>
                </a:rPr>
                <a:t>上司方針</a:t>
              </a:r>
            </a:p>
          </p:txBody>
        </p:sp>
        <p:sp>
          <p:nvSpPr>
            <p:cNvPr id="14383" name="Text Box 134"/>
            <p:cNvSpPr txBox="1">
              <a:spLocks noChangeArrowheads="1"/>
            </p:cNvSpPr>
            <p:nvPr/>
          </p:nvSpPr>
          <p:spPr bwMode="auto">
            <a:xfrm>
              <a:off x="3252" y="752"/>
              <a:ext cx="250" cy="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solidFill>
                    <a:schemeClr val="bg2"/>
                  </a:solidFill>
                </a:rPr>
                <a:t>将来の見込み</a:t>
              </a:r>
            </a:p>
          </p:txBody>
        </p:sp>
        <p:sp>
          <p:nvSpPr>
            <p:cNvPr id="14384" name="Text Box 135"/>
            <p:cNvSpPr txBox="1">
              <a:spLocks noChangeArrowheads="1"/>
            </p:cNvSpPr>
            <p:nvPr/>
          </p:nvSpPr>
          <p:spPr bwMode="auto">
            <a:xfrm>
              <a:off x="2865" y="783"/>
              <a:ext cx="250" cy="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solidFill>
                    <a:schemeClr val="bg2"/>
                  </a:solidFill>
                </a:rPr>
                <a:t>困り具合</a:t>
              </a:r>
            </a:p>
          </p:txBody>
        </p:sp>
        <p:sp>
          <p:nvSpPr>
            <p:cNvPr id="14385" name="Text Box 136"/>
            <p:cNvSpPr txBox="1">
              <a:spLocks noChangeArrowheads="1"/>
            </p:cNvSpPr>
            <p:nvPr/>
          </p:nvSpPr>
          <p:spPr bwMode="auto">
            <a:xfrm>
              <a:off x="2488" y="720"/>
              <a:ext cx="250" cy="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solidFill>
                    <a:schemeClr val="bg2"/>
                  </a:solidFill>
                </a:rPr>
                <a:t>緊急性</a:t>
              </a:r>
            </a:p>
          </p:txBody>
        </p:sp>
        <p:sp>
          <p:nvSpPr>
            <p:cNvPr id="14386" name="Text Box 137"/>
            <p:cNvSpPr txBox="1">
              <a:spLocks noChangeArrowheads="1"/>
            </p:cNvSpPr>
            <p:nvPr/>
          </p:nvSpPr>
          <p:spPr bwMode="auto">
            <a:xfrm>
              <a:off x="2121" y="721"/>
              <a:ext cx="250" cy="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solidFill>
                    <a:schemeClr val="bg2"/>
                  </a:solidFill>
                </a:rPr>
                <a:t>期待効 果</a:t>
              </a:r>
            </a:p>
          </p:txBody>
        </p:sp>
        <p:sp>
          <p:nvSpPr>
            <p:cNvPr id="14387" name="Text Box 138"/>
            <p:cNvSpPr txBox="1">
              <a:spLocks noChangeArrowheads="1"/>
            </p:cNvSpPr>
            <p:nvPr/>
          </p:nvSpPr>
          <p:spPr bwMode="auto">
            <a:xfrm>
              <a:off x="398" y="1657"/>
              <a:ext cx="21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solidFill>
                    <a:schemeClr val="bg2"/>
                  </a:solidFill>
                </a:rPr>
                <a:t>１</a:t>
              </a:r>
            </a:p>
          </p:txBody>
        </p:sp>
        <p:sp>
          <p:nvSpPr>
            <p:cNvPr id="14388" name="Text Box 140"/>
            <p:cNvSpPr txBox="1">
              <a:spLocks noChangeArrowheads="1"/>
            </p:cNvSpPr>
            <p:nvPr/>
          </p:nvSpPr>
          <p:spPr bwMode="auto">
            <a:xfrm>
              <a:off x="398" y="1846"/>
              <a:ext cx="21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solidFill>
                    <a:schemeClr val="bg2"/>
                  </a:solidFill>
                </a:rPr>
                <a:t>２ </a:t>
              </a:r>
            </a:p>
          </p:txBody>
        </p:sp>
        <p:sp>
          <p:nvSpPr>
            <p:cNvPr id="14389" name="Text Box 141"/>
            <p:cNvSpPr txBox="1">
              <a:spLocks noChangeArrowheads="1"/>
            </p:cNvSpPr>
            <p:nvPr/>
          </p:nvSpPr>
          <p:spPr bwMode="auto">
            <a:xfrm>
              <a:off x="398" y="2019"/>
              <a:ext cx="21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solidFill>
                    <a:schemeClr val="bg2"/>
                  </a:solidFill>
                </a:rPr>
                <a:t>３</a:t>
              </a:r>
            </a:p>
          </p:txBody>
        </p:sp>
        <p:sp>
          <p:nvSpPr>
            <p:cNvPr id="14390" name="Text Box 142"/>
            <p:cNvSpPr txBox="1">
              <a:spLocks noChangeArrowheads="1"/>
            </p:cNvSpPr>
            <p:nvPr/>
          </p:nvSpPr>
          <p:spPr bwMode="auto">
            <a:xfrm>
              <a:off x="398" y="2204"/>
              <a:ext cx="21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solidFill>
                    <a:schemeClr val="bg2"/>
                  </a:solidFill>
                </a:rPr>
                <a:t>4</a:t>
              </a:r>
            </a:p>
          </p:txBody>
        </p:sp>
        <p:sp>
          <p:nvSpPr>
            <p:cNvPr id="14391" name="Text Box 143"/>
            <p:cNvSpPr txBox="1">
              <a:spLocks noChangeArrowheads="1"/>
            </p:cNvSpPr>
            <p:nvPr/>
          </p:nvSpPr>
          <p:spPr bwMode="auto">
            <a:xfrm>
              <a:off x="570" y="1667"/>
              <a:ext cx="131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solidFill>
                    <a:schemeClr val="bg2"/>
                  </a:solidFill>
                </a:rPr>
                <a:t>A</a:t>
              </a:r>
              <a:r>
                <a:rPr lang="ja-JP" altLang="en-US" sz="1200">
                  <a:solidFill>
                    <a:schemeClr val="bg2"/>
                  </a:solidFill>
                </a:rPr>
                <a:t>さんに仕事が集中する</a:t>
              </a:r>
            </a:p>
          </p:txBody>
        </p:sp>
        <p:sp>
          <p:nvSpPr>
            <p:cNvPr id="14392" name="Text Box 144"/>
            <p:cNvSpPr txBox="1">
              <a:spLocks noChangeArrowheads="1"/>
            </p:cNvSpPr>
            <p:nvPr/>
          </p:nvSpPr>
          <p:spPr bwMode="auto">
            <a:xfrm>
              <a:off x="485" y="1849"/>
              <a:ext cx="156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solidFill>
                    <a:schemeClr val="hlink"/>
                  </a:solidFill>
                </a:rPr>
                <a:t>新○△工程のチョコ停防止</a:t>
              </a:r>
            </a:p>
          </p:txBody>
        </p:sp>
        <p:sp>
          <p:nvSpPr>
            <p:cNvPr id="14393" name="Text Box 145"/>
            <p:cNvSpPr txBox="1">
              <a:spLocks noChangeArrowheads="1"/>
            </p:cNvSpPr>
            <p:nvPr/>
          </p:nvSpPr>
          <p:spPr bwMode="auto">
            <a:xfrm>
              <a:off x="563" y="2012"/>
              <a:ext cx="131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solidFill>
                    <a:schemeClr val="bg2"/>
                  </a:solidFill>
                </a:rPr>
                <a:t>複写紙の使用量が多い</a:t>
              </a:r>
            </a:p>
          </p:txBody>
        </p:sp>
        <p:sp>
          <p:nvSpPr>
            <p:cNvPr id="14394" name="Text Box 146"/>
            <p:cNvSpPr txBox="1">
              <a:spLocks noChangeArrowheads="1"/>
            </p:cNvSpPr>
            <p:nvPr/>
          </p:nvSpPr>
          <p:spPr bwMode="auto">
            <a:xfrm>
              <a:off x="500" y="2205"/>
              <a:ext cx="131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solidFill>
                    <a:schemeClr val="bg2"/>
                  </a:solidFill>
                </a:rPr>
                <a:t>伝票記入ミスが多い</a:t>
              </a:r>
            </a:p>
          </p:txBody>
        </p:sp>
        <p:sp>
          <p:nvSpPr>
            <p:cNvPr id="14395" name="Text Box 147"/>
            <p:cNvSpPr txBox="1">
              <a:spLocks noChangeArrowheads="1"/>
            </p:cNvSpPr>
            <p:nvPr/>
          </p:nvSpPr>
          <p:spPr bwMode="auto">
            <a:xfrm>
              <a:off x="2079" y="1813"/>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hlink"/>
                  </a:solidFill>
                </a:rPr>
                <a:t>◎</a:t>
              </a:r>
            </a:p>
          </p:txBody>
        </p:sp>
        <p:sp>
          <p:nvSpPr>
            <p:cNvPr id="14396" name="Text Box 148"/>
            <p:cNvSpPr txBox="1">
              <a:spLocks noChangeArrowheads="1"/>
            </p:cNvSpPr>
            <p:nvPr/>
          </p:nvSpPr>
          <p:spPr bwMode="auto">
            <a:xfrm>
              <a:off x="2077" y="1639"/>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397" name="Text Box 149"/>
            <p:cNvSpPr txBox="1">
              <a:spLocks noChangeArrowheads="1"/>
            </p:cNvSpPr>
            <p:nvPr/>
          </p:nvSpPr>
          <p:spPr bwMode="auto">
            <a:xfrm>
              <a:off x="3215" y="1636"/>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398" name="Text Box 150"/>
            <p:cNvSpPr txBox="1">
              <a:spLocks noChangeArrowheads="1"/>
            </p:cNvSpPr>
            <p:nvPr/>
          </p:nvSpPr>
          <p:spPr bwMode="auto">
            <a:xfrm>
              <a:off x="2457" y="1635"/>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399" name="Text Box 151"/>
            <p:cNvSpPr txBox="1">
              <a:spLocks noChangeArrowheads="1"/>
            </p:cNvSpPr>
            <p:nvPr/>
          </p:nvSpPr>
          <p:spPr bwMode="auto">
            <a:xfrm>
              <a:off x="2838" y="1641"/>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400" name="Text Box 152"/>
            <p:cNvSpPr txBox="1">
              <a:spLocks noChangeArrowheads="1"/>
            </p:cNvSpPr>
            <p:nvPr/>
          </p:nvSpPr>
          <p:spPr bwMode="auto">
            <a:xfrm>
              <a:off x="3587" y="1635"/>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401" name="Text Box 153"/>
            <p:cNvSpPr txBox="1">
              <a:spLocks noChangeArrowheads="1"/>
            </p:cNvSpPr>
            <p:nvPr/>
          </p:nvSpPr>
          <p:spPr bwMode="auto">
            <a:xfrm>
              <a:off x="3581" y="1991"/>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402" name="Text Box 154"/>
            <p:cNvSpPr txBox="1">
              <a:spLocks noChangeArrowheads="1"/>
            </p:cNvSpPr>
            <p:nvPr/>
          </p:nvSpPr>
          <p:spPr bwMode="auto">
            <a:xfrm>
              <a:off x="3588" y="1817"/>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hlink"/>
                  </a:solidFill>
                </a:rPr>
                <a:t>○</a:t>
              </a:r>
            </a:p>
          </p:txBody>
        </p:sp>
        <p:sp>
          <p:nvSpPr>
            <p:cNvPr id="14403" name="Text Box 155"/>
            <p:cNvSpPr txBox="1">
              <a:spLocks noChangeArrowheads="1"/>
            </p:cNvSpPr>
            <p:nvPr/>
          </p:nvSpPr>
          <p:spPr bwMode="auto">
            <a:xfrm>
              <a:off x="2083" y="2169"/>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404" name="Text Box 156"/>
            <p:cNvSpPr txBox="1">
              <a:spLocks noChangeArrowheads="1"/>
            </p:cNvSpPr>
            <p:nvPr/>
          </p:nvSpPr>
          <p:spPr bwMode="auto">
            <a:xfrm>
              <a:off x="3587" y="2185"/>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405" name="Text Box 157"/>
            <p:cNvSpPr txBox="1">
              <a:spLocks noChangeArrowheads="1"/>
            </p:cNvSpPr>
            <p:nvPr/>
          </p:nvSpPr>
          <p:spPr bwMode="auto">
            <a:xfrm>
              <a:off x="4680" y="1999"/>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406" name="Text Box 158"/>
            <p:cNvSpPr txBox="1">
              <a:spLocks noChangeArrowheads="1"/>
            </p:cNvSpPr>
            <p:nvPr/>
          </p:nvSpPr>
          <p:spPr bwMode="auto">
            <a:xfrm>
              <a:off x="4681" y="2178"/>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407" name="Text Box 159"/>
            <p:cNvSpPr txBox="1">
              <a:spLocks noChangeArrowheads="1"/>
            </p:cNvSpPr>
            <p:nvPr/>
          </p:nvSpPr>
          <p:spPr bwMode="auto">
            <a:xfrm>
              <a:off x="2466" y="2170"/>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408" name="Text Box 160"/>
            <p:cNvSpPr txBox="1">
              <a:spLocks noChangeArrowheads="1"/>
            </p:cNvSpPr>
            <p:nvPr/>
          </p:nvSpPr>
          <p:spPr bwMode="auto">
            <a:xfrm>
              <a:off x="2833" y="2169"/>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409" name="Text Box 161"/>
            <p:cNvSpPr txBox="1">
              <a:spLocks noChangeArrowheads="1"/>
            </p:cNvSpPr>
            <p:nvPr/>
          </p:nvSpPr>
          <p:spPr bwMode="auto">
            <a:xfrm>
              <a:off x="3215" y="2173"/>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410" name="Text Box 162"/>
            <p:cNvSpPr txBox="1">
              <a:spLocks noChangeArrowheads="1"/>
            </p:cNvSpPr>
            <p:nvPr/>
          </p:nvSpPr>
          <p:spPr bwMode="auto">
            <a:xfrm>
              <a:off x="2463" y="1991"/>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411" name="Text Box 163"/>
            <p:cNvSpPr txBox="1">
              <a:spLocks noChangeArrowheads="1"/>
            </p:cNvSpPr>
            <p:nvPr/>
          </p:nvSpPr>
          <p:spPr bwMode="auto">
            <a:xfrm>
              <a:off x="2830" y="1990"/>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412" name="Text Box 164"/>
            <p:cNvSpPr txBox="1">
              <a:spLocks noChangeArrowheads="1"/>
            </p:cNvSpPr>
            <p:nvPr/>
          </p:nvSpPr>
          <p:spPr bwMode="auto">
            <a:xfrm>
              <a:off x="2076" y="1997"/>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413" name="Text Box 165"/>
            <p:cNvSpPr txBox="1">
              <a:spLocks noChangeArrowheads="1"/>
            </p:cNvSpPr>
            <p:nvPr/>
          </p:nvSpPr>
          <p:spPr bwMode="auto">
            <a:xfrm>
              <a:off x="2454" y="1811"/>
              <a:ext cx="23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hlink"/>
                  </a:solidFill>
                </a:rPr>
                <a:t>◎</a:t>
              </a:r>
            </a:p>
          </p:txBody>
        </p:sp>
        <p:sp>
          <p:nvSpPr>
            <p:cNvPr id="14414" name="Text Box 166"/>
            <p:cNvSpPr txBox="1">
              <a:spLocks noChangeArrowheads="1"/>
            </p:cNvSpPr>
            <p:nvPr/>
          </p:nvSpPr>
          <p:spPr bwMode="auto">
            <a:xfrm>
              <a:off x="2828" y="1814"/>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hlink"/>
                  </a:solidFill>
                </a:rPr>
                <a:t>◎</a:t>
              </a:r>
            </a:p>
          </p:txBody>
        </p:sp>
        <p:sp>
          <p:nvSpPr>
            <p:cNvPr id="14415" name="Text Box 167"/>
            <p:cNvSpPr txBox="1">
              <a:spLocks noChangeArrowheads="1"/>
            </p:cNvSpPr>
            <p:nvPr/>
          </p:nvSpPr>
          <p:spPr bwMode="auto">
            <a:xfrm>
              <a:off x="3217" y="1811"/>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hlink"/>
                  </a:solidFill>
                </a:rPr>
                <a:t>◎</a:t>
              </a:r>
            </a:p>
          </p:txBody>
        </p:sp>
        <p:sp>
          <p:nvSpPr>
            <p:cNvPr id="14416" name="Text Box 168"/>
            <p:cNvSpPr txBox="1">
              <a:spLocks noChangeArrowheads="1"/>
            </p:cNvSpPr>
            <p:nvPr/>
          </p:nvSpPr>
          <p:spPr bwMode="auto">
            <a:xfrm>
              <a:off x="4675" y="1635"/>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417" name="Text Box 169"/>
            <p:cNvSpPr txBox="1">
              <a:spLocks noChangeArrowheads="1"/>
            </p:cNvSpPr>
            <p:nvPr/>
          </p:nvSpPr>
          <p:spPr bwMode="auto">
            <a:xfrm>
              <a:off x="4674" y="1819"/>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hlink"/>
                  </a:solidFill>
                </a:rPr>
                <a:t>◎</a:t>
              </a:r>
            </a:p>
          </p:txBody>
        </p:sp>
        <p:sp>
          <p:nvSpPr>
            <p:cNvPr id="14418" name="Text Box 170"/>
            <p:cNvSpPr txBox="1">
              <a:spLocks noChangeArrowheads="1"/>
            </p:cNvSpPr>
            <p:nvPr/>
          </p:nvSpPr>
          <p:spPr bwMode="auto">
            <a:xfrm>
              <a:off x="3209" y="1999"/>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419" name="Text Box 171"/>
            <p:cNvSpPr txBox="1">
              <a:spLocks noChangeArrowheads="1"/>
            </p:cNvSpPr>
            <p:nvPr/>
          </p:nvSpPr>
          <p:spPr bwMode="auto">
            <a:xfrm>
              <a:off x="4324" y="2183"/>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420" name="Text Box 172"/>
            <p:cNvSpPr txBox="1">
              <a:spLocks noChangeArrowheads="1"/>
            </p:cNvSpPr>
            <p:nvPr/>
          </p:nvSpPr>
          <p:spPr bwMode="auto">
            <a:xfrm>
              <a:off x="4320" y="1989"/>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421" name="Text Box 173"/>
            <p:cNvSpPr txBox="1">
              <a:spLocks noChangeArrowheads="1"/>
            </p:cNvSpPr>
            <p:nvPr/>
          </p:nvSpPr>
          <p:spPr bwMode="auto">
            <a:xfrm>
              <a:off x="3956" y="1813"/>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hlink"/>
                  </a:solidFill>
                </a:rPr>
                <a:t>◎</a:t>
              </a:r>
            </a:p>
          </p:txBody>
        </p:sp>
        <p:sp>
          <p:nvSpPr>
            <p:cNvPr id="14422" name="Text Box 174"/>
            <p:cNvSpPr txBox="1">
              <a:spLocks noChangeArrowheads="1"/>
            </p:cNvSpPr>
            <p:nvPr/>
          </p:nvSpPr>
          <p:spPr bwMode="auto">
            <a:xfrm>
              <a:off x="4324" y="1638"/>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423" name="Text Box 175"/>
            <p:cNvSpPr txBox="1">
              <a:spLocks noChangeArrowheads="1"/>
            </p:cNvSpPr>
            <p:nvPr/>
          </p:nvSpPr>
          <p:spPr bwMode="auto">
            <a:xfrm>
              <a:off x="4321" y="1821"/>
              <a:ext cx="2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hlink"/>
                  </a:solidFill>
                </a:rPr>
                <a:t>◎</a:t>
              </a:r>
            </a:p>
          </p:txBody>
        </p:sp>
        <p:sp>
          <p:nvSpPr>
            <p:cNvPr id="14424" name="Text Box 176"/>
            <p:cNvSpPr txBox="1">
              <a:spLocks noChangeArrowheads="1"/>
            </p:cNvSpPr>
            <p:nvPr/>
          </p:nvSpPr>
          <p:spPr bwMode="auto">
            <a:xfrm>
              <a:off x="3951" y="1636"/>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425" name="Text Box 177"/>
            <p:cNvSpPr txBox="1">
              <a:spLocks noChangeArrowheads="1"/>
            </p:cNvSpPr>
            <p:nvPr/>
          </p:nvSpPr>
          <p:spPr bwMode="auto">
            <a:xfrm>
              <a:off x="3951" y="1999"/>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426" name="Text Box 178"/>
            <p:cNvSpPr txBox="1">
              <a:spLocks noChangeArrowheads="1"/>
            </p:cNvSpPr>
            <p:nvPr/>
          </p:nvSpPr>
          <p:spPr bwMode="auto">
            <a:xfrm>
              <a:off x="3957" y="2182"/>
              <a:ext cx="2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chemeClr val="bg2"/>
                  </a:solidFill>
                </a:rPr>
                <a:t>◎</a:t>
              </a:r>
            </a:p>
          </p:txBody>
        </p:sp>
        <p:sp>
          <p:nvSpPr>
            <p:cNvPr id="14427" name="Text Box 179"/>
            <p:cNvSpPr txBox="1">
              <a:spLocks noChangeArrowheads="1"/>
            </p:cNvSpPr>
            <p:nvPr/>
          </p:nvSpPr>
          <p:spPr bwMode="auto">
            <a:xfrm>
              <a:off x="5018" y="1986"/>
              <a:ext cx="32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600">
                  <a:solidFill>
                    <a:schemeClr val="bg2"/>
                  </a:solidFill>
                </a:rPr>
                <a:t>２２</a:t>
              </a:r>
            </a:p>
          </p:txBody>
        </p:sp>
        <p:sp>
          <p:nvSpPr>
            <p:cNvPr id="14428" name="Text Box 180"/>
            <p:cNvSpPr txBox="1">
              <a:spLocks noChangeArrowheads="1"/>
            </p:cNvSpPr>
            <p:nvPr/>
          </p:nvSpPr>
          <p:spPr bwMode="auto">
            <a:xfrm>
              <a:off x="5000" y="2175"/>
              <a:ext cx="3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600">
                  <a:solidFill>
                    <a:schemeClr val="bg2"/>
                  </a:solidFill>
                </a:rPr>
                <a:t>２３</a:t>
              </a:r>
            </a:p>
          </p:txBody>
        </p:sp>
        <p:sp>
          <p:nvSpPr>
            <p:cNvPr id="14429" name="Text Box 181"/>
            <p:cNvSpPr txBox="1">
              <a:spLocks noChangeArrowheads="1"/>
            </p:cNvSpPr>
            <p:nvPr/>
          </p:nvSpPr>
          <p:spPr bwMode="auto">
            <a:xfrm>
              <a:off x="5003" y="1623"/>
              <a:ext cx="32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600">
                  <a:solidFill>
                    <a:schemeClr val="bg2"/>
                  </a:solidFill>
                </a:rPr>
                <a:t>２８</a:t>
              </a:r>
            </a:p>
          </p:txBody>
        </p:sp>
        <p:sp>
          <p:nvSpPr>
            <p:cNvPr id="14430" name="Text Box 182"/>
            <p:cNvSpPr txBox="1">
              <a:spLocks noChangeArrowheads="1"/>
            </p:cNvSpPr>
            <p:nvPr/>
          </p:nvSpPr>
          <p:spPr bwMode="auto">
            <a:xfrm>
              <a:off x="5002" y="1807"/>
              <a:ext cx="35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600">
                  <a:solidFill>
                    <a:schemeClr val="hlink"/>
                  </a:solidFill>
                </a:rPr>
                <a:t>３８</a:t>
              </a:r>
            </a:p>
          </p:txBody>
        </p:sp>
        <p:sp>
          <p:nvSpPr>
            <p:cNvPr id="14431" name="Text Box 184"/>
            <p:cNvSpPr txBox="1">
              <a:spLocks noChangeArrowheads="1"/>
            </p:cNvSpPr>
            <p:nvPr/>
          </p:nvSpPr>
          <p:spPr bwMode="auto">
            <a:xfrm>
              <a:off x="3138" y="333"/>
              <a:ext cx="2093" cy="212"/>
            </a:xfrm>
            <a:prstGeom prst="rect">
              <a:avLst/>
            </a:prstGeom>
            <a:solidFill>
              <a:schemeClr val="tx1"/>
            </a:solidFill>
            <a:ln>
              <a:noFill/>
            </a:ln>
            <a:effectLst/>
            <a:extLs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rPr>
                <a:t>◎</a:t>
              </a:r>
              <a:r>
                <a:rPr lang="ja-JP" altLang="en-US" sz="1600">
                  <a:solidFill>
                    <a:schemeClr val="bg2"/>
                  </a:solidFill>
                </a:rPr>
                <a:t>：５点   ○：３点   △：１点   </a:t>
              </a:r>
              <a:r>
                <a:rPr lang="en-US" altLang="ja-JP" sz="1600">
                  <a:solidFill>
                    <a:schemeClr val="bg2"/>
                  </a:solidFill>
                </a:rPr>
                <a:t>×</a:t>
              </a:r>
              <a:r>
                <a:rPr lang="ja-JP" altLang="en-US" sz="1600">
                  <a:solidFill>
                    <a:schemeClr val="bg2"/>
                  </a:solidFill>
                </a:rPr>
                <a:t>：０点</a:t>
              </a:r>
            </a:p>
          </p:txBody>
        </p:sp>
        <p:sp>
          <p:nvSpPr>
            <p:cNvPr id="14432" name="Text Box 185"/>
            <p:cNvSpPr txBox="1">
              <a:spLocks noChangeArrowheads="1"/>
            </p:cNvSpPr>
            <p:nvPr/>
          </p:nvSpPr>
          <p:spPr bwMode="auto">
            <a:xfrm>
              <a:off x="643" y="1398"/>
              <a:ext cx="90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solidFill>
                    <a:schemeClr val="bg2"/>
                  </a:solidFill>
                </a:rPr>
                <a:t>（問題・課題）</a:t>
              </a:r>
            </a:p>
          </p:txBody>
        </p:sp>
      </p:grpSp>
      <p:grpSp>
        <p:nvGrpSpPr>
          <p:cNvPr id="167105" name="Group 193"/>
          <p:cNvGrpSpPr>
            <a:grpSpLocks/>
          </p:cNvGrpSpPr>
          <p:nvPr/>
        </p:nvGrpSpPr>
        <p:grpSpPr bwMode="auto">
          <a:xfrm>
            <a:off x="1374775" y="3840163"/>
            <a:ext cx="5180013" cy="696912"/>
            <a:chOff x="866" y="2419"/>
            <a:chExt cx="3263" cy="439"/>
          </a:xfrm>
        </p:grpSpPr>
        <p:sp>
          <p:nvSpPr>
            <p:cNvPr id="14352" name="Text Box 183"/>
            <p:cNvSpPr txBox="1">
              <a:spLocks noChangeArrowheads="1"/>
            </p:cNvSpPr>
            <p:nvPr/>
          </p:nvSpPr>
          <p:spPr bwMode="auto">
            <a:xfrm>
              <a:off x="870" y="2627"/>
              <a:ext cx="275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b="1">
                  <a:solidFill>
                    <a:schemeClr val="bg2"/>
                  </a:solidFill>
                  <a:ea typeface="HG創英角ﾎﾟｯﾌﾟ体" pitchFamily="49" charset="-128"/>
                </a:rPr>
                <a:t>テーマを優先順位で評価して決める</a:t>
              </a:r>
            </a:p>
          </p:txBody>
        </p:sp>
        <p:sp>
          <p:nvSpPr>
            <p:cNvPr id="14353" name="Text Box 186"/>
            <p:cNvSpPr txBox="1">
              <a:spLocks noChangeArrowheads="1"/>
            </p:cNvSpPr>
            <p:nvPr/>
          </p:nvSpPr>
          <p:spPr bwMode="auto">
            <a:xfrm>
              <a:off x="866" y="2419"/>
              <a:ext cx="326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a:solidFill>
                    <a:schemeClr val="bg2"/>
                  </a:solidFill>
                  <a:ea typeface="HG創英角ﾎﾟｯﾌﾟ体" pitchFamily="49" charset="-128"/>
                </a:rPr>
                <a:t>出来るだけ</a:t>
              </a:r>
              <a:r>
                <a:rPr lang="ja-JP" altLang="en-US" sz="1800">
                  <a:solidFill>
                    <a:schemeClr val="hlink"/>
                  </a:solidFill>
                  <a:ea typeface="HG創英角ﾎﾟｯﾌﾟ体" pitchFamily="49" charset="-128"/>
                </a:rPr>
                <a:t>具体的</a:t>
              </a:r>
              <a:r>
                <a:rPr lang="ja-JP" altLang="en-US" sz="1800">
                  <a:solidFill>
                    <a:schemeClr val="bg2"/>
                  </a:solidFill>
                  <a:ea typeface="HG創英角ﾎﾟｯﾌﾟ体" pitchFamily="49" charset="-128"/>
                </a:rPr>
                <a:t>に</a:t>
              </a:r>
              <a:r>
                <a:rPr lang="ja-JP" altLang="en-US" sz="1800">
                  <a:solidFill>
                    <a:schemeClr val="hlink"/>
                  </a:solidFill>
                  <a:ea typeface="HG創英角ﾎﾟｯﾌﾟ体" pitchFamily="49" charset="-128"/>
                </a:rPr>
                <a:t>定量的</a:t>
              </a:r>
              <a:r>
                <a:rPr lang="ja-JP" altLang="en-US" sz="1800">
                  <a:solidFill>
                    <a:schemeClr val="bg2"/>
                  </a:solidFill>
                  <a:ea typeface="HG創英角ﾎﾟｯﾌﾟ体" pitchFamily="49" charset="-128"/>
                </a:rPr>
                <a:t>に判断する</a:t>
              </a:r>
              <a:r>
                <a:rPr lang="ja-JP" altLang="en-US" sz="1800">
                  <a:solidFill>
                    <a:schemeClr val="bg1"/>
                  </a:solidFill>
                  <a:ea typeface="HG創英角ﾎﾟｯﾌﾟ体" pitchFamily="49" charset="-128"/>
                </a:rPr>
                <a:t>。</a:t>
              </a:r>
            </a:p>
          </p:txBody>
        </p:sp>
      </p:grpSp>
      <p:sp>
        <p:nvSpPr>
          <p:cNvPr id="166920" name="Rectangle 8"/>
          <p:cNvSpPr>
            <a:spLocks noChangeArrowheads="1"/>
          </p:cNvSpPr>
          <p:nvPr/>
        </p:nvSpPr>
        <p:spPr bwMode="auto">
          <a:xfrm>
            <a:off x="611188" y="4632325"/>
            <a:ext cx="68230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400">
                <a:solidFill>
                  <a:schemeClr val="bg1"/>
                </a:solidFill>
                <a:latin typeface="HG創英角ﾎﾟｯﾌﾟ体" pitchFamily="49" charset="-128"/>
                <a:ea typeface="HG創英角ﾎﾟｯﾌﾟ体" pitchFamily="49" charset="-128"/>
              </a:rPr>
              <a:t>５、取り組む必要性を明確にする</a:t>
            </a:r>
          </a:p>
        </p:txBody>
      </p:sp>
      <p:grpSp>
        <p:nvGrpSpPr>
          <p:cNvPr id="167110" name="Group 198"/>
          <p:cNvGrpSpPr>
            <a:grpSpLocks/>
          </p:cNvGrpSpPr>
          <p:nvPr/>
        </p:nvGrpSpPr>
        <p:grpSpPr bwMode="auto">
          <a:xfrm>
            <a:off x="703263" y="5062538"/>
            <a:ext cx="2727325" cy="1530350"/>
            <a:chOff x="443" y="3189"/>
            <a:chExt cx="1718" cy="964"/>
          </a:xfrm>
        </p:grpSpPr>
        <p:pic>
          <p:nvPicPr>
            <p:cNvPr id="14350" name="Picture 19" descr="04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7" y="3189"/>
              <a:ext cx="1174" cy="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1" name="Rectangle 187"/>
            <p:cNvSpPr>
              <a:spLocks noChangeArrowheads="1"/>
            </p:cNvSpPr>
            <p:nvPr/>
          </p:nvSpPr>
          <p:spPr bwMode="auto">
            <a:xfrm>
              <a:off x="443" y="3980"/>
              <a:ext cx="158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000000"/>
                  </a:solidFill>
                  <a:latin typeface="HG創英角ﾎﾟｯﾌﾟ体" pitchFamily="49" charset="-128"/>
                  <a:ea typeface="HG創英角ﾎﾟｯﾌﾟ体" pitchFamily="49" charset="-128"/>
                </a:rPr>
                <a:t>困り具合を明確にする</a:t>
              </a:r>
              <a:endParaRPr lang="ja-JP" altLang="en-US" sz="4000">
                <a:ea typeface="HG正楷書体-PRO" pitchFamily="66" charset="-128"/>
              </a:endParaRPr>
            </a:p>
          </p:txBody>
        </p:sp>
      </p:grpSp>
      <p:grpSp>
        <p:nvGrpSpPr>
          <p:cNvPr id="167111" name="Group 199"/>
          <p:cNvGrpSpPr>
            <a:grpSpLocks/>
          </p:cNvGrpSpPr>
          <p:nvPr/>
        </p:nvGrpSpPr>
        <p:grpSpPr bwMode="auto">
          <a:xfrm>
            <a:off x="3387725" y="4978400"/>
            <a:ext cx="2743200" cy="1635125"/>
            <a:chOff x="2134" y="3136"/>
            <a:chExt cx="1728" cy="1030"/>
          </a:xfrm>
        </p:grpSpPr>
        <p:pic>
          <p:nvPicPr>
            <p:cNvPr id="14348" name="Picture 21" descr="0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2" y="3136"/>
              <a:ext cx="880" cy="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9" name="Rectangle 188"/>
            <p:cNvSpPr>
              <a:spLocks noChangeArrowheads="1"/>
            </p:cNvSpPr>
            <p:nvPr/>
          </p:nvSpPr>
          <p:spPr bwMode="auto">
            <a:xfrm>
              <a:off x="2134" y="3993"/>
              <a:ext cx="172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000000"/>
                  </a:solidFill>
                  <a:latin typeface="HG創英角ﾎﾟｯﾌﾟ体" pitchFamily="49" charset="-128"/>
                  <a:ea typeface="HG創英角ﾎﾟｯﾌﾟ体" pitchFamily="49" charset="-128"/>
                </a:rPr>
                <a:t>改善の狙いを明確にする</a:t>
              </a:r>
              <a:endParaRPr lang="ja-JP" altLang="en-US" sz="4000">
                <a:ea typeface="HG正楷書体-PRO" pitchFamily="66" charset="-128"/>
              </a:endParaRPr>
            </a:p>
          </p:txBody>
        </p:sp>
      </p:grpSp>
      <p:grpSp>
        <p:nvGrpSpPr>
          <p:cNvPr id="167112" name="Group 200"/>
          <p:cNvGrpSpPr>
            <a:grpSpLocks/>
          </p:cNvGrpSpPr>
          <p:nvPr/>
        </p:nvGrpSpPr>
        <p:grpSpPr bwMode="auto">
          <a:xfrm>
            <a:off x="6229350" y="4929188"/>
            <a:ext cx="2060575" cy="1700212"/>
            <a:chOff x="3924" y="3105"/>
            <a:chExt cx="1298" cy="1071"/>
          </a:xfrm>
        </p:grpSpPr>
        <p:pic>
          <p:nvPicPr>
            <p:cNvPr id="14346" name="Picture 23" descr="0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4" y="3105"/>
              <a:ext cx="918" cy="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7" name="Rectangle 191"/>
            <p:cNvSpPr>
              <a:spLocks noChangeArrowheads="1"/>
            </p:cNvSpPr>
            <p:nvPr/>
          </p:nvSpPr>
          <p:spPr bwMode="auto">
            <a:xfrm>
              <a:off x="4070" y="4003"/>
              <a:ext cx="115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a:solidFill>
                    <a:srgbClr val="000000"/>
                  </a:solidFill>
                  <a:latin typeface="HG創英角ﾎﾟｯﾌﾟ体" pitchFamily="49" charset="-128"/>
                  <a:ea typeface="HG創英角ﾎﾟｯﾌﾟ体" pitchFamily="49" charset="-128"/>
                </a:rPr>
                <a:t>全員で確認する</a:t>
              </a:r>
              <a:endParaRPr lang="ja-JP" altLang="en-US" sz="4000">
                <a:ea typeface="HG正楷書体-PRO" pitchFamily="66" charset="-128"/>
              </a:endParaRPr>
            </a:p>
          </p:txBody>
        </p:sp>
      </p:grpSp>
      <p:sp>
        <p:nvSpPr>
          <p:cNvPr id="14345" name="Text Box 195"/>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P16</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67109"/>
                                        </p:tgtEl>
                                        <p:attrNameLst>
                                          <p:attrName>style.visibility</p:attrName>
                                        </p:attrNameLst>
                                      </p:cBhvr>
                                      <p:to>
                                        <p:strVal val="visible"/>
                                      </p:to>
                                    </p:set>
                                    <p:animEffect transition="in" filter="blinds(horizontal)">
                                      <p:cBhvr>
                                        <p:cTn id="7" dur="500"/>
                                        <p:tgtEl>
                                          <p:spTgt spid="16710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2" fill="hold" nodeType="clickEffect">
                                  <p:stCondLst>
                                    <p:cond delay="0"/>
                                  </p:stCondLst>
                                  <p:childTnLst>
                                    <p:set>
                                      <p:cBhvr>
                                        <p:cTn id="11" dur="1" fill="hold">
                                          <p:stCondLst>
                                            <p:cond delay="0"/>
                                          </p:stCondLst>
                                        </p:cTn>
                                        <p:tgtEl>
                                          <p:spTgt spid="167105"/>
                                        </p:tgtEl>
                                        <p:attrNameLst>
                                          <p:attrName>style.visibility</p:attrName>
                                        </p:attrNameLst>
                                      </p:cBhvr>
                                      <p:to>
                                        <p:strVal val="visible"/>
                                      </p:to>
                                    </p:set>
                                    <p:anim calcmode="lin" valueType="num">
                                      <p:cBhvr additive="base">
                                        <p:cTn id="12" dur="500" fill="hold"/>
                                        <p:tgtEl>
                                          <p:spTgt spid="167105"/>
                                        </p:tgtEl>
                                        <p:attrNameLst>
                                          <p:attrName>ppt_x</p:attrName>
                                        </p:attrNameLst>
                                      </p:cBhvr>
                                      <p:tavLst>
                                        <p:tav tm="0">
                                          <p:val>
                                            <p:strVal val="1+#ppt_w/2"/>
                                          </p:val>
                                        </p:tav>
                                        <p:tav tm="100000">
                                          <p:val>
                                            <p:strVal val="#ppt_x"/>
                                          </p:val>
                                        </p:tav>
                                      </p:tavLst>
                                    </p:anim>
                                    <p:anim calcmode="lin" valueType="num">
                                      <p:cBhvr additive="base">
                                        <p:cTn id="13" dur="500" fill="hold"/>
                                        <p:tgtEl>
                                          <p:spTgt spid="167105"/>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5" fill="hold" grpId="0" nodeType="clickEffect">
                                  <p:stCondLst>
                                    <p:cond delay="0"/>
                                  </p:stCondLst>
                                  <p:childTnLst>
                                    <p:set>
                                      <p:cBhvr>
                                        <p:cTn id="17" dur="1" fill="hold">
                                          <p:stCondLst>
                                            <p:cond delay="0"/>
                                          </p:stCondLst>
                                        </p:cTn>
                                        <p:tgtEl>
                                          <p:spTgt spid="166920"/>
                                        </p:tgtEl>
                                        <p:attrNameLst>
                                          <p:attrName>style.visibility</p:attrName>
                                        </p:attrNameLst>
                                      </p:cBhvr>
                                      <p:to>
                                        <p:strVal val="visible"/>
                                      </p:to>
                                    </p:set>
                                    <p:animEffect transition="in" filter="blinds(vertical)">
                                      <p:cBhvr>
                                        <p:cTn id="18" dur="500"/>
                                        <p:tgtEl>
                                          <p:spTgt spid="166920"/>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nodeType="clickEffect">
                                  <p:stCondLst>
                                    <p:cond delay="0"/>
                                  </p:stCondLst>
                                  <p:childTnLst>
                                    <p:set>
                                      <p:cBhvr>
                                        <p:cTn id="22" dur="1" fill="hold">
                                          <p:stCondLst>
                                            <p:cond delay="0"/>
                                          </p:stCondLst>
                                        </p:cTn>
                                        <p:tgtEl>
                                          <p:spTgt spid="167110"/>
                                        </p:tgtEl>
                                        <p:attrNameLst>
                                          <p:attrName>style.visibility</p:attrName>
                                        </p:attrNameLst>
                                      </p:cBhvr>
                                      <p:to>
                                        <p:strVal val="visible"/>
                                      </p:to>
                                    </p:set>
                                    <p:animEffect transition="in" filter="blinds(horizontal)">
                                      <p:cBhvr>
                                        <p:cTn id="23" dur="500"/>
                                        <p:tgtEl>
                                          <p:spTgt spid="167110"/>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nodeType="clickEffect">
                                  <p:stCondLst>
                                    <p:cond delay="0"/>
                                  </p:stCondLst>
                                  <p:childTnLst>
                                    <p:set>
                                      <p:cBhvr>
                                        <p:cTn id="27" dur="1" fill="hold">
                                          <p:stCondLst>
                                            <p:cond delay="0"/>
                                          </p:stCondLst>
                                        </p:cTn>
                                        <p:tgtEl>
                                          <p:spTgt spid="167111"/>
                                        </p:tgtEl>
                                        <p:attrNameLst>
                                          <p:attrName>style.visibility</p:attrName>
                                        </p:attrNameLst>
                                      </p:cBhvr>
                                      <p:to>
                                        <p:strVal val="visible"/>
                                      </p:to>
                                    </p:set>
                                    <p:animEffect transition="in" filter="blinds(horizontal)">
                                      <p:cBhvr>
                                        <p:cTn id="28" dur="500"/>
                                        <p:tgtEl>
                                          <p:spTgt spid="167111"/>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nodeType="clickEffect">
                                  <p:stCondLst>
                                    <p:cond delay="0"/>
                                  </p:stCondLst>
                                  <p:childTnLst>
                                    <p:set>
                                      <p:cBhvr>
                                        <p:cTn id="32" dur="1" fill="hold">
                                          <p:stCondLst>
                                            <p:cond delay="0"/>
                                          </p:stCondLst>
                                        </p:cTn>
                                        <p:tgtEl>
                                          <p:spTgt spid="167112"/>
                                        </p:tgtEl>
                                        <p:attrNameLst>
                                          <p:attrName>style.visibility</p:attrName>
                                        </p:attrNameLst>
                                      </p:cBhvr>
                                      <p:to>
                                        <p:strVal val="visible"/>
                                      </p:to>
                                    </p:set>
                                    <p:animEffect transition="in" filter="blinds(horizontal)">
                                      <p:cBhvr>
                                        <p:cTn id="33" dur="500"/>
                                        <p:tgtEl>
                                          <p:spTgt spid="167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20" grpId="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9" name="Rectangle 3"/>
          <p:cNvSpPr>
            <a:spLocks noGrp="1" noChangeArrowheads="1"/>
          </p:cNvSpPr>
          <p:nvPr>
            <p:ph type="subTitle" idx="1"/>
          </p:nvPr>
        </p:nvSpPr>
        <p:spPr>
          <a:xfrm>
            <a:off x="549275" y="1157288"/>
            <a:ext cx="8143875" cy="1109662"/>
          </a:xfrm>
        </p:spPr>
        <p:txBody>
          <a:bodyPr/>
          <a:lstStyle/>
          <a:p>
            <a:pPr algn="l" eaLnBrk="1" hangingPunct="1"/>
            <a:r>
              <a:rPr lang="ja-JP" altLang="en-US" smtClean="0">
                <a:solidFill>
                  <a:schemeClr val="bg1"/>
                </a:solidFill>
                <a:ea typeface="HG創英角ﾎﾟｯﾌﾟ体" pitchFamily="49" charset="-128"/>
              </a:rPr>
              <a:t>　 </a:t>
            </a:r>
            <a:r>
              <a:rPr lang="ja-JP" altLang="en-US" sz="1800" smtClean="0">
                <a:solidFill>
                  <a:srgbClr val="000000"/>
                </a:solidFill>
                <a:latin typeface="HG創英角ﾎﾟｯﾌﾟ体" pitchFamily="49" charset="-128"/>
                <a:ea typeface="HG創英角ﾎﾟｯﾌﾟ体" pitchFamily="49" charset="-128"/>
              </a:rPr>
              <a:t>◇</a:t>
            </a:r>
            <a:r>
              <a:rPr lang="ja-JP" altLang="en-US" smtClean="0">
                <a:solidFill>
                  <a:srgbClr val="000000"/>
                </a:solidFill>
                <a:ea typeface="HG創英角ﾎﾟｯﾌﾟ体" pitchFamily="49" charset="-128"/>
              </a:rPr>
              <a:t>テーマ名は</a:t>
            </a:r>
          </a:p>
          <a:p>
            <a:pPr algn="l" eaLnBrk="1" hangingPunct="1"/>
            <a:r>
              <a:rPr lang="ja-JP" altLang="en-US" sz="3200" smtClean="0">
                <a:solidFill>
                  <a:schemeClr val="bg1"/>
                </a:solidFill>
                <a:ea typeface="HG創英角ﾎﾟｯﾌﾟ体" pitchFamily="49" charset="-128"/>
              </a:rPr>
              <a:t>　</a:t>
            </a:r>
            <a:r>
              <a:rPr lang="en-US" altLang="ja-JP" sz="3200" smtClean="0">
                <a:solidFill>
                  <a:schemeClr val="bg1"/>
                </a:solidFill>
                <a:ea typeface="HG創英角ﾎﾟｯﾌﾟ体" pitchFamily="49" charset="-128"/>
              </a:rPr>
              <a:t>『</a:t>
            </a:r>
            <a:r>
              <a:rPr lang="en-US" altLang="ja-JP" sz="3200" smtClean="0">
                <a:solidFill>
                  <a:schemeClr val="hlink"/>
                </a:solidFill>
                <a:ea typeface="HG創英角ﾎﾟｯﾌﾟ体" pitchFamily="49" charset="-128"/>
              </a:rPr>
              <a:t>○○</a:t>
            </a:r>
            <a:r>
              <a:rPr lang="ja-JP" altLang="en-US" sz="3200" smtClean="0">
                <a:solidFill>
                  <a:schemeClr val="bg1"/>
                </a:solidFill>
                <a:ea typeface="HG創英角ﾎﾟｯﾌﾟ体" pitchFamily="49" charset="-128"/>
              </a:rPr>
              <a:t>における</a:t>
            </a:r>
            <a:r>
              <a:rPr lang="ja-JP" altLang="en-US" sz="3200" smtClean="0">
                <a:solidFill>
                  <a:schemeClr val="hlink"/>
                </a:solidFill>
                <a:ea typeface="HG創英角ﾎﾟｯﾌﾟ体" pitchFamily="49" charset="-128"/>
              </a:rPr>
              <a:t>△△</a:t>
            </a:r>
            <a:r>
              <a:rPr lang="ja-JP" altLang="en-US" sz="3200" smtClean="0">
                <a:solidFill>
                  <a:schemeClr val="bg1"/>
                </a:solidFill>
                <a:ea typeface="HG創英角ﾎﾟｯﾌﾟ体" pitchFamily="49" charset="-128"/>
              </a:rPr>
              <a:t>の</a:t>
            </a:r>
            <a:r>
              <a:rPr lang="en-US" altLang="ja-JP" sz="3200" smtClean="0">
                <a:solidFill>
                  <a:schemeClr val="hlink"/>
                </a:solidFill>
                <a:ea typeface="HG創英角ﾎﾟｯﾌﾟ体" pitchFamily="49" charset="-128"/>
              </a:rPr>
              <a:t>××</a:t>
            </a:r>
            <a:r>
              <a:rPr lang="en-US" altLang="ja-JP" sz="3200" smtClean="0">
                <a:solidFill>
                  <a:schemeClr val="bg1"/>
                </a:solidFill>
                <a:ea typeface="HG創英角ﾎﾟｯﾌﾟ体" pitchFamily="49" charset="-128"/>
              </a:rPr>
              <a:t>』</a:t>
            </a:r>
            <a:r>
              <a:rPr lang="ja-JP" altLang="en-US" sz="2000" smtClean="0">
                <a:solidFill>
                  <a:srgbClr val="000000"/>
                </a:solidFill>
                <a:ea typeface="HG創英角ﾎﾟｯﾌﾟ体" pitchFamily="49" charset="-128"/>
              </a:rPr>
              <a:t>の形とする</a:t>
            </a:r>
          </a:p>
        </p:txBody>
      </p:sp>
      <p:grpSp>
        <p:nvGrpSpPr>
          <p:cNvPr id="24665" name="Group 89"/>
          <p:cNvGrpSpPr>
            <a:grpSpLocks/>
          </p:cNvGrpSpPr>
          <p:nvPr/>
        </p:nvGrpSpPr>
        <p:grpSpPr bwMode="auto">
          <a:xfrm>
            <a:off x="965200" y="2363788"/>
            <a:ext cx="6397625" cy="461962"/>
            <a:chOff x="608" y="1489"/>
            <a:chExt cx="4030" cy="291"/>
          </a:xfrm>
        </p:grpSpPr>
        <p:sp>
          <p:nvSpPr>
            <p:cNvPr id="15379" name="Text Box 63"/>
            <p:cNvSpPr txBox="1">
              <a:spLocks noChangeArrowheads="1"/>
            </p:cNvSpPr>
            <p:nvPr/>
          </p:nvSpPr>
          <p:spPr bwMode="auto">
            <a:xfrm>
              <a:off x="608" y="1489"/>
              <a:ext cx="4030"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400" b="1">
                  <a:solidFill>
                    <a:schemeClr val="bg2"/>
                  </a:solidFill>
                  <a:latin typeface="ＭＳ Ｐゴシック" pitchFamily="50" charset="-128"/>
                </a:rPr>
                <a:t>「</a:t>
              </a:r>
              <a:r>
                <a:rPr lang="ja-JP" altLang="en-US" sz="2400" b="1">
                  <a:solidFill>
                    <a:srgbClr val="FF0000"/>
                  </a:solidFill>
                  <a:latin typeface="ＭＳ Ｐゴシック" pitchFamily="50" charset="-128"/>
                </a:rPr>
                <a:t>新○△行</a:t>
              </a:r>
              <a:r>
                <a:rPr lang="ja-JP" altLang="en-US" sz="2400" b="1">
                  <a:solidFill>
                    <a:schemeClr val="hlink"/>
                  </a:solidFill>
                  <a:latin typeface="ＭＳ Ｐゴシック" pitchFamily="50" charset="-128"/>
                </a:rPr>
                <a:t>程</a:t>
              </a:r>
              <a:r>
                <a:rPr lang="ja-JP" altLang="en-US" sz="2400" b="1">
                  <a:solidFill>
                    <a:srgbClr val="000000"/>
                  </a:solidFill>
                  <a:latin typeface="ＭＳ Ｐゴシック" pitchFamily="50" charset="-128"/>
                </a:rPr>
                <a:t>における</a:t>
              </a:r>
              <a:r>
                <a:rPr lang="ja-JP" altLang="en-US" sz="2400" b="1">
                  <a:solidFill>
                    <a:schemeClr val="hlink"/>
                  </a:solidFill>
                  <a:latin typeface="ＭＳ Ｐゴシック" pitchFamily="50" charset="-128"/>
                </a:rPr>
                <a:t>チョコ停</a:t>
              </a:r>
              <a:r>
                <a:rPr lang="ja-JP" altLang="en-US" sz="2400" b="1">
                  <a:solidFill>
                    <a:srgbClr val="FF3300"/>
                  </a:solidFill>
                  <a:latin typeface="ＭＳ Ｐゴシック" pitchFamily="50" charset="-128"/>
                </a:rPr>
                <a:t>件数</a:t>
              </a:r>
              <a:r>
                <a:rPr lang="ja-JP" altLang="en-US" sz="2400" b="1">
                  <a:solidFill>
                    <a:srgbClr val="000000"/>
                  </a:solidFill>
                  <a:latin typeface="ＭＳ Ｐゴシック" pitchFamily="50" charset="-128"/>
                </a:rPr>
                <a:t>の</a:t>
              </a:r>
              <a:r>
                <a:rPr lang="ja-JP" altLang="en-US" sz="2400" b="1">
                  <a:solidFill>
                    <a:schemeClr val="hlink"/>
                  </a:solidFill>
                  <a:latin typeface="ＭＳ Ｐゴシック" pitchFamily="50" charset="-128"/>
                </a:rPr>
                <a:t>撲滅</a:t>
              </a:r>
              <a:r>
                <a:rPr lang="ja-JP" altLang="en-US" sz="2400" b="1">
                  <a:solidFill>
                    <a:schemeClr val="bg2"/>
                  </a:solidFill>
                  <a:latin typeface="ＭＳ Ｐゴシック" pitchFamily="50" charset="-128"/>
                </a:rPr>
                <a:t>」　　</a:t>
              </a:r>
            </a:p>
          </p:txBody>
        </p:sp>
        <p:sp>
          <p:nvSpPr>
            <p:cNvPr id="15380" name="Line 64"/>
            <p:cNvSpPr>
              <a:spLocks noChangeShapeType="1"/>
            </p:cNvSpPr>
            <p:nvPr/>
          </p:nvSpPr>
          <p:spPr bwMode="auto">
            <a:xfrm>
              <a:off x="684" y="1773"/>
              <a:ext cx="963" cy="0"/>
            </a:xfrm>
            <a:prstGeom prst="line">
              <a:avLst/>
            </a:prstGeom>
            <a:noFill/>
            <a:ln w="2857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81" name="Line 65"/>
            <p:cNvSpPr>
              <a:spLocks noChangeShapeType="1"/>
            </p:cNvSpPr>
            <p:nvPr/>
          </p:nvSpPr>
          <p:spPr bwMode="auto">
            <a:xfrm flipV="1">
              <a:off x="2210" y="1776"/>
              <a:ext cx="1232" cy="0"/>
            </a:xfrm>
            <a:prstGeom prst="line">
              <a:avLst/>
            </a:prstGeom>
            <a:noFill/>
            <a:ln w="2857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82" name="Line 66"/>
            <p:cNvSpPr>
              <a:spLocks noChangeShapeType="1"/>
            </p:cNvSpPr>
            <p:nvPr/>
          </p:nvSpPr>
          <p:spPr bwMode="auto">
            <a:xfrm>
              <a:off x="3600" y="1764"/>
              <a:ext cx="387" cy="0"/>
            </a:xfrm>
            <a:prstGeom prst="line">
              <a:avLst/>
            </a:prstGeom>
            <a:noFill/>
            <a:ln w="2857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4651" name="Text Box 75"/>
          <p:cNvSpPr txBox="1">
            <a:spLocks noChangeArrowheads="1"/>
          </p:cNvSpPr>
          <p:nvPr/>
        </p:nvSpPr>
        <p:spPr bwMode="auto">
          <a:xfrm>
            <a:off x="2355850" y="5659438"/>
            <a:ext cx="5772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2000">
                <a:solidFill>
                  <a:srgbClr val="CC0099"/>
                </a:solidFill>
                <a:latin typeface="HGSｺﾞｼｯｸE" pitchFamily="50" charset="-128"/>
                <a:ea typeface="HGSｺﾞｼｯｸE" pitchFamily="50" charset="-128"/>
              </a:rPr>
              <a:t>◆</a:t>
            </a:r>
            <a:r>
              <a:rPr lang="ja-JP" altLang="en-US" sz="2000">
                <a:solidFill>
                  <a:srgbClr val="FF3300"/>
                </a:solidFill>
                <a:latin typeface="HGSｺﾞｼｯｸE" pitchFamily="50" charset="-128"/>
                <a:ea typeface="HGSｺﾞｼｯｸE" pitchFamily="50" charset="-128"/>
              </a:rPr>
              <a:t>手段</a:t>
            </a:r>
            <a:r>
              <a:rPr lang="ja-JP" altLang="en-US" sz="2000">
                <a:solidFill>
                  <a:srgbClr val="000000"/>
                </a:solidFill>
                <a:latin typeface="HGSｺﾞｼｯｸE" pitchFamily="50" charset="-128"/>
                <a:ea typeface="HGSｺﾞｼｯｸE" pitchFamily="50" charset="-128"/>
              </a:rPr>
              <a:t>を限定すると対策の方向を誤る危険がある</a:t>
            </a:r>
          </a:p>
        </p:txBody>
      </p:sp>
      <p:sp>
        <p:nvSpPr>
          <p:cNvPr id="15365" name="Rectangle 2"/>
          <p:cNvSpPr>
            <a:spLocks noGrp="1" noChangeArrowheads="1"/>
          </p:cNvSpPr>
          <p:nvPr>
            <p:ph type="ctrTitle"/>
          </p:nvPr>
        </p:nvSpPr>
        <p:spPr>
          <a:xfrm>
            <a:off x="427038" y="447675"/>
            <a:ext cx="4081462" cy="469900"/>
          </a:xfrm>
          <a:extLst>
            <a:ext uri="{91240B29-F687-4F45-9708-019B960494DF}">
              <a14:hiddenLine xmlns:a14="http://schemas.microsoft.com/office/drawing/2010/main" w="9525">
                <a:solidFill>
                  <a:schemeClr val="bg1"/>
                </a:solidFill>
                <a:miter lim="800000"/>
                <a:headEnd/>
                <a:tailEnd/>
              </a14:hiddenLine>
            </a:ext>
          </a:extLst>
        </p:spPr>
        <p:txBody>
          <a:bodyPr anchor="ctr"/>
          <a:lstStyle/>
          <a:p>
            <a:pPr eaLnBrk="1" hangingPunct="1"/>
            <a:r>
              <a:rPr lang="ja-JP" altLang="en-US" sz="2800" smtClean="0">
                <a:solidFill>
                  <a:schemeClr val="bg1"/>
                </a:solidFill>
                <a:ea typeface="HG創英角ﾎﾟｯﾌﾟ体" pitchFamily="49" charset="-128"/>
              </a:rPr>
              <a:t>６．テーマ</a:t>
            </a:r>
            <a:r>
              <a:rPr lang="ja-JP" altLang="en-US" sz="2400" smtClean="0">
                <a:solidFill>
                  <a:schemeClr val="bg1"/>
                </a:solidFill>
                <a:ea typeface="HG創英角ﾎﾟｯﾌﾟ体" pitchFamily="49" charset="-128"/>
              </a:rPr>
              <a:t>を</a:t>
            </a:r>
            <a:r>
              <a:rPr lang="ja-JP" altLang="en-US" sz="2800" smtClean="0">
                <a:solidFill>
                  <a:schemeClr val="bg1"/>
                </a:solidFill>
                <a:ea typeface="HG創英角ﾎﾟｯﾌﾟ体" pitchFamily="49" charset="-128"/>
              </a:rPr>
              <a:t>決定する</a:t>
            </a:r>
          </a:p>
        </p:txBody>
      </p:sp>
      <p:grpSp>
        <p:nvGrpSpPr>
          <p:cNvPr id="24666" name="Group 90"/>
          <p:cNvGrpSpPr>
            <a:grpSpLocks/>
          </p:cNvGrpSpPr>
          <p:nvPr/>
        </p:nvGrpSpPr>
        <p:grpSpPr bwMode="auto">
          <a:xfrm>
            <a:off x="804863" y="2070100"/>
            <a:ext cx="8037512" cy="2249488"/>
            <a:chOff x="507" y="1304"/>
            <a:chExt cx="5063" cy="1417"/>
          </a:xfrm>
        </p:grpSpPr>
        <p:sp>
          <p:nvSpPr>
            <p:cNvPr id="15372" name="AutoShape 67"/>
            <p:cNvSpPr>
              <a:spLocks noChangeArrowheads="1"/>
            </p:cNvSpPr>
            <p:nvPr/>
          </p:nvSpPr>
          <p:spPr bwMode="auto">
            <a:xfrm>
              <a:off x="1074" y="1809"/>
              <a:ext cx="279" cy="198"/>
            </a:xfrm>
            <a:prstGeom prst="upArrow">
              <a:avLst>
                <a:gd name="adj1" fmla="val 50000"/>
                <a:gd name="adj2" fmla="val 25000"/>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5373" name="AutoShape 68"/>
            <p:cNvSpPr>
              <a:spLocks noChangeArrowheads="1"/>
            </p:cNvSpPr>
            <p:nvPr/>
          </p:nvSpPr>
          <p:spPr bwMode="auto">
            <a:xfrm>
              <a:off x="2772" y="1791"/>
              <a:ext cx="279" cy="585"/>
            </a:xfrm>
            <a:prstGeom prst="upArrow">
              <a:avLst>
                <a:gd name="adj1" fmla="val 50000"/>
                <a:gd name="adj2" fmla="val 52419"/>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5374" name="AutoShape 69"/>
            <p:cNvSpPr>
              <a:spLocks noChangeArrowheads="1"/>
            </p:cNvSpPr>
            <p:nvPr/>
          </p:nvSpPr>
          <p:spPr bwMode="auto">
            <a:xfrm>
              <a:off x="3627" y="1800"/>
              <a:ext cx="279" cy="198"/>
            </a:xfrm>
            <a:prstGeom prst="upArrow">
              <a:avLst>
                <a:gd name="adj1" fmla="val 50000"/>
                <a:gd name="adj2" fmla="val 25000"/>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5375" name="Text Box 70"/>
            <p:cNvSpPr txBox="1">
              <a:spLocks noChangeArrowheads="1"/>
            </p:cNvSpPr>
            <p:nvPr/>
          </p:nvSpPr>
          <p:spPr bwMode="auto">
            <a:xfrm>
              <a:off x="507" y="2070"/>
              <a:ext cx="1764" cy="300"/>
            </a:xfrm>
            <a:prstGeom prst="rect">
              <a:avLst/>
            </a:prstGeom>
            <a:solidFill>
              <a:schemeClr val="tx1"/>
            </a:solidFill>
            <a:ln w="19050">
              <a:solidFill>
                <a:srgbClr val="CC00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2400">
                  <a:solidFill>
                    <a:srgbClr val="CC0099"/>
                  </a:solidFill>
                  <a:latin typeface="HGｺﾞｼｯｸE" pitchFamily="49" charset="-128"/>
                  <a:ea typeface="HGｺﾞｼｯｸE" pitchFamily="49" charset="-128"/>
                </a:rPr>
                <a:t>どの範囲</a:t>
              </a:r>
              <a:r>
                <a:rPr lang="en-US" altLang="ja-JP" sz="2400">
                  <a:solidFill>
                    <a:srgbClr val="000000"/>
                  </a:solidFill>
                  <a:latin typeface="HGｺﾞｼｯｸE" pitchFamily="49" charset="-128"/>
                  <a:ea typeface="HGｺﾞｼｯｸE" pitchFamily="49" charset="-128"/>
                </a:rPr>
                <a:t>(</a:t>
              </a:r>
              <a:r>
                <a:rPr lang="ja-JP" altLang="en-US" sz="2400">
                  <a:solidFill>
                    <a:srgbClr val="000000"/>
                  </a:solidFill>
                  <a:latin typeface="HGｺﾞｼｯｸE" pitchFamily="49" charset="-128"/>
                  <a:ea typeface="HGｺﾞｼｯｸE" pitchFamily="49" charset="-128"/>
                </a:rPr>
                <a:t>対象）</a:t>
              </a:r>
              <a:r>
                <a:rPr lang="ja-JP" altLang="en-US" sz="2400">
                  <a:solidFill>
                    <a:srgbClr val="CC0099"/>
                  </a:solidFill>
                  <a:latin typeface="HGｺﾞｼｯｸE" pitchFamily="49" charset="-128"/>
                  <a:ea typeface="HGｺﾞｼｯｸE" pitchFamily="49" charset="-128"/>
                </a:rPr>
                <a:t>の</a:t>
              </a:r>
            </a:p>
          </p:txBody>
        </p:sp>
        <p:sp>
          <p:nvSpPr>
            <p:cNvPr id="15376" name="Text Box 71"/>
            <p:cNvSpPr txBox="1">
              <a:spLocks noChangeArrowheads="1"/>
            </p:cNvSpPr>
            <p:nvPr/>
          </p:nvSpPr>
          <p:spPr bwMode="auto">
            <a:xfrm>
              <a:off x="3105" y="2052"/>
              <a:ext cx="1854" cy="300"/>
            </a:xfrm>
            <a:prstGeom prst="rect">
              <a:avLst/>
            </a:prstGeom>
            <a:solidFill>
              <a:schemeClr val="tx1"/>
            </a:solidFill>
            <a:ln w="19050">
              <a:solidFill>
                <a:srgbClr val="CC00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2400">
                  <a:solidFill>
                    <a:srgbClr val="CC0099"/>
                  </a:solidFill>
                  <a:latin typeface="HGｺﾞｼｯｸE" pitchFamily="49" charset="-128"/>
                  <a:ea typeface="HGｺﾞｼｯｸE" pitchFamily="49" charset="-128"/>
                </a:rPr>
                <a:t>どうしたい</a:t>
              </a:r>
              <a:r>
                <a:rPr lang="en-US" altLang="ja-JP" sz="2400">
                  <a:solidFill>
                    <a:srgbClr val="000000"/>
                  </a:solidFill>
                  <a:latin typeface="HGｺﾞｼｯｸE" pitchFamily="49" charset="-128"/>
                  <a:ea typeface="HGｺﾞｼｯｸE" pitchFamily="49" charset="-128"/>
                </a:rPr>
                <a:t>(</a:t>
              </a:r>
              <a:r>
                <a:rPr lang="ja-JP" altLang="en-US" sz="2400">
                  <a:solidFill>
                    <a:srgbClr val="000000"/>
                  </a:solidFill>
                  <a:latin typeface="HGｺﾞｼｯｸE" pitchFamily="49" charset="-128"/>
                  <a:ea typeface="HGｺﾞｼｯｸE" pitchFamily="49" charset="-128"/>
                </a:rPr>
                <a:t>ﾚﾍﾞﾙ）</a:t>
              </a:r>
            </a:p>
          </p:txBody>
        </p:sp>
        <p:sp>
          <p:nvSpPr>
            <p:cNvPr id="15377" name="Text Box 72"/>
            <p:cNvSpPr txBox="1">
              <a:spLocks noChangeArrowheads="1"/>
            </p:cNvSpPr>
            <p:nvPr/>
          </p:nvSpPr>
          <p:spPr bwMode="auto">
            <a:xfrm>
              <a:off x="1971" y="2421"/>
              <a:ext cx="1764" cy="300"/>
            </a:xfrm>
            <a:prstGeom prst="rect">
              <a:avLst/>
            </a:prstGeom>
            <a:solidFill>
              <a:schemeClr val="tx1"/>
            </a:solidFill>
            <a:ln w="19050">
              <a:solidFill>
                <a:srgbClr val="CC00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2400">
                  <a:solidFill>
                    <a:srgbClr val="CC0099"/>
                  </a:solidFill>
                  <a:latin typeface="HGｺﾞｼｯｸE" pitchFamily="49" charset="-128"/>
                  <a:ea typeface="HGｺﾞｼｯｸE" pitchFamily="49" charset="-128"/>
                </a:rPr>
                <a:t>何</a:t>
              </a:r>
              <a:r>
                <a:rPr lang="en-US" altLang="ja-JP" sz="2400">
                  <a:solidFill>
                    <a:srgbClr val="000000"/>
                  </a:solidFill>
                  <a:latin typeface="HGｺﾞｼｯｸE" pitchFamily="49" charset="-128"/>
                  <a:ea typeface="HGｺﾞｼｯｸE" pitchFamily="49" charset="-128"/>
                </a:rPr>
                <a:t>(</a:t>
              </a:r>
              <a:r>
                <a:rPr lang="ja-JP" altLang="en-US" sz="2400">
                  <a:solidFill>
                    <a:srgbClr val="000000"/>
                  </a:solidFill>
                  <a:latin typeface="HGｺﾞｼｯｸE" pitchFamily="49" charset="-128"/>
                  <a:ea typeface="HGｺﾞｼｯｸE" pitchFamily="49" charset="-128"/>
                </a:rPr>
                <a:t>管理特性）</a:t>
              </a:r>
              <a:r>
                <a:rPr lang="ja-JP" altLang="en-US" sz="2400">
                  <a:solidFill>
                    <a:srgbClr val="CC0099"/>
                  </a:solidFill>
                  <a:latin typeface="HGｺﾞｼｯｸE" pitchFamily="49" charset="-128"/>
                  <a:ea typeface="HGｺﾞｼｯｸE" pitchFamily="49" charset="-128"/>
                </a:rPr>
                <a:t>を</a:t>
              </a:r>
            </a:p>
          </p:txBody>
        </p:sp>
        <p:sp>
          <p:nvSpPr>
            <p:cNvPr id="15378" name="Text Box 84"/>
            <p:cNvSpPr txBox="1">
              <a:spLocks noChangeArrowheads="1"/>
            </p:cNvSpPr>
            <p:nvPr/>
          </p:nvSpPr>
          <p:spPr bwMode="auto">
            <a:xfrm>
              <a:off x="4948" y="1304"/>
              <a:ext cx="622" cy="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6000" b="1">
                  <a:solidFill>
                    <a:schemeClr val="hlink"/>
                  </a:solidFill>
                  <a:ea typeface="HG正楷書体-PRO" pitchFamily="66" charset="-128"/>
                </a:rPr>
                <a:t>○</a:t>
              </a:r>
            </a:p>
          </p:txBody>
        </p:sp>
      </p:grpSp>
      <p:grpSp>
        <p:nvGrpSpPr>
          <p:cNvPr id="24663" name="Group 87"/>
          <p:cNvGrpSpPr>
            <a:grpSpLocks/>
          </p:cNvGrpSpPr>
          <p:nvPr/>
        </p:nvGrpSpPr>
        <p:grpSpPr bwMode="auto">
          <a:xfrm>
            <a:off x="904875" y="4503738"/>
            <a:ext cx="7988300" cy="1130300"/>
            <a:chOff x="570" y="2837"/>
            <a:chExt cx="5032" cy="712"/>
          </a:xfrm>
        </p:grpSpPr>
        <p:sp>
          <p:nvSpPr>
            <p:cNvPr id="15369" name="Rectangle 62"/>
            <p:cNvSpPr>
              <a:spLocks noChangeArrowheads="1"/>
            </p:cNvSpPr>
            <p:nvPr/>
          </p:nvSpPr>
          <p:spPr bwMode="auto">
            <a:xfrm>
              <a:off x="570" y="2837"/>
              <a:ext cx="2332" cy="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2000">
                  <a:solidFill>
                    <a:schemeClr val="bg2"/>
                  </a:solidFill>
                  <a:ea typeface="HG創英角ﾎﾟｯﾌﾟ体" pitchFamily="49" charset="-128"/>
                </a:rPr>
                <a:t>テーマ名に</a:t>
              </a:r>
              <a:r>
                <a:rPr lang="ja-JP" altLang="en-US" sz="2000">
                  <a:solidFill>
                    <a:schemeClr val="hlink"/>
                  </a:solidFill>
                  <a:ea typeface="HG創英角ﾎﾟｯﾌﾟ体" pitchFamily="49" charset="-128"/>
                </a:rPr>
                <a:t>手段は入れない</a:t>
              </a:r>
            </a:p>
          </p:txBody>
        </p:sp>
        <p:sp>
          <p:nvSpPr>
            <p:cNvPr id="15370" name="Text Box 74"/>
            <p:cNvSpPr txBox="1">
              <a:spLocks noChangeArrowheads="1"/>
            </p:cNvSpPr>
            <p:nvPr/>
          </p:nvSpPr>
          <p:spPr bwMode="auto">
            <a:xfrm>
              <a:off x="599" y="3124"/>
              <a:ext cx="4221"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400" b="1">
                  <a:solidFill>
                    <a:schemeClr val="bg2"/>
                  </a:solidFill>
                  <a:latin typeface="ＭＳ Ｐゴシック" pitchFamily="50" charset="-128"/>
                </a:rPr>
                <a:t>　「Ａ行程の</a:t>
              </a:r>
              <a:r>
                <a:rPr lang="ja-JP" altLang="en-US" sz="2400" b="1" u="sng">
                  <a:solidFill>
                    <a:schemeClr val="hlink"/>
                  </a:solidFill>
                  <a:latin typeface="ＭＳ Ｐゴシック" pitchFamily="50" charset="-128"/>
                </a:rPr>
                <a:t>治具改善</a:t>
              </a:r>
              <a:r>
                <a:rPr lang="ja-JP" altLang="en-US" sz="2400" b="1">
                  <a:solidFill>
                    <a:schemeClr val="bg2"/>
                  </a:solidFill>
                  <a:latin typeface="ＭＳ Ｐゴシック" pitchFamily="50" charset="-128"/>
                </a:rPr>
                <a:t>によるチョコ停件数の低減」　</a:t>
              </a:r>
            </a:p>
          </p:txBody>
        </p:sp>
        <p:sp>
          <p:nvSpPr>
            <p:cNvPr id="15371" name="Text Box 85"/>
            <p:cNvSpPr txBox="1">
              <a:spLocks noChangeArrowheads="1"/>
            </p:cNvSpPr>
            <p:nvPr/>
          </p:nvSpPr>
          <p:spPr bwMode="auto">
            <a:xfrm>
              <a:off x="4955" y="2915"/>
              <a:ext cx="647" cy="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6000" b="1">
                  <a:solidFill>
                    <a:schemeClr val="hlink"/>
                  </a:solidFill>
                  <a:ea typeface="HG正楷書体-PRO" pitchFamily="66" charset="-128"/>
                </a:rPr>
                <a:t>×</a:t>
              </a:r>
            </a:p>
          </p:txBody>
        </p:sp>
      </p:grpSp>
      <p:sp>
        <p:nvSpPr>
          <p:cNvPr id="15368" name="Text Box 91"/>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P17</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linds(horizontal)">
                                      <p:cBhvr>
                                        <p:cTn id="7" dur="500"/>
                                        <p:tgtEl>
                                          <p:spTgt spid="245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4579">
                                            <p:txEl>
                                              <p:pRg st="1" end="1"/>
                                            </p:txEl>
                                          </p:spTgt>
                                        </p:tgtEl>
                                        <p:attrNameLst>
                                          <p:attrName>style.visibility</p:attrName>
                                        </p:attrNameLst>
                                      </p:cBhvr>
                                      <p:to>
                                        <p:strVal val="visible"/>
                                      </p:to>
                                    </p:set>
                                    <p:animEffect transition="in" filter="blinds(horizontal)">
                                      <p:cBhvr>
                                        <p:cTn id="12" dur="500"/>
                                        <p:tgtEl>
                                          <p:spTgt spid="2457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5" fill="hold" nodeType="clickEffect">
                                  <p:stCondLst>
                                    <p:cond delay="0"/>
                                  </p:stCondLst>
                                  <p:childTnLst>
                                    <p:set>
                                      <p:cBhvr>
                                        <p:cTn id="16" dur="1" fill="hold">
                                          <p:stCondLst>
                                            <p:cond delay="0"/>
                                          </p:stCondLst>
                                        </p:cTn>
                                        <p:tgtEl>
                                          <p:spTgt spid="24665"/>
                                        </p:tgtEl>
                                        <p:attrNameLst>
                                          <p:attrName>style.visibility</p:attrName>
                                        </p:attrNameLst>
                                      </p:cBhvr>
                                      <p:to>
                                        <p:strVal val="visible"/>
                                      </p:to>
                                    </p:set>
                                    <p:animEffect transition="in" filter="blinds(vertical)">
                                      <p:cBhvr>
                                        <p:cTn id="17" dur="500"/>
                                        <p:tgtEl>
                                          <p:spTgt spid="2466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5" fill="hold" nodeType="clickEffect">
                                  <p:stCondLst>
                                    <p:cond delay="0"/>
                                  </p:stCondLst>
                                  <p:childTnLst>
                                    <p:set>
                                      <p:cBhvr>
                                        <p:cTn id="21" dur="1" fill="hold">
                                          <p:stCondLst>
                                            <p:cond delay="0"/>
                                          </p:stCondLst>
                                        </p:cTn>
                                        <p:tgtEl>
                                          <p:spTgt spid="24666"/>
                                        </p:tgtEl>
                                        <p:attrNameLst>
                                          <p:attrName>style.visibility</p:attrName>
                                        </p:attrNameLst>
                                      </p:cBhvr>
                                      <p:to>
                                        <p:strVal val="visible"/>
                                      </p:to>
                                    </p:set>
                                    <p:animEffect transition="in" filter="blinds(vertical)">
                                      <p:cBhvr>
                                        <p:cTn id="22" dur="500"/>
                                        <p:tgtEl>
                                          <p:spTgt spid="2466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2" fill="hold" nodeType="clickEffect">
                                  <p:stCondLst>
                                    <p:cond delay="0"/>
                                  </p:stCondLst>
                                  <p:childTnLst>
                                    <p:set>
                                      <p:cBhvr>
                                        <p:cTn id="26" dur="1" fill="hold">
                                          <p:stCondLst>
                                            <p:cond delay="0"/>
                                          </p:stCondLst>
                                        </p:cTn>
                                        <p:tgtEl>
                                          <p:spTgt spid="24663"/>
                                        </p:tgtEl>
                                        <p:attrNameLst>
                                          <p:attrName>style.visibility</p:attrName>
                                        </p:attrNameLst>
                                      </p:cBhvr>
                                      <p:to>
                                        <p:strVal val="visible"/>
                                      </p:to>
                                    </p:set>
                                    <p:anim calcmode="lin" valueType="num">
                                      <p:cBhvr additive="base">
                                        <p:cTn id="27" dur="500" fill="hold"/>
                                        <p:tgtEl>
                                          <p:spTgt spid="24663"/>
                                        </p:tgtEl>
                                        <p:attrNameLst>
                                          <p:attrName>ppt_x</p:attrName>
                                        </p:attrNameLst>
                                      </p:cBhvr>
                                      <p:tavLst>
                                        <p:tav tm="0">
                                          <p:val>
                                            <p:strVal val="1+#ppt_w/2"/>
                                          </p:val>
                                        </p:tav>
                                        <p:tav tm="100000">
                                          <p:val>
                                            <p:strVal val="#ppt_x"/>
                                          </p:val>
                                        </p:tav>
                                      </p:tavLst>
                                    </p:anim>
                                    <p:anim calcmode="lin" valueType="num">
                                      <p:cBhvr additive="base">
                                        <p:cTn id="28" dur="500" fill="hold"/>
                                        <p:tgtEl>
                                          <p:spTgt spid="24663"/>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24651"/>
                                        </p:tgtEl>
                                        <p:attrNameLst>
                                          <p:attrName>style.visibility</p:attrName>
                                        </p:attrNameLst>
                                      </p:cBhvr>
                                      <p:to>
                                        <p:strVal val="visible"/>
                                      </p:to>
                                    </p:set>
                                    <p:anim calcmode="lin" valueType="num">
                                      <p:cBhvr additive="base">
                                        <p:cTn id="33" dur="500" fill="hold"/>
                                        <p:tgtEl>
                                          <p:spTgt spid="24651"/>
                                        </p:tgtEl>
                                        <p:attrNameLst>
                                          <p:attrName>ppt_x</p:attrName>
                                        </p:attrNameLst>
                                      </p:cBhvr>
                                      <p:tavLst>
                                        <p:tav tm="0">
                                          <p:val>
                                            <p:strVal val="1+#ppt_w/2"/>
                                          </p:val>
                                        </p:tav>
                                        <p:tav tm="100000">
                                          <p:val>
                                            <p:strVal val="#ppt_x"/>
                                          </p:val>
                                        </p:tav>
                                      </p:tavLst>
                                    </p:anim>
                                    <p:anim calcmode="lin" valueType="num">
                                      <p:cBhvr additive="base">
                                        <p:cTn id="34" dur="500" fill="hold"/>
                                        <p:tgtEl>
                                          <p:spTgt spid="246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autoUpdateAnimBg="0"/>
      <p:bldP spid="24651"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386" name="カギ線コネクタ 63"/>
          <p:cNvCxnSpPr>
            <a:cxnSpLocks noChangeShapeType="1"/>
          </p:cNvCxnSpPr>
          <p:nvPr/>
        </p:nvCxnSpPr>
        <p:spPr bwMode="auto">
          <a:xfrm rot="10800000" flipV="1">
            <a:off x="2057400" y="1066800"/>
            <a:ext cx="1249363" cy="403225"/>
          </a:xfrm>
          <a:prstGeom prst="bentConnector3">
            <a:avLst>
              <a:gd name="adj1" fmla="val 100250"/>
            </a:avLst>
          </a:prstGeom>
          <a:noFill/>
          <a:ln w="254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387" name="カギ線コネクタ 9"/>
          <p:cNvCxnSpPr>
            <a:cxnSpLocks noChangeShapeType="1"/>
          </p:cNvCxnSpPr>
          <p:nvPr/>
        </p:nvCxnSpPr>
        <p:spPr bwMode="auto">
          <a:xfrm>
            <a:off x="5573713" y="1066800"/>
            <a:ext cx="1130300" cy="381000"/>
          </a:xfrm>
          <a:prstGeom prst="bentConnector3">
            <a:avLst>
              <a:gd name="adj1" fmla="val 99440"/>
            </a:avLst>
          </a:prstGeom>
          <a:noFill/>
          <a:ln w="254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388" name="カギ線コネクタ 106"/>
          <p:cNvCxnSpPr>
            <a:cxnSpLocks noChangeShapeType="1"/>
          </p:cNvCxnSpPr>
          <p:nvPr/>
        </p:nvCxnSpPr>
        <p:spPr bwMode="auto">
          <a:xfrm>
            <a:off x="7356475" y="1971675"/>
            <a:ext cx="936625" cy="628650"/>
          </a:xfrm>
          <a:prstGeom prst="bentConnector3">
            <a:avLst>
              <a:gd name="adj1" fmla="val 99847"/>
            </a:avLst>
          </a:prstGeom>
          <a:noFill/>
          <a:ln w="254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389" name="カギ線コネクタ 107"/>
          <p:cNvCxnSpPr>
            <a:cxnSpLocks noChangeShapeType="1"/>
          </p:cNvCxnSpPr>
          <p:nvPr/>
        </p:nvCxnSpPr>
        <p:spPr bwMode="auto">
          <a:xfrm rot="10800000" flipV="1">
            <a:off x="5049838" y="1979613"/>
            <a:ext cx="938212" cy="641350"/>
          </a:xfrm>
          <a:prstGeom prst="bentConnector3">
            <a:avLst>
              <a:gd name="adj1" fmla="val 99833"/>
            </a:avLst>
          </a:prstGeom>
          <a:noFill/>
          <a:ln w="254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390" name="カギ線コネクタ 78"/>
          <p:cNvCxnSpPr>
            <a:cxnSpLocks noChangeShapeType="1"/>
          </p:cNvCxnSpPr>
          <p:nvPr/>
        </p:nvCxnSpPr>
        <p:spPr bwMode="auto">
          <a:xfrm>
            <a:off x="2655888" y="1992313"/>
            <a:ext cx="936625" cy="628650"/>
          </a:xfrm>
          <a:prstGeom prst="bentConnector3">
            <a:avLst>
              <a:gd name="adj1" fmla="val 99847"/>
            </a:avLst>
          </a:prstGeom>
          <a:noFill/>
          <a:ln w="254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391" name="カギ線コネクタ 79"/>
          <p:cNvCxnSpPr>
            <a:cxnSpLocks noChangeShapeType="1"/>
          </p:cNvCxnSpPr>
          <p:nvPr/>
        </p:nvCxnSpPr>
        <p:spPr bwMode="auto">
          <a:xfrm rot="10800000" flipV="1">
            <a:off x="682625" y="1979613"/>
            <a:ext cx="938213" cy="641350"/>
          </a:xfrm>
          <a:prstGeom prst="bentConnector3">
            <a:avLst>
              <a:gd name="adj1" fmla="val 99833"/>
            </a:avLst>
          </a:prstGeom>
          <a:noFill/>
          <a:ln w="254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639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04100" y="336550"/>
            <a:ext cx="946150" cy="1119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3176" name="Rectangle 8"/>
          <p:cNvSpPr>
            <a:spLocks noChangeArrowheads="1"/>
          </p:cNvSpPr>
          <p:nvPr/>
        </p:nvSpPr>
        <p:spPr bwMode="auto">
          <a:xfrm>
            <a:off x="-66675" y="0"/>
            <a:ext cx="5399088" cy="534988"/>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120000"/>
              </a:lnSpc>
              <a:defRPr/>
            </a:pPr>
            <a:r>
              <a:rPr lang="ja-JP" altLang="en-US" sz="2400" b="1" dirty="0">
                <a:solidFill>
                  <a:schemeClr val="bg1"/>
                </a:solidFill>
                <a:ea typeface="HG創英角ﾎﾟｯﾌﾟ体" panose="040B0A09000000000000" pitchFamily="49" charset="-128"/>
              </a:rPr>
              <a:t>誰でも使えるＱＣストーリー・ナビ</a:t>
            </a:r>
          </a:p>
        </p:txBody>
      </p:sp>
      <p:sp>
        <p:nvSpPr>
          <p:cNvPr id="16394" name="Line 9"/>
          <p:cNvSpPr>
            <a:spLocks noChangeShapeType="1"/>
          </p:cNvSpPr>
          <p:nvPr/>
        </p:nvSpPr>
        <p:spPr bwMode="auto">
          <a:xfrm>
            <a:off x="93663" y="481013"/>
            <a:ext cx="5078412" cy="0"/>
          </a:xfrm>
          <a:prstGeom prst="line">
            <a:avLst/>
          </a:prstGeom>
          <a:noFill/>
          <a:ln w="47625" cmpd="thinThick">
            <a:solidFill>
              <a:srgbClr val="0066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395" name="グループ化 27"/>
          <p:cNvGrpSpPr>
            <a:grpSpLocks/>
          </p:cNvGrpSpPr>
          <p:nvPr/>
        </p:nvGrpSpPr>
        <p:grpSpPr bwMode="auto">
          <a:xfrm>
            <a:off x="136525" y="2633663"/>
            <a:ext cx="1789113" cy="842962"/>
            <a:chOff x="136362" y="3971993"/>
            <a:chExt cx="1789250" cy="842963"/>
          </a:xfrm>
        </p:grpSpPr>
        <p:sp>
          <p:nvSpPr>
            <p:cNvPr id="16450" name="Rectangle 12"/>
            <p:cNvSpPr>
              <a:spLocks noChangeArrowheads="1"/>
            </p:cNvSpPr>
            <p:nvPr/>
          </p:nvSpPr>
          <p:spPr bwMode="auto">
            <a:xfrm>
              <a:off x="136362" y="3971993"/>
              <a:ext cx="1789250" cy="842963"/>
            </a:xfrm>
            <a:prstGeom prst="rect">
              <a:avLst/>
            </a:prstGeom>
            <a:solidFill>
              <a:srgbClr val="FF00FF"/>
            </a:solidFill>
            <a:ln w="47625" cmpd="thinThick">
              <a:solidFill>
                <a:schemeClr val="tx1"/>
              </a:solidFill>
              <a:miter lim="800000"/>
              <a:headEnd/>
              <a:tailEnd/>
            </a:ln>
            <a:effectLst>
              <a:outerShdw dist="107763" dir="2700000" algn="ctr" rotWithShape="0">
                <a:schemeClr val="bg2">
                  <a:alpha val="50000"/>
                </a:schemeClr>
              </a:outerShdw>
            </a:effec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ea typeface="HG正楷書体-PRO" pitchFamily="66" charset="-128"/>
              </a:endParaRPr>
            </a:p>
          </p:txBody>
        </p:sp>
        <p:sp>
          <p:nvSpPr>
            <p:cNvPr id="263181" name="Rectangle 13"/>
            <p:cNvSpPr>
              <a:spLocks noChangeArrowheads="1"/>
            </p:cNvSpPr>
            <p:nvPr/>
          </p:nvSpPr>
          <p:spPr bwMode="auto">
            <a:xfrm>
              <a:off x="341166" y="4114868"/>
              <a:ext cx="1584446" cy="585788"/>
            </a:xfrm>
            <a:prstGeom prst="rect">
              <a:avLst/>
            </a:prstGeom>
            <a:noFill/>
            <a:ln>
              <a:noFill/>
            </a:ln>
            <a:effectLst/>
            <a:extLst>
              <a:ext uri="{909E8E84-426E-40DD-AFC4-6F175D3DCCD1}">
                <a14:hiddenFill xmlns:a14="http://schemas.microsoft.com/office/drawing/2010/main">
                  <a:solidFill>
                    <a:srgbClr val="FF99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lIns="92075" tIns="46038" rIns="92075" bIns="46038">
              <a:spAutoFit/>
            </a:bodyPr>
            <a:lstStyle/>
            <a:p>
              <a:pPr eaLnBrk="1" hangingPunct="1">
                <a:defRPr/>
              </a:pPr>
              <a:r>
                <a:rPr lang="ja-JP" altLang="en-US" sz="1600" b="1" dirty="0">
                  <a:effectLst>
                    <a:outerShdw blurRad="38100" dist="38100" dir="2700000" algn="tl">
                      <a:srgbClr val="C0C0C0"/>
                    </a:outerShdw>
                  </a:effectLst>
                  <a:ea typeface="ＭＳ Ｐゴシック" panose="020B0600070205080204" pitchFamily="50" charset="-128"/>
                </a:rPr>
                <a:t>問題解決型</a:t>
              </a:r>
              <a:endParaRPr lang="ja-JP" altLang="en-US" sz="1600" dirty="0">
                <a:effectLst>
                  <a:outerShdw blurRad="38100" dist="38100" dir="2700000" algn="tl">
                    <a:srgbClr val="C0C0C0"/>
                  </a:outerShdw>
                </a:effectLst>
                <a:ea typeface="ＭＳ Ｐゴシック" panose="020B0600070205080204" pitchFamily="50" charset="-128"/>
              </a:endParaRPr>
            </a:p>
            <a:p>
              <a:pPr eaLnBrk="1" hangingPunct="1">
                <a:defRPr/>
              </a:pPr>
              <a:r>
                <a:rPr lang="ja-JP" altLang="en-US" sz="1600" dirty="0">
                  <a:ea typeface="ＭＳ Ｐゴシック" panose="020B0600070205080204" pitchFamily="50" charset="-128"/>
                </a:rPr>
                <a:t>  </a:t>
              </a:r>
              <a:r>
                <a:rPr lang="ja-JP" altLang="en-US" sz="1600" b="1" dirty="0">
                  <a:ea typeface="ＭＳ Ｐゴシック" panose="020B0600070205080204" pitchFamily="50" charset="-128"/>
                </a:rPr>
                <a:t>ＱＣストーリー</a:t>
              </a:r>
            </a:p>
          </p:txBody>
        </p:sp>
      </p:grpSp>
      <p:sp>
        <p:nvSpPr>
          <p:cNvPr id="16396" name="Rectangle 14"/>
          <p:cNvSpPr>
            <a:spLocks noChangeArrowheads="1"/>
          </p:cNvSpPr>
          <p:nvPr/>
        </p:nvSpPr>
        <p:spPr bwMode="auto">
          <a:xfrm>
            <a:off x="247650" y="3636963"/>
            <a:ext cx="1651000"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solidFill>
                  <a:schemeClr val="bg2"/>
                </a:solidFill>
              </a:rPr>
              <a:t>１．テーマの選定</a:t>
            </a:r>
          </a:p>
        </p:txBody>
      </p:sp>
      <p:grpSp>
        <p:nvGrpSpPr>
          <p:cNvPr id="16397" name="Group 16"/>
          <p:cNvGrpSpPr>
            <a:grpSpLocks/>
          </p:cNvGrpSpPr>
          <p:nvPr/>
        </p:nvGrpSpPr>
        <p:grpSpPr bwMode="auto">
          <a:xfrm>
            <a:off x="5278438" y="1447800"/>
            <a:ext cx="2822575" cy="1052513"/>
            <a:chOff x="3168" y="1311"/>
            <a:chExt cx="1989" cy="833"/>
          </a:xfrm>
        </p:grpSpPr>
        <p:sp>
          <p:nvSpPr>
            <p:cNvPr id="16448" name="Freeform 17"/>
            <p:cNvSpPr>
              <a:spLocks/>
            </p:cNvSpPr>
            <p:nvPr/>
          </p:nvSpPr>
          <p:spPr bwMode="auto">
            <a:xfrm>
              <a:off x="3168" y="1311"/>
              <a:ext cx="1989" cy="833"/>
            </a:xfrm>
            <a:custGeom>
              <a:avLst/>
              <a:gdLst>
                <a:gd name="T0" fmla="*/ 19157 w 1633"/>
                <a:gd name="T1" fmla="*/ 0 h 865"/>
                <a:gd name="T2" fmla="*/ 0 w 1633"/>
                <a:gd name="T3" fmla="*/ 237 h 865"/>
                <a:gd name="T4" fmla="*/ 19157 w 1633"/>
                <a:gd name="T5" fmla="*/ 472 h 865"/>
                <a:gd name="T6" fmla="*/ 38294 w 1633"/>
                <a:gd name="T7" fmla="*/ 237 h 865"/>
                <a:gd name="T8" fmla="*/ 19157 w 1633"/>
                <a:gd name="T9" fmla="*/ 0 h 8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33" h="865">
                  <a:moveTo>
                    <a:pt x="816" y="0"/>
                  </a:moveTo>
                  <a:lnTo>
                    <a:pt x="0" y="432"/>
                  </a:lnTo>
                  <a:lnTo>
                    <a:pt x="816" y="864"/>
                  </a:lnTo>
                  <a:lnTo>
                    <a:pt x="1632" y="432"/>
                  </a:lnTo>
                  <a:lnTo>
                    <a:pt x="816" y="0"/>
                  </a:lnTo>
                </a:path>
              </a:pathLst>
            </a:custGeom>
            <a:solidFill>
              <a:schemeClr val="bg1"/>
            </a:solidFill>
            <a:ln w="12700" cap="rnd"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49" name="Rectangle 18"/>
            <p:cNvSpPr>
              <a:spLocks noChangeArrowheads="1"/>
            </p:cNvSpPr>
            <p:nvPr/>
          </p:nvSpPr>
          <p:spPr bwMode="auto">
            <a:xfrm>
              <a:off x="3563" y="1519"/>
              <a:ext cx="1318"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b="1"/>
                <a:t>課題達成・リスク低減に取り組むのか</a:t>
              </a:r>
            </a:p>
          </p:txBody>
        </p:sp>
      </p:grpSp>
      <p:grpSp>
        <p:nvGrpSpPr>
          <p:cNvPr id="16398" name="グループ化 25"/>
          <p:cNvGrpSpPr>
            <a:grpSpLocks/>
          </p:cNvGrpSpPr>
          <p:nvPr/>
        </p:nvGrpSpPr>
        <p:grpSpPr bwMode="auto">
          <a:xfrm>
            <a:off x="6751638" y="2622550"/>
            <a:ext cx="1922462" cy="828675"/>
            <a:chOff x="4515072" y="5352721"/>
            <a:chExt cx="1922393" cy="828675"/>
          </a:xfrm>
        </p:grpSpPr>
        <p:sp>
          <p:nvSpPr>
            <p:cNvPr id="16446" name="Rectangle 24"/>
            <p:cNvSpPr>
              <a:spLocks noChangeArrowheads="1"/>
            </p:cNvSpPr>
            <p:nvPr/>
          </p:nvSpPr>
          <p:spPr bwMode="auto">
            <a:xfrm>
              <a:off x="4515072" y="5352721"/>
              <a:ext cx="1916448" cy="828675"/>
            </a:xfrm>
            <a:prstGeom prst="rect">
              <a:avLst/>
            </a:prstGeom>
            <a:solidFill>
              <a:srgbClr val="008000"/>
            </a:solidFill>
            <a:ln w="47625" cmpd="thinThick">
              <a:solidFill>
                <a:schemeClr val="tx1"/>
              </a:solidFill>
              <a:miter lim="800000"/>
              <a:headEnd/>
              <a:tailEnd/>
            </a:ln>
            <a:effectLst>
              <a:outerShdw dist="107763" dir="2700000" algn="ctr" rotWithShape="0">
                <a:schemeClr val="bg2">
                  <a:alpha val="50000"/>
                </a:schemeClr>
              </a:outerShdw>
            </a:effec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ea typeface="HG正楷書体-PRO" pitchFamily="66" charset="-128"/>
              </a:endParaRPr>
            </a:p>
          </p:txBody>
        </p:sp>
        <p:sp>
          <p:nvSpPr>
            <p:cNvPr id="263193" name="Rectangle 25"/>
            <p:cNvSpPr>
              <a:spLocks noChangeArrowheads="1"/>
            </p:cNvSpPr>
            <p:nvPr/>
          </p:nvSpPr>
          <p:spPr bwMode="auto">
            <a:xfrm>
              <a:off x="4626193" y="5414634"/>
              <a:ext cx="1811272" cy="585787"/>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lIns="92075" tIns="46038" rIns="92075" bIns="46038">
              <a:spAutoFit/>
            </a:bodyPr>
            <a:lstStyle/>
            <a:p>
              <a:pPr eaLnBrk="1" hangingPunct="1">
                <a:defRPr/>
              </a:pPr>
              <a:r>
                <a:rPr lang="ja-JP" altLang="en-US" sz="1600" b="1" dirty="0">
                  <a:effectLst>
                    <a:outerShdw blurRad="38100" dist="38100" dir="2700000" algn="tl">
                      <a:srgbClr val="C0C0C0"/>
                    </a:outerShdw>
                  </a:effectLst>
                  <a:ea typeface="ＭＳ Ｐゴシック" panose="020B0600070205080204" pitchFamily="50" charset="-128"/>
                </a:rPr>
                <a:t>課題達成型</a:t>
              </a:r>
              <a:endParaRPr lang="ja-JP" altLang="en-US" sz="1600" dirty="0">
                <a:effectLst>
                  <a:outerShdw blurRad="38100" dist="38100" dir="2700000" algn="tl">
                    <a:srgbClr val="C0C0C0"/>
                  </a:outerShdw>
                </a:effectLst>
                <a:ea typeface="ＭＳ Ｐゴシック" panose="020B0600070205080204" pitchFamily="50" charset="-128"/>
              </a:endParaRPr>
            </a:p>
            <a:p>
              <a:pPr eaLnBrk="1" hangingPunct="1">
                <a:defRPr/>
              </a:pPr>
              <a:r>
                <a:rPr lang="ja-JP" altLang="en-US" sz="1600" b="1" dirty="0">
                  <a:effectLst>
                    <a:outerShdw blurRad="38100" dist="38100" dir="2700000" algn="tl">
                      <a:srgbClr val="C0C0C0"/>
                    </a:outerShdw>
                  </a:effectLst>
                  <a:ea typeface="ＭＳ Ｐゴシック" panose="020B0600070205080204" pitchFamily="50" charset="-128"/>
                </a:rPr>
                <a:t>      ＱＣストーリー</a:t>
              </a:r>
            </a:p>
          </p:txBody>
        </p:sp>
      </p:grpSp>
      <p:sp>
        <p:nvSpPr>
          <p:cNvPr id="263197" name="Rectangle 29"/>
          <p:cNvSpPr>
            <a:spLocks noChangeArrowheads="1"/>
          </p:cNvSpPr>
          <p:nvPr/>
        </p:nvSpPr>
        <p:spPr bwMode="auto">
          <a:xfrm>
            <a:off x="7726363" y="1597025"/>
            <a:ext cx="1257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1" hangingPunct="1">
              <a:spcBef>
                <a:spcPct val="50000"/>
              </a:spcBef>
              <a:defRPr/>
            </a:pPr>
            <a:r>
              <a:rPr lang="ja-JP" altLang="en-US" sz="1600" b="1" dirty="0">
                <a:solidFill>
                  <a:srgbClr val="008000"/>
                </a:solidFill>
                <a:effectLst>
                  <a:outerShdw blurRad="38100" dist="38100" dir="2700000" algn="tl">
                    <a:srgbClr val="C0C0C0"/>
                  </a:outerShdw>
                </a:effectLst>
                <a:ea typeface="ＭＳ Ｐゴシック" panose="020B0600070205080204" pitchFamily="50" charset="-128"/>
              </a:rPr>
              <a:t>課題達成</a:t>
            </a:r>
          </a:p>
        </p:txBody>
      </p:sp>
      <p:grpSp>
        <p:nvGrpSpPr>
          <p:cNvPr id="16400" name="Group 35"/>
          <p:cNvGrpSpPr>
            <a:grpSpLocks/>
          </p:cNvGrpSpPr>
          <p:nvPr/>
        </p:nvGrpSpPr>
        <p:grpSpPr bwMode="auto">
          <a:xfrm>
            <a:off x="2938463" y="498475"/>
            <a:ext cx="2887662" cy="1116013"/>
            <a:chOff x="288" y="576"/>
            <a:chExt cx="1799" cy="733"/>
          </a:xfrm>
        </p:grpSpPr>
        <p:sp>
          <p:nvSpPr>
            <p:cNvPr id="16444" name="Freeform 36"/>
            <p:cNvSpPr>
              <a:spLocks/>
            </p:cNvSpPr>
            <p:nvPr/>
          </p:nvSpPr>
          <p:spPr bwMode="auto">
            <a:xfrm>
              <a:off x="288" y="576"/>
              <a:ext cx="1799" cy="733"/>
            </a:xfrm>
            <a:custGeom>
              <a:avLst/>
              <a:gdLst>
                <a:gd name="T0" fmla="*/ 25081 w 1441"/>
                <a:gd name="T1" fmla="*/ 0 h 769"/>
                <a:gd name="T2" fmla="*/ 0 w 1441"/>
                <a:gd name="T3" fmla="*/ 178 h 769"/>
                <a:gd name="T4" fmla="*/ 25081 w 1441"/>
                <a:gd name="T5" fmla="*/ 358 h 769"/>
                <a:gd name="T6" fmla="*/ 50151 w 1441"/>
                <a:gd name="T7" fmla="*/ 178 h 769"/>
                <a:gd name="T8" fmla="*/ 25081 w 1441"/>
                <a:gd name="T9" fmla="*/ 0 h 7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41" h="769">
                  <a:moveTo>
                    <a:pt x="720" y="0"/>
                  </a:moveTo>
                  <a:lnTo>
                    <a:pt x="0" y="384"/>
                  </a:lnTo>
                  <a:lnTo>
                    <a:pt x="720" y="768"/>
                  </a:lnTo>
                  <a:lnTo>
                    <a:pt x="1440" y="384"/>
                  </a:lnTo>
                  <a:lnTo>
                    <a:pt x="720" y="0"/>
                  </a:lnTo>
                </a:path>
              </a:pathLst>
            </a:custGeom>
            <a:solidFill>
              <a:schemeClr val="bg1"/>
            </a:solidFill>
            <a:ln w="12700" cap="rnd"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45" name="Rectangle 37"/>
            <p:cNvSpPr>
              <a:spLocks noChangeArrowheads="1"/>
            </p:cNvSpPr>
            <p:nvPr/>
          </p:nvSpPr>
          <p:spPr bwMode="auto">
            <a:xfrm>
              <a:off x="653" y="796"/>
              <a:ext cx="1214"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b="1"/>
                <a:t>発生している問題に取り組むのか</a:t>
              </a:r>
            </a:p>
          </p:txBody>
        </p:sp>
      </p:grpSp>
      <p:sp>
        <p:nvSpPr>
          <p:cNvPr id="16401" name="Rectangle 38"/>
          <p:cNvSpPr>
            <a:spLocks noChangeArrowheads="1"/>
          </p:cNvSpPr>
          <p:nvPr/>
        </p:nvSpPr>
        <p:spPr bwMode="auto">
          <a:xfrm>
            <a:off x="2251075" y="681038"/>
            <a:ext cx="644525"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solidFill>
                  <a:schemeClr val="bg2"/>
                </a:solidFill>
              </a:rPr>
              <a:t>はい</a:t>
            </a:r>
          </a:p>
        </p:txBody>
      </p:sp>
      <p:grpSp>
        <p:nvGrpSpPr>
          <p:cNvPr id="16402" name="グループ化 2"/>
          <p:cNvGrpSpPr>
            <a:grpSpLocks/>
          </p:cNvGrpSpPr>
          <p:nvPr/>
        </p:nvGrpSpPr>
        <p:grpSpPr bwMode="auto">
          <a:xfrm>
            <a:off x="2136775" y="2625725"/>
            <a:ext cx="1830388" cy="838200"/>
            <a:chOff x="6244302" y="4446422"/>
            <a:chExt cx="1830387" cy="838200"/>
          </a:xfrm>
        </p:grpSpPr>
        <p:sp>
          <p:nvSpPr>
            <p:cNvPr id="16442" name="Rectangle 42"/>
            <p:cNvSpPr>
              <a:spLocks noChangeArrowheads="1"/>
            </p:cNvSpPr>
            <p:nvPr/>
          </p:nvSpPr>
          <p:spPr bwMode="auto">
            <a:xfrm>
              <a:off x="6244302" y="4446422"/>
              <a:ext cx="1830387" cy="838200"/>
            </a:xfrm>
            <a:prstGeom prst="rect">
              <a:avLst/>
            </a:prstGeom>
            <a:solidFill>
              <a:schemeClr val="bg1"/>
            </a:solidFill>
            <a:ln w="47625" cmpd="thinThick">
              <a:solidFill>
                <a:schemeClr val="tx1"/>
              </a:solidFill>
              <a:miter lim="800000"/>
              <a:headEnd/>
              <a:tailEnd/>
            </a:ln>
            <a:effectLst>
              <a:outerShdw dist="107763" dir="2700000" algn="ctr" rotWithShape="0">
                <a:schemeClr val="bg2">
                  <a:alpha val="50000"/>
                </a:schemeClr>
              </a:outerShdw>
            </a:effec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63211" name="Rectangle 43"/>
            <p:cNvSpPr>
              <a:spLocks noChangeArrowheads="1"/>
            </p:cNvSpPr>
            <p:nvPr/>
          </p:nvSpPr>
          <p:spPr bwMode="auto">
            <a:xfrm>
              <a:off x="6422102" y="4575010"/>
              <a:ext cx="1506537" cy="58578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lIns="92075" tIns="46038" rIns="92075" bIns="46038">
              <a:spAutoFit/>
            </a:bodyPr>
            <a:lstStyle/>
            <a:p>
              <a:pPr eaLnBrk="1" hangingPunct="1">
                <a:defRPr/>
              </a:pPr>
              <a:r>
                <a:rPr lang="ja-JP" altLang="en-US" sz="1600" b="1" dirty="0">
                  <a:effectLst>
                    <a:outerShdw blurRad="38100" dist="38100" dir="2700000" algn="tl">
                      <a:srgbClr val="000000"/>
                    </a:outerShdw>
                  </a:effectLst>
                  <a:ea typeface="ＭＳ Ｐゴシック" panose="020B0600070205080204" pitchFamily="50" charset="-128"/>
                </a:rPr>
                <a:t>施策実行型</a:t>
              </a:r>
              <a:r>
                <a:rPr lang="ja-JP" altLang="en-US" sz="1600" b="1" dirty="0">
                  <a:solidFill>
                    <a:srgbClr val="006600"/>
                  </a:solidFill>
                  <a:effectLst>
                    <a:outerShdw blurRad="38100" dist="38100" dir="2700000" algn="tl">
                      <a:srgbClr val="000000"/>
                    </a:outerShdw>
                  </a:effectLst>
                  <a:ea typeface="ＭＳ Ｐゴシック" panose="020B0600070205080204" pitchFamily="50" charset="-128"/>
                </a:rPr>
                <a:t>　</a:t>
              </a:r>
              <a:endParaRPr lang="en-US" altLang="ja-JP" sz="1600" b="1" dirty="0">
                <a:solidFill>
                  <a:srgbClr val="006600"/>
                </a:solidFill>
                <a:effectLst>
                  <a:outerShdw blurRad="38100" dist="38100" dir="2700000" algn="tl">
                    <a:srgbClr val="000000"/>
                  </a:outerShdw>
                </a:effectLst>
                <a:ea typeface="ＭＳ Ｐゴシック" panose="020B0600070205080204" pitchFamily="50" charset="-128"/>
              </a:endParaRPr>
            </a:p>
            <a:p>
              <a:pPr eaLnBrk="1" hangingPunct="1">
                <a:defRPr/>
              </a:pPr>
              <a:r>
                <a:rPr lang="ja-JP" altLang="en-US" sz="1600" dirty="0">
                  <a:ea typeface="ＭＳ Ｐゴシック" panose="020B0600070205080204" pitchFamily="50" charset="-128"/>
                </a:rPr>
                <a:t>　</a:t>
              </a:r>
              <a:r>
                <a:rPr lang="ja-JP" altLang="en-US" sz="1600" b="1" dirty="0">
                  <a:ea typeface="ＭＳ Ｐゴシック" panose="020B0600070205080204" pitchFamily="50" charset="-128"/>
                </a:rPr>
                <a:t>ＱＣストーリー</a:t>
              </a:r>
            </a:p>
          </p:txBody>
        </p:sp>
      </p:grpSp>
      <p:grpSp>
        <p:nvGrpSpPr>
          <p:cNvPr id="16403" name="Group 51"/>
          <p:cNvGrpSpPr>
            <a:grpSpLocks/>
          </p:cNvGrpSpPr>
          <p:nvPr/>
        </p:nvGrpSpPr>
        <p:grpSpPr bwMode="auto">
          <a:xfrm>
            <a:off x="863600" y="1470025"/>
            <a:ext cx="2386013" cy="1031875"/>
            <a:chOff x="288" y="1313"/>
            <a:chExt cx="1872" cy="759"/>
          </a:xfrm>
        </p:grpSpPr>
        <p:sp>
          <p:nvSpPr>
            <p:cNvPr id="16440" name="Freeform 52"/>
            <p:cNvSpPr>
              <a:spLocks/>
            </p:cNvSpPr>
            <p:nvPr/>
          </p:nvSpPr>
          <p:spPr bwMode="auto">
            <a:xfrm>
              <a:off x="288" y="1313"/>
              <a:ext cx="1872" cy="759"/>
            </a:xfrm>
            <a:custGeom>
              <a:avLst/>
              <a:gdLst>
                <a:gd name="T0" fmla="*/ 7255 w 1633"/>
                <a:gd name="T1" fmla="*/ 0 h 865"/>
                <a:gd name="T2" fmla="*/ 0 w 1633"/>
                <a:gd name="T3" fmla="*/ 54 h 865"/>
                <a:gd name="T4" fmla="*/ 7255 w 1633"/>
                <a:gd name="T5" fmla="*/ 107 h 865"/>
                <a:gd name="T6" fmla="*/ 14524 w 1633"/>
                <a:gd name="T7" fmla="*/ 54 h 865"/>
                <a:gd name="T8" fmla="*/ 7255 w 1633"/>
                <a:gd name="T9" fmla="*/ 0 h 8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33" h="865">
                  <a:moveTo>
                    <a:pt x="816" y="0"/>
                  </a:moveTo>
                  <a:lnTo>
                    <a:pt x="0" y="432"/>
                  </a:lnTo>
                  <a:lnTo>
                    <a:pt x="816" y="864"/>
                  </a:lnTo>
                  <a:lnTo>
                    <a:pt x="1632" y="432"/>
                  </a:lnTo>
                  <a:lnTo>
                    <a:pt x="816" y="0"/>
                  </a:lnTo>
                </a:path>
              </a:pathLst>
            </a:custGeom>
            <a:solidFill>
              <a:schemeClr val="bg1"/>
            </a:solidFill>
            <a:ln w="12700" cap="rnd"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41" name="Rectangle 53"/>
            <p:cNvSpPr>
              <a:spLocks noChangeArrowheads="1"/>
            </p:cNvSpPr>
            <p:nvPr/>
          </p:nvSpPr>
          <p:spPr bwMode="auto">
            <a:xfrm>
              <a:off x="716" y="1469"/>
              <a:ext cx="1116"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b="1"/>
                <a:t>要因や対策が</a:t>
              </a:r>
              <a:endParaRPr lang="en-US" altLang="ja-JP" sz="1400" b="1"/>
            </a:p>
            <a:p>
              <a:pPr eaLnBrk="1" hangingPunct="1">
                <a:spcBef>
                  <a:spcPct val="0"/>
                </a:spcBef>
                <a:buFontTx/>
                <a:buNone/>
              </a:pPr>
              <a:r>
                <a:rPr lang="ja-JP" altLang="en-US" sz="1400" b="1"/>
                <a:t>見えているのか</a:t>
              </a:r>
            </a:p>
          </p:txBody>
        </p:sp>
      </p:grpSp>
      <p:sp>
        <p:nvSpPr>
          <p:cNvPr id="263229" name="Text Box 61"/>
          <p:cNvSpPr txBox="1">
            <a:spLocks noChangeArrowheads="1"/>
          </p:cNvSpPr>
          <p:nvPr/>
        </p:nvSpPr>
        <p:spPr bwMode="auto">
          <a:xfrm>
            <a:off x="8459788" y="188913"/>
            <a:ext cx="360362" cy="304800"/>
          </a:xfrm>
          <a:prstGeom prst="rect">
            <a:avLst/>
          </a:prstGeom>
          <a:noFill/>
          <a:ln>
            <a:noFill/>
          </a:ln>
          <a:effectLst/>
          <a:extLst>
            <a:ext uri="{909E8E84-426E-40DD-AFC4-6F175D3DCCD1}">
              <a14:hiddenFill xmlns:a14="http://schemas.microsoft.com/office/drawing/2010/main">
                <a:gradFill rotWithShape="0">
                  <a:gsLst>
                    <a:gs pos="0">
                      <a:srgbClr val="CCFFFF"/>
                    </a:gs>
                    <a:gs pos="50000">
                      <a:schemeClr val="bg1"/>
                    </a:gs>
                    <a:gs pos="100000">
                      <a:srgbClr val="CCFFFF"/>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defRPr/>
            </a:pPr>
            <a:r>
              <a:rPr lang="ja-JP" altLang="en-US" sz="1400">
                <a:ea typeface="ＭＳ Ｐゴシック" panose="020B0600070205080204" pitchFamily="50" charset="-128"/>
              </a:rPr>
              <a:t>９</a:t>
            </a:r>
          </a:p>
        </p:txBody>
      </p:sp>
      <p:grpSp>
        <p:nvGrpSpPr>
          <p:cNvPr id="16405" name="グループ化 26"/>
          <p:cNvGrpSpPr>
            <a:grpSpLocks/>
          </p:cNvGrpSpPr>
          <p:nvPr/>
        </p:nvGrpSpPr>
        <p:grpSpPr bwMode="auto">
          <a:xfrm>
            <a:off x="4581525" y="2633663"/>
            <a:ext cx="1917700" cy="828675"/>
            <a:chOff x="4452806" y="4081835"/>
            <a:chExt cx="1916448" cy="828675"/>
          </a:xfrm>
        </p:grpSpPr>
        <p:sp>
          <p:nvSpPr>
            <p:cNvPr id="16438" name="Rectangle 24"/>
            <p:cNvSpPr>
              <a:spLocks noChangeArrowheads="1"/>
            </p:cNvSpPr>
            <p:nvPr/>
          </p:nvSpPr>
          <p:spPr bwMode="auto">
            <a:xfrm>
              <a:off x="4452806" y="4081835"/>
              <a:ext cx="1916448" cy="828675"/>
            </a:xfrm>
            <a:prstGeom prst="rect">
              <a:avLst/>
            </a:prstGeom>
            <a:solidFill>
              <a:srgbClr val="FFFF00"/>
            </a:solidFill>
            <a:ln w="47625" cmpd="thinThick">
              <a:solidFill>
                <a:schemeClr val="tx1"/>
              </a:solidFill>
              <a:miter lim="800000"/>
              <a:headEnd/>
              <a:tailEnd/>
            </a:ln>
            <a:effectLst>
              <a:outerShdw dist="107763" dir="2700000" algn="ctr" rotWithShape="0">
                <a:schemeClr val="bg2">
                  <a:alpha val="50000"/>
                </a:schemeClr>
              </a:outerShdw>
            </a:effec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ea typeface="HG正楷書体-PRO" pitchFamily="66" charset="-128"/>
              </a:endParaRPr>
            </a:p>
          </p:txBody>
        </p:sp>
        <p:sp>
          <p:nvSpPr>
            <p:cNvPr id="53" name="Rectangle 25"/>
            <p:cNvSpPr>
              <a:spLocks noChangeArrowheads="1"/>
            </p:cNvSpPr>
            <p:nvPr/>
          </p:nvSpPr>
          <p:spPr bwMode="auto">
            <a:xfrm>
              <a:off x="4538475" y="4205660"/>
              <a:ext cx="1810155" cy="585787"/>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lIns="92075" tIns="46038" rIns="92075" bIns="46038">
              <a:spAutoFit/>
            </a:bodyPr>
            <a:lstStyle/>
            <a:p>
              <a:pPr eaLnBrk="1" hangingPunct="1">
                <a:defRPr/>
              </a:pPr>
              <a:r>
                <a:rPr lang="ja-JP" altLang="en-US" sz="1600" b="1" dirty="0">
                  <a:solidFill>
                    <a:srgbClr val="FF0000"/>
                  </a:solidFill>
                  <a:effectLst>
                    <a:outerShdw blurRad="38100" dist="38100" dir="2700000" algn="tl">
                      <a:srgbClr val="C0C0C0"/>
                    </a:outerShdw>
                  </a:effectLst>
                  <a:ea typeface="ＭＳ Ｐゴシック" panose="020B0600070205080204" pitchFamily="50" charset="-128"/>
                </a:rPr>
                <a:t>未然防止型</a:t>
              </a:r>
              <a:endParaRPr lang="ja-JP" altLang="en-US" sz="1600" dirty="0">
                <a:solidFill>
                  <a:srgbClr val="FF0000"/>
                </a:solidFill>
                <a:effectLst>
                  <a:outerShdw blurRad="38100" dist="38100" dir="2700000" algn="tl">
                    <a:srgbClr val="C0C0C0"/>
                  </a:outerShdw>
                </a:effectLst>
                <a:ea typeface="ＭＳ Ｐゴシック" panose="020B0600070205080204" pitchFamily="50" charset="-128"/>
              </a:endParaRPr>
            </a:p>
            <a:p>
              <a:pPr eaLnBrk="1" hangingPunct="1">
                <a:defRPr/>
              </a:pPr>
              <a:r>
                <a:rPr lang="ja-JP" altLang="en-US" sz="1600" b="1" dirty="0">
                  <a:solidFill>
                    <a:srgbClr val="FF0000"/>
                  </a:solidFill>
                  <a:ea typeface="ＭＳ Ｐゴシック" panose="020B0600070205080204" pitchFamily="50" charset="-128"/>
                </a:rPr>
                <a:t>      </a:t>
              </a:r>
              <a:r>
                <a:rPr lang="ja-JP" altLang="en-US" sz="1600" b="1" dirty="0">
                  <a:solidFill>
                    <a:srgbClr val="FF0000"/>
                  </a:solidFill>
                  <a:effectLst>
                    <a:outerShdw blurRad="38100" dist="38100" dir="2700000" algn="tl">
                      <a:srgbClr val="C0C0C0"/>
                    </a:outerShdw>
                  </a:effectLst>
                  <a:ea typeface="ＭＳ Ｐゴシック" panose="020B0600070205080204" pitchFamily="50" charset="-128"/>
                </a:rPr>
                <a:t>ＱＣストーリー</a:t>
              </a:r>
            </a:p>
          </p:txBody>
        </p:sp>
      </p:grpSp>
      <p:sp>
        <p:nvSpPr>
          <p:cNvPr id="16406" name="Rectangle 38"/>
          <p:cNvSpPr>
            <a:spLocks noChangeArrowheads="1"/>
          </p:cNvSpPr>
          <p:nvPr/>
        </p:nvSpPr>
        <p:spPr bwMode="auto">
          <a:xfrm>
            <a:off x="3176588" y="1624013"/>
            <a:ext cx="644525"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solidFill>
                  <a:schemeClr val="bg2"/>
                </a:solidFill>
              </a:rPr>
              <a:t>はい</a:t>
            </a:r>
          </a:p>
        </p:txBody>
      </p:sp>
      <p:sp>
        <p:nvSpPr>
          <p:cNvPr id="16407" name="Rectangle 38"/>
          <p:cNvSpPr>
            <a:spLocks noChangeArrowheads="1"/>
          </p:cNvSpPr>
          <p:nvPr/>
        </p:nvSpPr>
        <p:spPr bwMode="auto">
          <a:xfrm>
            <a:off x="5932488" y="658813"/>
            <a:ext cx="841375"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solidFill>
                  <a:schemeClr val="bg2"/>
                </a:solidFill>
              </a:rPr>
              <a:t>いいえ</a:t>
            </a:r>
          </a:p>
        </p:txBody>
      </p:sp>
      <p:sp>
        <p:nvSpPr>
          <p:cNvPr id="16408" name="Rectangle 38"/>
          <p:cNvSpPr>
            <a:spLocks noChangeArrowheads="1"/>
          </p:cNvSpPr>
          <p:nvPr/>
        </p:nvSpPr>
        <p:spPr bwMode="auto">
          <a:xfrm>
            <a:off x="266700" y="1604963"/>
            <a:ext cx="841375"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solidFill>
                  <a:schemeClr val="bg2"/>
                </a:solidFill>
              </a:rPr>
              <a:t>いいえ</a:t>
            </a:r>
          </a:p>
        </p:txBody>
      </p:sp>
      <p:sp>
        <p:nvSpPr>
          <p:cNvPr id="96" name="Rectangle 29"/>
          <p:cNvSpPr>
            <a:spLocks noChangeArrowheads="1"/>
          </p:cNvSpPr>
          <p:nvPr/>
        </p:nvSpPr>
        <p:spPr bwMode="auto">
          <a:xfrm>
            <a:off x="4413250" y="1658938"/>
            <a:ext cx="1257300"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1" hangingPunct="1">
              <a:spcBef>
                <a:spcPct val="50000"/>
              </a:spcBef>
              <a:defRPr/>
            </a:pPr>
            <a:r>
              <a:rPr lang="ja-JP" altLang="en-US" sz="1600" b="1" dirty="0">
                <a:solidFill>
                  <a:srgbClr val="FF0000"/>
                </a:solidFill>
                <a:effectLst>
                  <a:outerShdw blurRad="38100" dist="38100" dir="2700000" algn="tl">
                    <a:srgbClr val="C0C0C0"/>
                  </a:outerShdw>
                </a:effectLst>
                <a:ea typeface="ＭＳ Ｐゴシック" panose="020B0600070205080204" pitchFamily="50" charset="-128"/>
              </a:rPr>
              <a:t>リスク低減</a:t>
            </a:r>
          </a:p>
        </p:txBody>
      </p:sp>
      <p:sp>
        <p:nvSpPr>
          <p:cNvPr id="97" name="Rectangle 29"/>
          <p:cNvSpPr>
            <a:spLocks noChangeArrowheads="1"/>
          </p:cNvSpPr>
          <p:nvPr/>
        </p:nvSpPr>
        <p:spPr bwMode="auto">
          <a:xfrm>
            <a:off x="7034213" y="2108200"/>
            <a:ext cx="1450975"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1" hangingPunct="1">
              <a:spcBef>
                <a:spcPct val="50000"/>
              </a:spcBef>
              <a:defRPr/>
            </a:pPr>
            <a:r>
              <a:rPr lang="ja-JP" altLang="en-US" sz="1600" b="1" dirty="0">
                <a:solidFill>
                  <a:srgbClr val="008000"/>
                </a:solidFill>
                <a:effectLst>
                  <a:outerShdw blurRad="38100" dist="38100" dir="2700000" algn="tl">
                    <a:srgbClr val="C0C0C0"/>
                  </a:outerShdw>
                </a:effectLst>
                <a:ea typeface="ＭＳ Ｐゴシック" panose="020B0600070205080204" pitchFamily="50" charset="-128"/>
              </a:rPr>
              <a:t>　　　　新たな価値の創造</a:t>
            </a:r>
          </a:p>
        </p:txBody>
      </p:sp>
      <p:sp>
        <p:nvSpPr>
          <p:cNvPr id="98" name="Rectangle 29"/>
          <p:cNvSpPr>
            <a:spLocks noChangeArrowheads="1"/>
          </p:cNvSpPr>
          <p:nvPr/>
        </p:nvSpPr>
        <p:spPr bwMode="auto">
          <a:xfrm>
            <a:off x="5032375" y="2355850"/>
            <a:ext cx="1257300"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1" hangingPunct="1">
              <a:spcBef>
                <a:spcPct val="50000"/>
              </a:spcBef>
              <a:defRPr/>
            </a:pPr>
            <a:r>
              <a:rPr lang="ja-JP" altLang="en-US" sz="1600" b="1" dirty="0">
                <a:solidFill>
                  <a:srgbClr val="FF0000"/>
                </a:solidFill>
                <a:effectLst>
                  <a:outerShdw blurRad="38100" dist="38100" dir="2700000" algn="tl">
                    <a:srgbClr val="C0C0C0"/>
                  </a:outerShdw>
                </a:effectLst>
                <a:ea typeface="ＭＳ Ｐゴシック" panose="020B0600070205080204" pitchFamily="50" charset="-128"/>
              </a:rPr>
              <a:t>失敗の防止</a:t>
            </a:r>
          </a:p>
        </p:txBody>
      </p:sp>
      <p:sp>
        <p:nvSpPr>
          <p:cNvPr id="16412" name="Rectangle 14"/>
          <p:cNvSpPr>
            <a:spLocks noChangeArrowheads="1"/>
          </p:cNvSpPr>
          <p:nvPr/>
        </p:nvSpPr>
        <p:spPr bwMode="auto">
          <a:xfrm>
            <a:off x="247650" y="3987800"/>
            <a:ext cx="1651000" cy="5238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b="1">
                <a:solidFill>
                  <a:schemeClr val="bg2"/>
                </a:solidFill>
              </a:rPr>
              <a:t>２．現状把握と</a:t>
            </a:r>
            <a:endParaRPr lang="en-US" altLang="ja-JP" sz="1400" b="1">
              <a:solidFill>
                <a:schemeClr val="bg2"/>
              </a:solidFill>
            </a:endParaRPr>
          </a:p>
          <a:p>
            <a:pPr eaLnBrk="1" hangingPunct="1">
              <a:spcBef>
                <a:spcPct val="0"/>
              </a:spcBef>
              <a:buFontTx/>
              <a:buNone/>
            </a:pPr>
            <a:r>
              <a:rPr lang="ja-JP" altLang="en-US" sz="1400" b="1">
                <a:solidFill>
                  <a:schemeClr val="bg2"/>
                </a:solidFill>
              </a:rPr>
              <a:t>　　　　目標設定</a:t>
            </a:r>
          </a:p>
        </p:txBody>
      </p:sp>
      <p:sp>
        <p:nvSpPr>
          <p:cNvPr id="16413" name="Rectangle 14"/>
          <p:cNvSpPr>
            <a:spLocks noChangeArrowheads="1"/>
          </p:cNvSpPr>
          <p:nvPr/>
        </p:nvSpPr>
        <p:spPr bwMode="auto">
          <a:xfrm>
            <a:off x="247650" y="4572000"/>
            <a:ext cx="1651000"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solidFill>
                  <a:schemeClr val="bg2"/>
                </a:solidFill>
              </a:rPr>
              <a:t>３．活動計画策定</a:t>
            </a:r>
          </a:p>
        </p:txBody>
      </p:sp>
      <p:sp>
        <p:nvSpPr>
          <p:cNvPr id="16414" name="Rectangle 14"/>
          <p:cNvSpPr>
            <a:spLocks noChangeArrowheads="1"/>
          </p:cNvSpPr>
          <p:nvPr/>
        </p:nvSpPr>
        <p:spPr bwMode="auto">
          <a:xfrm>
            <a:off x="247650" y="4937125"/>
            <a:ext cx="1651000"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solidFill>
                  <a:schemeClr val="bg2"/>
                </a:solidFill>
              </a:rPr>
              <a:t>４．要因解析</a:t>
            </a:r>
          </a:p>
        </p:txBody>
      </p:sp>
      <p:sp>
        <p:nvSpPr>
          <p:cNvPr id="16415" name="Rectangle 14"/>
          <p:cNvSpPr>
            <a:spLocks noChangeArrowheads="1"/>
          </p:cNvSpPr>
          <p:nvPr/>
        </p:nvSpPr>
        <p:spPr bwMode="auto">
          <a:xfrm>
            <a:off x="247650" y="5397500"/>
            <a:ext cx="1651000"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solidFill>
                  <a:schemeClr val="bg2"/>
                </a:solidFill>
              </a:rPr>
              <a:t>５．対策検討と実施</a:t>
            </a:r>
          </a:p>
        </p:txBody>
      </p:sp>
      <p:sp>
        <p:nvSpPr>
          <p:cNvPr id="16416" name="Rectangle 14"/>
          <p:cNvSpPr>
            <a:spLocks noChangeArrowheads="1"/>
          </p:cNvSpPr>
          <p:nvPr/>
        </p:nvSpPr>
        <p:spPr bwMode="auto">
          <a:xfrm>
            <a:off x="247650" y="5861050"/>
            <a:ext cx="1651000"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solidFill>
                  <a:schemeClr val="bg2"/>
                </a:solidFill>
              </a:rPr>
              <a:t>６．効果確認</a:t>
            </a:r>
          </a:p>
        </p:txBody>
      </p:sp>
      <p:sp>
        <p:nvSpPr>
          <p:cNvPr id="16417" name="Rectangle 14"/>
          <p:cNvSpPr>
            <a:spLocks noChangeArrowheads="1"/>
          </p:cNvSpPr>
          <p:nvPr/>
        </p:nvSpPr>
        <p:spPr bwMode="auto">
          <a:xfrm>
            <a:off x="247650" y="6223000"/>
            <a:ext cx="1651000" cy="5238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b="1">
                <a:solidFill>
                  <a:schemeClr val="bg2"/>
                </a:solidFill>
              </a:rPr>
              <a:t>７．標準化と</a:t>
            </a:r>
            <a:endParaRPr lang="en-US" altLang="ja-JP" sz="1400" b="1">
              <a:solidFill>
                <a:schemeClr val="bg2"/>
              </a:solidFill>
            </a:endParaRPr>
          </a:p>
          <a:p>
            <a:pPr eaLnBrk="1" hangingPunct="1">
              <a:spcBef>
                <a:spcPct val="0"/>
              </a:spcBef>
              <a:buFontTx/>
              <a:buNone/>
            </a:pPr>
            <a:r>
              <a:rPr lang="ja-JP" altLang="en-US" sz="1400" b="1">
                <a:solidFill>
                  <a:schemeClr val="bg2"/>
                </a:solidFill>
              </a:rPr>
              <a:t>　　管理の定着</a:t>
            </a:r>
          </a:p>
        </p:txBody>
      </p:sp>
      <p:sp>
        <p:nvSpPr>
          <p:cNvPr id="16418" name="Rectangle 14"/>
          <p:cNvSpPr>
            <a:spLocks noChangeArrowheads="1"/>
          </p:cNvSpPr>
          <p:nvPr/>
        </p:nvSpPr>
        <p:spPr bwMode="auto">
          <a:xfrm>
            <a:off x="2251075" y="3636963"/>
            <a:ext cx="1649413"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solidFill>
                  <a:schemeClr val="bg2"/>
                </a:solidFill>
              </a:rPr>
              <a:t>１．テーマの選定</a:t>
            </a:r>
          </a:p>
        </p:txBody>
      </p:sp>
      <p:sp>
        <p:nvSpPr>
          <p:cNvPr id="16419" name="Rectangle 14"/>
          <p:cNvSpPr>
            <a:spLocks noChangeArrowheads="1"/>
          </p:cNvSpPr>
          <p:nvPr/>
        </p:nvSpPr>
        <p:spPr bwMode="auto">
          <a:xfrm>
            <a:off x="2251075" y="3987800"/>
            <a:ext cx="1649413" cy="5238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b="1">
                <a:solidFill>
                  <a:schemeClr val="bg2"/>
                </a:solidFill>
              </a:rPr>
              <a:t>２．現状把握と</a:t>
            </a:r>
            <a:endParaRPr lang="en-US" altLang="ja-JP" sz="1400" b="1">
              <a:solidFill>
                <a:schemeClr val="bg2"/>
              </a:solidFill>
            </a:endParaRPr>
          </a:p>
          <a:p>
            <a:pPr eaLnBrk="1" hangingPunct="1">
              <a:spcBef>
                <a:spcPct val="0"/>
              </a:spcBef>
              <a:buFontTx/>
              <a:buNone/>
            </a:pPr>
            <a:r>
              <a:rPr lang="ja-JP" altLang="en-US" sz="1400" b="1">
                <a:solidFill>
                  <a:schemeClr val="bg2"/>
                </a:solidFill>
              </a:rPr>
              <a:t>　　対策のねらい所</a:t>
            </a:r>
          </a:p>
        </p:txBody>
      </p:sp>
      <p:sp>
        <p:nvSpPr>
          <p:cNvPr id="16420" name="Rectangle 14"/>
          <p:cNvSpPr>
            <a:spLocks noChangeArrowheads="1"/>
          </p:cNvSpPr>
          <p:nvPr/>
        </p:nvSpPr>
        <p:spPr bwMode="auto">
          <a:xfrm>
            <a:off x="2251075" y="4572000"/>
            <a:ext cx="1649413"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solidFill>
                  <a:schemeClr val="bg2"/>
                </a:solidFill>
              </a:rPr>
              <a:t>３．目標の策定</a:t>
            </a:r>
          </a:p>
        </p:txBody>
      </p:sp>
      <p:sp>
        <p:nvSpPr>
          <p:cNvPr id="16421" name="Rectangle 14"/>
          <p:cNvSpPr>
            <a:spLocks noChangeArrowheads="1"/>
          </p:cNvSpPr>
          <p:nvPr/>
        </p:nvSpPr>
        <p:spPr bwMode="auto">
          <a:xfrm>
            <a:off x="2251075" y="5397500"/>
            <a:ext cx="1649413"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solidFill>
                  <a:schemeClr val="bg2"/>
                </a:solidFill>
              </a:rPr>
              <a:t>４．対策検討と実施</a:t>
            </a:r>
          </a:p>
        </p:txBody>
      </p:sp>
      <p:sp>
        <p:nvSpPr>
          <p:cNvPr id="16422" name="Rectangle 14"/>
          <p:cNvSpPr>
            <a:spLocks noChangeArrowheads="1"/>
          </p:cNvSpPr>
          <p:nvPr/>
        </p:nvSpPr>
        <p:spPr bwMode="auto">
          <a:xfrm>
            <a:off x="2251075" y="5861050"/>
            <a:ext cx="1649413"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solidFill>
                  <a:schemeClr val="bg2"/>
                </a:solidFill>
              </a:rPr>
              <a:t>５．効果確認</a:t>
            </a:r>
          </a:p>
        </p:txBody>
      </p:sp>
      <p:sp>
        <p:nvSpPr>
          <p:cNvPr id="16423" name="Rectangle 14"/>
          <p:cNvSpPr>
            <a:spLocks noChangeArrowheads="1"/>
          </p:cNvSpPr>
          <p:nvPr/>
        </p:nvSpPr>
        <p:spPr bwMode="auto">
          <a:xfrm>
            <a:off x="2251075" y="6223000"/>
            <a:ext cx="1649413" cy="5238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b="1">
                <a:solidFill>
                  <a:schemeClr val="bg2"/>
                </a:solidFill>
              </a:rPr>
              <a:t>６．標準化と</a:t>
            </a:r>
            <a:endParaRPr lang="en-US" altLang="ja-JP" sz="1400" b="1">
              <a:solidFill>
                <a:schemeClr val="bg2"/>
              </a:solidFill>
            </a:endParaRPr>
          </a:p>
          <a:p>
            <a:pPr eaLnBrk="1" hangingPunct="1">
              <a:spcBef>
                <a:spcPct val="0"/>
              </a:spcBef>
              <a:buFontTx/>
              <a:buNone/>
            </a:pPr>
            <a:r>
              <a:rPr lang="ja-JP" altLang="en-US" sz="1400" b="1">
                <a:solidFill>
                  <a:schemeClr val="bg2"/>
                </a:solidFill>
              </a:rPr>
              <a:t>　　管理の定着</a:t>
            </a:r>
          </a:p>
        </p:txBody>
      </p:sp>
      <p:sp>
        <p:nvSpPr>
          <p:cNvPr id="16424" name="Rectangle 14"/>
          <p:cNvSpPr>
            <a:spLocks noChangeArrowheads="1"/>
          </p:cNvSpPr>
          <p:nvPr/>
        </p:nvSpPr>
        <p:spPr bwMode="auto">
          <a:xfrm>
            <a:off x="6796088" y="3636963"/>
            <a:ext cx="1874837"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solidFill>
                  <a:schemeClr val="bg2"/>
                </a:solidFill>
              </a:rPr>
              <a:t>１．テーマの選定</a:t>
            </a:r>
          </a:p>
        </p:txBody>
      </p:sp>
      <p:sp>
        <p:nvSpPr>
          <p:cNvPr id="16425" name="Rectangle 14"/>
          <p:cNvSpPr>
            <a:spLocks noChangeArrowheads="1"/>
          </p:cNvSpPr>
          <p:nvPr/>
        </p:nvSpPr>
        <p:spPr bwMode="auto">
          <a:xfrm>
            <a:off x="6796088" y="3983038"/>
            <a:ext cx="1874837" cy="5238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b="1">
                <a:solidFill>
                  <a:schemeClr val="bg2"/>
                </a:solidFill>
              </a:rPr>
              <a:t>２．攻め所と</a:t>
            </a:r>
            <a:endParaRPr lang="en-US" altLang="ja-JP" sz="1400" b="1">
              <a:solidFill>
                <a:schemeClr val="bg2"/>
              </a:solidFill>
            </a:endParaRPr>
          </a:p>
          <a:p>
            <a:pPr eaLnBrk="1" hangingPunct="1">
              <a:spcBef>
                <a:spcPct val="0"/>
              </a:spcBef>
              <a:buFontTx/>
              <a:buNone/>
            </a:pPr>
            <a:r>
              <a:rPr lang="ja-JP" altLang="en-US" sz="1400" b="1">
                <a:solidFill>
                  <a:schemeClr val="bg2"/>
                </a:solidFill>
              </a:rPr>
              <a:t>　　　　目標設定</a:t>
            </a:r>
          </a:p>
        </p:txBody>
      </p:sp>
      <p:sp>
        <p:nvSpPr>
          <p:cNvPr id="16426" name="Rectangle 14"/>
          <p:cNvSpPr>
            <a:spLocks noChangeArrowheads="1"/>
          </p:cNvSpPr>
          <p:nvPr/>
        </p:nvSpPr>
        <p:spPr bwMode="auto">
          <a:xfrm>
            <a:off x="6796088" y="4557713"/>
            <a:ext cx="1874837" cy="309562"/>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solidFill>
                  <a:schemeClr val="bg2"/>
                </a:solidFill>
              </a:rPr>
              <a:t>３．方策の立案</a:t>
            </a:r>
          </a:p>
        </p:txBody>
      </p:sp>
      <p:sp>
        <p:nvSpPr>
          <p:cNvPr id="16427" name="Rectangle 14"/>
          <p:cNvSpPr>
            <a:spLocks noChangeArrowheads="1"/>
          </p:cNvSpPr>
          <p:nvPr/>
        </p:nvSpPr>
        <p:spPr bwMode="auto">
          <a:xfrm>
            <a:off x="6796088" y="4918075"/>
            <a:ext cx="1874837" cy="309563"/>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b="1">
                <a:solidFill>
                  <a:schemeClr val="bg2"/>
                </a:solidFill>
              </a:rPr>
              <a:t>４．成功ｼﾅﾘｵの追及</a:t>
            </a:r>
          </a:p>
        </p:txBody>
      </p:sp>
      <p:sp>
        <p:nvSpPr>
          <p:cNvPr id="16428" name="Rectangle 14"/>
          <p:cNvSpPr>
            <a:spLocks noChangeArrowheads="1"/>
          </p:cNvSpPr>
          <p:nvPr/>
        </p:nvSpPr>
        <p:spPr bwMode="auto">
          <a:xfrm>
            <a:off x="6796088" y="5397500"/>
            <a:ext cx="1874837" cy="309563"/>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solidFill>
                  <a:schemeClr val="bg2"/>
                </a:solidFill>
              </a:rPr>
              <a:t>５．成功ｼﾅﾘｵの実施</a:t>
            </a:r>
          </a:p>
        </p:txBody>
      </p:sp>
      <p:sp>
        <p:nvSpPr>
          <p:cNvPr id="16429" name="Rectangle 14"/>
          <p:cNvSpPr>
            <a:spLocks noChangeArrowheads="1"/>
          </p:cNvSpPr>
          <p:nvPr/>
        </p:nvSpPr>
        <p:spPr bwMode="auto">
          <a:xfrm>
            <a:off x="6796088" y="5861050"/>
            <a:ext cx="1874837"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solidFill>
                  <a:schemeClr val="bg2"/>
                </a:solidFill>
              </a:rPr>
              <a:t>６．効果確認</a:t>
            </a:r>
          </a:p>
        </p:txBody>
      </p:sp>
      <p:sp>
        <p:nvSpPr>
          <p:cNvPr id="16430" name="Rectangle 14"/>
          <p:cNvSpPr>
            <a:spLocks noChangeArrowheads="1"/>
          </p:cNvSpPr>
          <p:nvPr/>
        </p:nvSpPr>
        <p:spPr bwMode="auto">
          <a:xfrm>
            <a:off x="6796088" y="6218238"/>
            <a:ext cx="1874837" cy="5238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b="1">
                <a:solidFill>
                  <a:schemeClr val="bg2"/>
                </a:solidFill>
              </a:rPr>
              <a:t>７．標準化と</a:t>
            </a:r>
            <a:endParaRPr lang="en-US" altLang="ja-JP" sz="1400" b="1">
              <a:solidFill>
                <a:schemeClr val="bg2"/>
              </a:solidFill>
            </a:endParaRPr>
          </a:p>
          <a:p>
            <a:pPr eaLnBrk="1" hangingPunct="1">
              <a:spcBef>
                <a:spcPct val="0"/>
              </a:spcBef>
              <a:buFontTx/>
              <a:buNone/>
            </a:pPr>
            <a:r>
              <a:rPr lang="ja-JP" altLang="en-US" sz="1400" b="1">
                <a:solidFill>
                  <a:schemeClr val="bg2"/>
                </a:solidFill>
              </a:rPr>
              <a:t>　　管理の定着</a:t>
            </a:r>
          </a:p>
        </p:txBody>
      </p:sp>
      <p:sp>
        <p:nvSpPr>
          <p:cNvPr id="16431" name="Rectangle 14"/>
          <p:cNvSpPr>
            <a:spLocks noChangeArrowheads="1"/>
          </p:cNvSpPr>
          <p:nvPr/>
        </p:nvSpPr>
        <p:spPr bwMode="auto">
          <a:xfrm>
            <a:off x="4667250" y="3636963"/>
            <a:ext cx="1874838"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solidFill>
                  <a:schemeClr val="bg2"/>
                </a:solidFill>
              </a:rPr>
              <a:t>１．テーマの選定</a:t>
            </a:r>
          </a:p>
        </p:txBody>
      </p:sp>
      <p:sp>
        <p:nvSpPr>
          <p:cNvPr id="16432" name="Rectangle 14"/>
          <p:cNvSpPr>
            <a:spLocks noChangeArrowheads="1"/>
          </p:cNvSpPr>
          <p:nvPr/>
        </p:nvSpPr>
        <p:spPr bwMode="auto">
          <a:xfrm>
            <a:off x="4667250" y="3983038"/>
            <a:ext cx="1874838" cy="5238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b="1">
                <a:solidFill>
                  <a:schemeClr val="bg2"/>
                </a:solidFill>
              </a:rPr>
              <a:t>２．現状把握と</a:t>
            </a:r>
            <a:endParaRPr lang="en-US" altLang="ja-JP" sz="1400" b="1">
              <a:solidFill>
                <a:schemeClr val="bg2"/>
              </a:solidFill>
            </a:endParaRPr>
          </a:p>
          <a:p>
            <a:pPr eaLnBrk="1" hangingPunct="1">
              <a:spcBef>
                <a:spcPct val="0"/>
              </a:spcBef>
              <a:buFontTx/>
              <a:buNone/>
            </a:pPr>
            <a:r>
              <a:rPr lang="ja-JP" altLang="en-US" sz="1400" b="1">
                <a:solidFill>
                  <a:schemeClr val="bg2"/>
                </a:solidFill>
              </a:rPr>
              <a:t>　　　　目標設定</a:t>
            </a:r>
          </a:p>
        </p:txBody>
      </p:sp>
      <p:sp>
        <p:nvSpPr>
          <p:cNvPr id="16433" name="Rectangle 14"/>
          <p:cNvSpPr>
            <a:spLocks noChangeArrowheads="1"/>
          </p:cNvSpPr>
          <p:nvPr/>
        </p:nvSpPr>
        <p:spPr bwMode="auto">
          <a:xfrm>
            <a:off x="4667250" y="4562475"/>
            <a:ext cx="1874838"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solidFill>
                  <a:schemeClr val="bg2"/>
                </a:solidFill>
              </a:rPr>
              <a:t>３．活動計画策定</a:t>
            </a:r>
          </a:p>
        </p:txBody>
      </p:sp>
      <p:sp>
        <p:nvSpPr>
          <p:cNvPr id="16434" name="Rectangle 14"/>
          <p:cNvSpPr>
            <a:spLocks noChangeArrowheads="1"/>
          </p:cNvSpPr>
          <p:nvPr/>
        </p:nvSpPr>
        <p:spPr bwMode="auto">
          <a:xfrm>
            <a:off x="4667250" y="4918075"/>
            <a:ext cx="1874838" cy="309563"/>
          </a:xfrm>
          <a:prstGeom prst="rect">
            <a:avLst/>
          </a:prstGeom>
          <a:solidFill>
            <a:srgbClr val="FFFF00"/>
          </a:solidFill>
          <a:ln w="12700">
            <a:solidFill>
              <a:schemeClr val="bg2"/>
            </a:solidFill>
            <a:miter lim="800000"/>
            <a:headEnd/>
            <a:tailEnd/>
          </a:ln>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b="1">
                <a:solidFill>
                  <a:schemeClr val="bg2"/>
                </a:solidFill>
              </a:rPr>
              <a:t>４．改善機会の発見</a:t>
            </a:r>
          </a:p>
        </p:txBody>
      </p:sp>
      <p:sp>
        <p:nvSpPr>
          <p:cNvPr id="16435" name="Rectangle 14"/>
          <p:cNvSpPr>
            <a:spLocks noChangeArrowheads="1"/>
          </p:cNvSpPr>
          <p:nvPr/>
        </p:nvSpPr>
        <p:spPr bwMode="auto">
          <a:xfrm>
            <a:off x="4667250" y="5275263"/>
            <a:ext cx="1874838" cy="523875"/>
          </a:xfrm>
          <a:prstGeom prst="rect">
            <a:avLst/>
          </a:prstGeom>
          <a:solidFill>
            <a:srgbClr val="FFFF00"/>
          </a:solidFill>
          <a:ln w="12700">
            <a:solidFill>
              <a:schemeClr val="bg2"/>
            </a:solidFill>
            <a:miter lim="800000"/>
            <a:headEnd/>
            <a:tailEnd/>
          </a:ln>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b="1">
                <a:solidFill>
                  <a:schemeClr val="bg2"/>
                </a:solidFill>
              </a:rPr>
              <a:t>５．対策の共有と</a:t>
            </a:r>
            <a:endParaRPr lang="en-US" altLang="ja-JP" sz="1400" b="1">
              <a:solidFill>
                <a:schemeClr val="bg2"/>
              </a:solidFill>
            </a:endParaRPr>
          </a:p>
          <a:p>
            <a:pPr eaLnBrk="1" hangingPunct="1">
              <a:spcBef>
                <a:spcPct val="0"/>
              </a:spcBef>
              <a:buFontTx/>
              <a:buNone/>
            </a:pPr>
            <a:r>
              <a:rPr lang="ja-JP" altLang="en-US" sz="1400" b="1">
                <a:solidFill>
                  <a:schemeClr val="bg2"/>
                </a:solidFill>
              </a:rPr>
              <a:t>　　　　　　　水平展開</a:t>
            </a:r>
          </a:p>
        </p:txBody>
      </p:sp>
      <p:sp>
        <p:nvSpPr>
          <p:cNvPr id="16436" name="Rectangle 14"/>
          <p:cNvSpPr>
            <a:spLocks noChangeArrowheads="1"/>
          </p:cNvSpPr>
          <p:nvPr/>
        </p:nvSpPr>
        <p:spPr bwMode="auto">
          <a:xfrm>
            <a:off x="4667250" y="5861050"/>
            <a:ext cx="1874838" cy="3079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solidFill>
                  <a:schemeClr val="bg2"/>
                </a:solidFill>
              </a:rPr>
              <a:t>６．効果確認</a:t>
            </a:r>
          </a:p>
        </p:txBody>
      </p:sp>
      <p:sp>
        <p:nvSpPr>
          <p:cNvPr id="16437" name="Rectangle 14"/>
          <p:cNvSpPr>
            <a:spLocks noChangeArrowheads="1"/>
          </p:cNvSpPr>
          <p:nvPr/>
        </p:nvSpPr>
        <p:spPr bwMode="auto">
          <a:xfrm>
            <a:off x="4667250" y="6218238"/>
            <a:ext cx="1874838" cy="523875"/>
          </a:xfrm>
          <a:prstGeom prst="rect">
            <a:avLst/>
          </a:prstGeom>
          <a:noFill/>
          <a:ln w="127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b="1">
                <a:solidFill>
                  <a:schemeClr val="bg2"/>
                </a:solidFill>
              </a:rPr>
              <a:t>７．標準化と</a:t>
            </a:r>
            <a:endParaRPr lang="en-US" altLang="ja-JP" sz="1400" b="1">
              <a:solidFill>
                <a:schemeClr val="bg2"/>
              </a:solidFill>
            </a:endParaRPr>
          </a:p>
          <a:p>
            <a:pPr eaLnBrk="1" hangingPunct="1">
              <a:spcBef>
                <a:spcPct val="0"/>
              </a:spcBef>
              <a:buFontTx/>
              <a:buNone/>
            </a:pPr>
            <a:r>
              <a:rPr lang="ja-JP" altLang="en-US" sz="1400" b="1">
                <a:solidFill>
                  <a:schemeClr val="bg2"/>
                </a:solidFill>
              </a:rPr>
              <a:t>　　管理の定着</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AutoShape 4"/>
          <p:cNvSpPr>
            <a:spLocks noChangeArrowheads="1"/>
          </p:cNvSpPr>
          <p:nvPr/>
        </p:nvSpPr>
        <p:spPr bwMode="auto">
          <a:xfrm>
            <a:off x="652463" y="327025"/>
            <a:ext cx="7586662" cy="931863"/>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7411" name="Rectangle 5"/>
          <p:cNvSpPr>
            <a:spLocks noChangeArrowheads="1"/>
          </p:cNvSpPr>
          <p:nvPr/>
        </p:nvSpPr>
        <p:spPr bwMode="auto">
          <a:xfrm>
            <a:off x="1563688" y="344488"/>
            <a:ext cx="6529387"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4400">
                <a:solidFill>
                  <a:schemeClr val="bg2"/>
                </a:solidFill>
                <a:ea typeface="HGS創英角ﾎﾟｯﾌﾟ体" pitchFamily="50" charset="-128"/>
              </a:rPr>
              <a:t>現状</a:t>
            </a:r>
            <a:r>
              <a:rPr lang="ja-JP" altLang="en-US" sz="4000">
                <a:solidFill>
                  <a:schemeClr val="bg2"/>
                </a:solidFill>
                <a:ea typeface="HGS創英角ﾎﾟｯﾌﾟ体" pitchFamily="50" charset="-128"/>
              </a:rPr>
              <a:t>の</a:t>
            </a:r>
            <a:r>
              <a:rPr lang="ja-JP" altLang="en-US" sz="4400">
                <a:solidFill>
                  <a:schemeClr val="bg2"/>
                </a:solidFill>
                <a:ea typeface="HGS創英角ﾎﾟｯﾌﾟ体" pitchFamily="50" charset="-128"/>
              </a:rPr>
              <a:t>把握</a:t>
            </a:r>
            <a:r>
              <a:rPr lang="ja-JP" altLang="en-US" sz="4000">
                <a:solidFill>
                  <a:schemeClr val="bg2"/>
                </a:solidFill>
                <a:ea typeface="HGS創英角ﾎﾟｯﾌﾟ体" pitchFamily="50" charset="-128"/>
              </a:rPr>
              <a:t>と</a:t>
            </a:r>
            <a:r>
              <a:rPr lang="ja-JP" altLang="en-US" sz="4400">
                <a:solidFill>
                  <a:schemeClr val="bg2"/>
                </a:solidFill>
                <a:ea typeface="HGS創英角ﾎﾟｯﾌﾟ体" pitchFamily="50" charset="-128"/>
              </a:rPr>
              <a:t>目標</a:t>
            </a:r>
            <a:r>
              <a:rPr lang="ja-JP" altLang="en-US" sz="4000">
                <a:solidFill>
                  <a:schemeClr val="bg2"/>
                </a:solidFill>
                <a:ea typeface="HGS創英角ﾎﾟｯﾌﾟ体" pitchFamily="50" charset="-128"/>
              </a:rPr>
              <a:t>の</a:t>
            </a:r>
            <a:r>
              <a:rPr lang="ja-JP" altLang="en-US" sz="4400">
                <a:solidFill>
                  <a:schemeClr val="bg2"/>
                </a:solidFill>
                <a:ea typeface="HGS創英角ﾎﾟｯﾌﾟ体" pitchFamily="50" charset="-128"/>
              </a:rPr>
              <a:t>設定</a:t>
            </a:r>
          </a:p>
        </p:txBody>
      </p:sp>
      <p:sp>
        <p:nvSpPr>
          <p:cNvPr id="17412" name="Text Box 7"/>
          <p:cNvSpPr txBox="1">
            <a:spLocks noChangeArrowheads="1"/>
          </p:cNvSpPr>
          <p:nvPr/>
        </p:nvSpPr>
        <p:spPr bwMode="auto">
          <a:xfrm>
            <a:off x="593725" y="381000"/>
            <a:ext cx="1552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chemeClr val="bg2"/>
                </a:solidFill>
                <a:latin typeface="HGSｺﾞｼｯｸE" pitchFamily="50" charset="-128"/>
                <a:ea typeface="HGSｺﾞｼｯｸE" pitchFamily="50" charset="-128"/>
              </a:rPr>
              <a:t>手順２</a:t>
            </a:r>
            <a:r>
              <a:rPr lang="ja-JP" altLang="en-US" sz="2400">
                <a:solidFill>
                  <a:schemeClr val="hlink"/>
                </a:solidFill>
                <a:latin typeface="HGSｺﾞｼｯｸE" pitchFamily="50" charset="-128"/>
                <a:ea typeface="HGSｺﾞｼｯｸE" pitchFamily="50" charset="-128"/>
              </a:rPr>
              <a:t>　</a:t>
            </a:r>
          </a:p>
        </p:txBody>
      </p:sp>
      <p:sp>
        <p:nvSpPr>
          <p:cNvPr id="173065" name="Text Box 9"/>
          <p:cNvSpPr txBox="1">
            <a:spLocks noChangeArrowheads="1"/>
          </p:cNvSpPr>
          <p:nvPr/>
        </p:nvSpPr>
        <p:spPr bwMode="auto">
          <a:xfrm>
            <a:off x="298450" y="1376363"/>
            <a:ext cx="817403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defRPr/>
            </a:pPr>
            <a:r>
              <a:rPr lang="ja-JP" altLang="en-US" sz="2800" dirty="0" smtClean="0">
                <a:solidFill>
                  <a:schemeClr val="accent3">
                    <a:lumMod val="50000"/>
                  </a:schemeClr>
                </a:solidFill>
                <a:ea typeface="HGS創英角ﾎﾟｯﾌﾟ体" panose="040B0A00000000000000" pitchFamily="50" charset="-128"/>
              </a:rPr>
              <a:t>１．</a:t>
            </a:r>
            <a:r>
              <a:rPr lang="ja-JP" altLang="en-US" sz="2800" dirty="0" smtClean="0">
                <a:solidFill>
                  <a:schemeClr val="accent3">
                    <a:lumMod val="50000"/>
                  </a:schemeClr>
                </a:solidFill>
                <a:latin typeface="HG創英角ﾎﾟｯﾌﾟ体" panose="040B0A09000000000000" pitchFamily="49" charset="-128"/>
                <a:ea typeface="HG創英角ﾎﾟｯﾌﾟ体" panose="040B0A09000000000000" pitchFamily="49" charset="-128"/>
              </a:rPr>
              <a:t>選定テーマに関する事実を５</a:t>
            </a:r>
            <a:r>
              <a:rPr lang="en-US" altLang="ja-JP" sz="2800" dirty="0" smtClean="0">
                <a:solidFill>
                  <a:schemeClr val="accent3">
                    <a:lumMod val="50000"/>
                  </a:schemeClr>
                </a:solidFill>
                <a:latin typeface="HG創英角ﾎﾟｯﾌﾟ体" panose="040B0A09000000000000" pitchFamily="49" charset="-128"/>
                <a:ea typeface="HG創英角ﾎﾟｯﾌﾟ体" panose="040B0A09000000000000" pitchFamily="49" charset="-128"/>
              </a:rPr>
              <a:t>W1H</a:t>
            </a:r>
            <a:r>
              <a:rPr lang="ja-JP" altLang="en-US" sz="2800" dirty="0" smtClean="0">
                <a:solidFill>
                  <a:schemeClr val="accent3">
                    <a:lumMod val="50000"/>
                  </a:schemeClr>
                </a:solidFill>
                <a:latin typeface="HG創英角ﾎﾟｯﾌﾟ体" panose="040B0A09000000000000" pitchFamily="49" charset="-128"/>
                <a:ea typeface="HG創英角ﾎﾟｯﾌﾟ体" panose="040B0A09000000000000" pitchFamily="49" charset="-128"/>
              </a:rPr>
              <a:t>で集める</a:t>
            </a:r>
            <a:endParaRPr lang="ja-JP" altLang="en-US" sz="3600" dirty="0">
              <a:solidFill>
                <a:schemeClr val="accent3">
                  <a:lumMod val="50000"/>
                </a:schemeClr>
              </a:solidFill>
              <a:ea typeface="HGSｺﾞｼｯｸE" panose="020B0900000000000000" pitchFamily="50" charset="-128"/>
            </a:endParaRPr>
          </a:p>
        </p:txBody>
      </p:sp>
      <p:sp>
        <p:nvSpPr>
          <p:cNvPr id="17414" name="Text Box 42"/>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P18</a:t>
            </a:r>
          </a:p>
        </p:txBody>
      </p:sp>
      <p:graphicFrame>
        <p:nvGraphicFramePr>
          <p:cNvPr id="2" name="表 1"/>
          <p:cNvGraphicFramePr>
            <a:graphicFrameLocks noGrp="1"/>
          </p:cNvGraphicFramePr>
          <p:nvPr/>
        </p:nvGraphicFramePr>
        <p:xfrm>
          <a:off x="652463" y="2389188"/>
          <a:ext cx="8242300" cy="3167062"/>
        </p:xfrm>
        <a:graphic>
          <a:graphicData uri="http://schemas.openxmlformats.org/drawingml/2006/table">
            <a:tbl>
              <a:tblPr firstRow="1" bandRow="1">
                <a:tableStyleId>{5C22544A-7EE6-4342-B048-85BDC9FD1C3A}</a:tableStyleId>
              </a:tblPr>
              <a:tblGrid>
                <a:gridCol w="1071534"/>
                <a:gridCol w="851066"/>
                <a:gridCol w="984090"/>
                <a:gridCol w="1322813"/>
                <a:gridCol w="1487837"/>
                <a:gridCol w="2524960"/>
              </a:tblGrid>
              <a:tr h="589233">
                <a:tc>
                  <a:txBody>
                    <a:bodyPr/>
                    <a:lstStyle/>
                    <a:p>
                      <a:r>
                        <a:rPr kumimoji="1" lang="ja-JP" altLang="en-US" sz="1400" dirty="0" smtClean="0">
                          <a:solidFill>
                            <a:schemeClr val="bg2"/>
                          </a:solidFill>
                        </a:rPr>
                        <a:t>いつ</a:t>
                      </a:r>
                      <a:endParaRPr kumimoji="1" lang="ja-JP" altLang="en-US" sz="1400" dirty="0">
                        <a:solidFill>
                          <a:schemeClr val="bg2"/>
                        </a:solidFill>
                      </a:endParaRPr>
                    </a:p>
                  </a:txBody>
                  <a:tcPr marL="91439" marR="91439" marT="45709" marB="45709">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400" dirty="0" smtClean="0">
                          <a:solidFill>
                            <a:schemeClr val="bg2"/>
                          </a:solidFill>
                        </a:rPr>
                        <a:t>誰が</a:t>
                      </a:r>
                      <a:endParaRPr kumimoji="1" lang="en-US" altLang="ja-JP" sz="1400" dirty="0" smtClean="0">
                        <a:solidFill>
                          <a:schemeClr val="bg2"/>
                        </a:solidFill>
                      </a:endParaRPr>
                    </a:p>
                    <a:p>
                      <a:r>
                        <a:rPr kumimoji="1" lang="ja-JP" altLang="en-US" sz="1200" dirty="0" smtClean="0">
                          <a:solidFill>
                            <a:schemeClr val="bg2"/>
                          </a:solidFill>
                        </a:rPr>
                        <a:t>（担当者）</a:t>
                      </a: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400" dirty="0" smtClean="0">
                          <a:solidFill>
                            <a:schemeClr val="bg2"/>
                          </a:solidFill>
                        </a:rPr>
                        <a:t>どこで</a:t>
                      </a:r>
                      <a:endParaRPr kumimoji="1" lang="en-US" altLang="ja-JP" sz="1400" dirty="0" smtClean="0">
                        <a:solidFill>
                          <a:schemeClr val="bg2"/>
                        </a:solidFill>
                      </a:endParaRPr>
                    </a:p>
                    <a:p>
                      <a:r>
                        <a:rPr kumimoji="1" lang="en-US" altLang="ja-JP" sz="1200" dirty="0" smtClean="0">
                          <a:solidFill>
                            <a:schemeClr val="bg2"/>
                          </a:solidFill>
                        </a:rPr>
                        <a:t>(</a:t>
                      </a:r>
                      <a:r>
                        <a:rPr kumimoji="1" lang="ja-JP" altLang="en-US" sz="1200" dirty="0" smtClean="0">
                          <a:solidFill>
                            <a:schemeClr val="bg2"/>
                          </a:solidFill>
                        </a:rPr>
                        <a:t>発生場所</a:t>
                      </a:r>
                      <a:r>
                        <a:rPr kumimoji="1" lang="en-US" altLang="ja-JP" sz="1200" dirty="0" smtClean="0">
                          <a:solidFill>
                            <a:schemeClr val="bg2"/>
                          </a:solidFill>
                        </a:rPr>
                        <a:t>)</a:t>
                      </a:r>
                      <a:endParaRPr kumimoji="1" lang="ja-JP" altLang="en-US" sz="1200" dirty="0" smtClean="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400" dirty="0" smtClean="0">
                          <a:solidFill>
                            <a:schemeClr val="bg2"/>
                          </a:solidFill>
                        </a:rPr>
                        <a:t>何を</a:t>
                      </a:r>
                      <a:endParaRPr kumimoji="1" lang="en-US" altLang="ja-JP" sz="1400" dirty="0" smtClean="0">
                        <a:solidFill>
                          <a:schemeClr val="bg2"/>
                        </a:solidFill>
                      </a:endParaRPr>
                    </a:p>
                    <a:p>
                      <a:r>
                        <a:rPr kumimoji="1" lang="ja-JP" altLang="en-US" sz="1200" dirty="0" smtClean="0">
                          <a:solidFill>
                            <a:schemeClr val="bg2"/>
                          </a:solidFill>
                        </a:rPr>
                        <a:t>（発生現象）</a:t>
                      </a:r>
                      <a:endParaRPr kumimoji="1" lang="ja-JP" altLang="en-US" sz="12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400" dirty="0" smtClean="0">
                          <a:solidFill>
                            <a:schemeClr val="bg2"/>
                          </a:solidFill>
                        </a:rPr>
                        <a:t>何故（現象）</a:t>
                      </a:r>
                      <a:endParaRPr kumimoji="1" lang="ja-JP" altLang="en-US" sz="14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400" dirty="0" smtClean="0">
                          <a:solidFill>
                            <a:schemeClr val="bg2"/>
                          </a:solidFill>
                        </a:rPr>
                        <a:t>どうなった</a:t>
                      </a:r>
                      <a:endParaRPr kumimoji="1" lang="ja-JP" altLang="en-US" sz="14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r>
              <a:tr h="368261">
                <a:tc>
                  <a:txBody>
                    <a:bodyPr/>
                    <a:lstStyle/>
                    <a:p>
                      <a:r>
                        <a:rPr kumimoji="1" lang="ja-JP" altLang="en-US" sz="1400" dirty="0" smtClean="0">
                          <a:solidFill>
                            <a:schemeClr val="bg2"/>
                          </a:solidFill>
                        </a:rPr>
                        <a:t>６月３日</a:t>
                      </a:r>
                      <a:endParaRPr kumimoji="1" lang="ja-JP" altLang="en-US" sz="1400" dirty="0">
                        <a:solidFill>
                          <a:schemeClr val="bg2"/>
                        </a:solidFill>
                      </a:endParaRPr>
                    </a:p>
                  </a:txBody>
                  <a:tcPr marL="91439" marR="91439" marT="45709" marB="45709">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400" dirty="0" smtClean="0">
                          <a:solidFill>
                            <a:schemeClr val="bg2"/>
                          </a:solidFill>
                        </a:rPr>
                        <a:t>Ｂ君</a:t>
                      </a:r>
                      <a:endParaRPr kumimoji="1" lang="ja-JP" altLang="en-US" sz="14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400" dirty="0" smtClean="0">
                          <a:solidFill>
                            <a:schemeClr val="bg2"/>
                          </a:solidFill>
                        </a:rPr>
                        <a:t>Ｃ設備</a:t>
                      </a:r>
                      <a:endParaRPr kumimoji="1" lang="ja-JP" altLang="en-US" sz="14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en-US" altLang="ja-JP" sz="1400" dirty="0" smtClean="0">
                          <a:solidFill>
                            <a:schemeClr val="bg2"/>
                          </a:solidFill>
                        </a:rPr>
                        <a:t>ATC</a:t>
                      </a:r>
                      <a:r>
                        <a:rPr kumimoji="1" lang="ja-JP" altLang="en-US" sz="1400" dirty="0" smtClean="0">
                          <a:solidFill>
                            <a:schemeClr val="bg2"/>
                          </a:solidFill>
                        </a:rPr>
                        <a:t>ｱﾗｰﾑ</a:t>
                      </a:r>
                      <a:endParaRPr kumimoji="1" lang="ja-JP" altLang="en-US" sz="14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300" dirty="0" smtClean="0">
                          <a:solidFill>
                            <a:schemeClr val="bg2"/>
                          </a:solidFill>
                        </a:rPr>
                        <a:t>切粉噛み込み</a:t>
                      </a:r>
                      <a:endParaRPr kumimoji="1" lang="ja-JP" altLang="en-US" sz="13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en-US" altLang="ja-JP" sz="1300" dirty="0" smtClean="0">
                          <a:solidFill>
                            <a:schemeClr val="bg2"/>
                          </a:solidFill>
                        </a:rPr>
                        <a:t>5</a:t>
                      </a:r>
                      <a:r>
                        <a:rPr kumimoji="1" lang="ja-JP" altLang="en-US" sz="1300" dirty="0" smtClean="0">
                          <a:solidFill>
                            <a:schemeClr val="bg2"/>
                          </a:solidFill>
                        </a:rPr>
                        <a:t>分の停止</a:t>
                      </a:r>
                      <a:endParaRPr kumimoji="1" lang="ja-JP" altLang="en-US" sz="13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r>
              <a:tr h="368261">
                <a:tc>
                  <a:txBody>
                    <a:bodyPr/>
                    <a:lstStyle/>
                    <a:p>
                      <a:r>
                        <a:rPr kumimoji="1" lang="ja-JP" altLang="en-US" sz="1400" dirty="0" smtClean="0">
                          <a:solidFill>
                            <a:schemeClr val="bg2"/>
                          </a:solidFill>
                        </a:rPr>
                        <a:t>６月１５日</a:t>
                      </a:r>
                      <a:endParaRPr kumimoji="1" lang="en-US" altLang="ja-JP" sz="1400" dirty="0" smtClean="0">
                        <a:solidFill>
                          <a:schemeClr val="bg2"/>
                        </a:solidFill>
                      </a:endParaRPr>
                    </a:p>
                  </a:txBody>
                  <a:tcPr marL="91439" marR="91439" marT="45709" marB="45709">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400" dirty="0" smtClean="0">
                          <a:solidFill>
                            <a:schemeClr val="bg2"/>
                          </a:solidFill>
                        </a:rPr>
                        <a:t>Ａ君</a:t>
                      </a:r>
                      <a:endParaRPr kumimoji="1" lang="ja-JP" altLang="en-US" sz="14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en-US" altLang="ja-JP" sz="1400" dirty="0" smtClean="0">
                          <a:solidFill>
                            <a:schemeClr val="bg2"/>
                          </a:solidFill>
                        </a:rPr>
                        <a:t>B</a:t>
                      </a:r>
                      <a:r>
                        <a:rPr kumimoji="1" lang="ja-JP" altLang="en-US" sz="1400" dirty="0" smtClean="0">
                          <a:solidFill>
                            <a:schemeClr val="bg2"/>
                          </a:solidFill>
                        </a:rPr>
                        <a:t>設備</a:t>
                      </a:r>
                      <a:endParaRPr kumimoji="1" lang="ja-JP" altLang="en-US" sz="14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kern="1200" dirty="0" smtClean="0">
                          <a:solidFill>
                            <a:schemeClr val="bg2"/>
                          </a:solidFill>
                          <a:latin typeface="+mn-lt"/>
                          <a:ea typeface="+mn-ea"/>
                          <a:cs typeface="+mn-cs"/>
                        </a:rPr>
                        <a:t>過負荷異常</a:t>
                      </a:r>
                      <a:endParaRPr kumimoji="1" lang="ja-JP" altLang="en-US" sz="1300" kern="1200" dirty="0">
                        <a:solidFill>
                          <a:schemeClr val="bg2"/>
                        </a:solidFill>
                        <a:latin typeface="+mn-lt"/>
                        <a:ea typeface="+mn-ea"/>
                        <a:cs typeface="+mn-cs"/>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300" dirty="0" smtClean="0">
                          <a:solidFill>
                            <a:schemeClr val="bg2"/>
                          </a:solidFill>
                        </a:rPr>
                        <a:t>工具破損</a:t>
                      </a:r>
                      <a:endParaRPr kumimoji="1" lang="ja-JP" altLang="en-US" sz="13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en-US" altLang="ja-JP" sz="1300" dirty="0" smtClean="0">
                          <a:solidFill>
                            <a:schemeClr val="bg2"/>
                          </a:solidFill>
                        </a:rPr>
                        <a:t>10</a:t>
                      </a:r>
                      <a:r>
                        <a:rPr kumimoji="1" lang="ja-JP" altLang="en-US" sz="1300" dirty="0" smtClean="0">
                          <a:solidFill>
                            <a:schemeClr val="bg2"/>
                          </a:solidFill>
                        </a:rPr>
                        <a:t>分の停止</a:t>
                      </a:r>
                      <a:endParaRPr kumimoji="1" lang="ja-JP" altLang="en-US" sz="13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r>
              <a:tr h="368261">
                <a:tc>
                  <a:txBody>
                    <a:bodyPr/>
                    <a:lstStyle/>
                    <a:p>
                      <a:r>
                        <a:rPr kumimoji="1" lang="ja-JP" altLang="en-US" sz="1400" dirty="0" smtClean="0">
                          <a:solidFill>
                            <a:schemeClr val="bg2"/>
                          </a:solidFill>
                        </a:rPr>
                        <a:t>６月１８日</a:t>
                      </a:r>
                      <a:endParaRPr kumimoji="1" lang="ja-JP" altLang="en-US" sz="1400" dirty="0">
                        <a:solidFill>
                          <a:schemeClr val="bg2"/>
                        </a:solidFill>
                      </a:endParaRPr>
                    </a:p>
                  </a:txBody>
                  <a:tcPr marL="91439" marR="91439" marT="45709" marB="45709">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400" dirty="0" smtClean="0">
                          <a:solidFill>
                            <a:schemeClr val="bg2"/>
                          </a:solidFill>
                        </a:rPr>
                        <a:t>Ｃ君</a:t>
                      </a:r>
                      <a:endParaRPr kumimoji="1" lang="ja-JP" altLang="en-US" sz="14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400" dirty="0" smtClean="0">
                          <a:solidFill>
                            <a:schemeClr val="bg2"/>
                          </a:solidFill>
                        </a:rPr>
                        <a:t>Ａ設備</a:t>
                      </a:r>
                      <a:endParaRPr kumimoji="1" lang="ja-JP" altLang="en-US" sz="14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300" dirty="0" smtClean="0">
                          <a:solidFill>
                            <a:schemeClr val="bg2"/>
                          </a:solidFill>
                        </a:rPr>
                        <a:t>切削油異常</a:t>
                      </a:r>
                      <a:endParaRPr kumimoji="1" lang="ja-JP" altLang="en-US" sz="13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300" dirty="0" smtClean="0">
                          <a:solidFill>
                            <a:schemeClr val="bg2"/>
                          </a:solidFill>
                        </a:rPr>
                        <a:t>確認窓汚れ</a:t>
                      </a:r>
                      <a:endParaRPr kumimoji="1" lang="ja-JP" altLang="en-US" sz="13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300" dirty="0" smtClean="0">
                          <a:solidFill>
                            <a:schemeClr val="bg2"/>
                          </a:solidFill>
                        </a:rPr>
                        <a:t>給油後稼働　</a:t>
                      </a:r>
                      <a:r>
                        <a:rPr kumimoji="1" lang="en-US" altLang="ja-JP" sz="1300" dirty="0" smtClean="0">
                          <a:solidFill>
                            <a:schemeClr val="bg2"/>
                          </a:solidFill>
                        </a:rPr>
                        <a:t>5</a:t>
                      </a:r>
                      <a:r>
                        <a:rPr kumimoji="1" lang="ja-JP" altLang="en-US" sz="1300" dirty="0" smtClean="0">
                          <a:solidFill>
                            <a:schemeClr val="bg2"/>
                          </a:solidFill>
                        </a:rPr>
                        <a:t>分の停止</a:t>
                      </a:r>
                      <a:endParaRPr kumimoji="1" lang="ja-JP" altLang="en-US" sz="13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r>
              <a:tr h="36826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solidFill>
                            <a:schemeClr val="bg2"/>
                          </a:solidFill>
                        </a:rPr>
                        <a:t>６月２０日</a:t>
                      </a:r>
                    </a:p>
                  </a:txBody>
                  <a:tcPr marL="91439" marR="91439" marT="45709" marB="45709">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400" dirty="0" smtClean="0">
                          <a:solidFill>
                            <a:schemeClr val="bg2"/>
                          </a:solidFill>
                        </a:rPr>
                        <a:t>Ａ君</a:t>
                      </a:r>
                      <a:endParaRPr kumimoji="1" lang="ja-JP" altLang="en-US" sz="14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400" dirty="0" smtClean="0">
                          <a:solidFill>
                            <a:schemeClr val="bg2"/>
                          </a:solidFill>
                        </a:rPr>
                        <a:t>Ｃ設備</a:t>
                      </a:r>
                      <a:endParaRPr kumimoji="1" lang="ja-JP" altLang="en-US" sz="14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400" dirty="0" smtClean="0">
                          <a:solidFill>
                            <a:schemeClr val="bg2"/>
                          </a:solidFill>
                        </a:rPr>
                        <a:t>着座不良</a:t>
                      </a:r>
                      <a:endParaRPr kumimoji="1" lang="ja-JP" altLang="en-US" sz="14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300" dirty="0" smtClean="0">
                          <a:solidFill>
                            <a:schemeClr val="bg2"/>
                          </a:solidFill>
                        </a:rPr>
                        <a:t>バリ残り</a:t>
                      </a:r>
                      <a:endParaRPr kumimoji="1" lang="ja-JP" altLang="en-US" sz="13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endParaRPr kumimoji="1" lang="ja-JP" altLang="en-US" sz="13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r>
              <a:tr h="36826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solidFill>
                            <a:schemeClr val="bg2"/>
                          </a:solidFill>
                        </a:rPr>
                        <a:t>６月２３日</a:t>
                      </a:r>
                    </a:p>
                  </a:txBody>
                  <a:tcPr marL="91439" marR="91439" marT="45709" marB="45709">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400" dirty="0" smtClean="0">
                          <a:solidFill>
                            <a:schemeClr val="bg2"/>
                          </a:solidFill>
                        </a:rPr>
                        <a:t>Ｃ君</a:t>
                      </a:r>
                      <a:endParaRPr kumimoji="1" lang="ja-JP" altLang="en-US" sz="14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solidFill>
                            <a:schemeClr val="bg2"/>
                          </a:solidFill>
                        </a:rPr>
                        <a:t>Ｃ設備</a:t>
                      </a: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400" dirty="0" smtClean="0">
                          <a:solidFill>
                            <a:schemeClr val="bg2"/>
                          </a:solidFill>
                        </a:rPr>
                        <a:t>搬入異常</a:t>
                      </a:r>
                      <a:endParaRPr kumimoji="1" lang="ja-JP" altLang="en-US" sz="14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300" dirty="0" smtClean="0">
                          <a:solidFill>
                            <a:schemeClr val="bg2"/>
                          </a:solidFill>
                        </a:rPr>
                        <a:t>リミット未検知</a:t>
                      </a:r>
                      <a:endParaRPr kumimoji="1" lang="ja-JP" altLang="en-US" sz="13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endParaRPr kumimoji="1" lang="en-US" altLang="ja-JP" sz="1300" dirty="0" smtClean="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r>
              <a:tr h="36826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solidFill>
                            <a:schemeClr val="bg2"/>
                          </a:solidFill>
                        </a:rPr>
                        <a:t>６月２８日</a:t>
                      </a:r>
                    </a:p>
                  </a:txBody>
                  <a:tcPr marL="91439" marR="91439" marT="45709" marB="45709">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400" dirty="0" smtClean="0">
                          <a:solidFill>
                            <a:schemeClr val="bg2"/>
                          </a:solidFill>
                        </a:rPr>
                        <a:t>Ｂ君</a:t>
                      </a:r>
                      <a:endParaRPr kumimoji="1" lang="ja-JP" altLang="en-US" sz="14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400" dirty="0" smtClean="0">
                          <a:solidFill>
                            <a:schemeClr val="bg2"/>
                          </a:solidFill>
                        </a:rPr>
                        <a:t>Ｂ設備</a:t>
                      </a:r>
                      <a:endParaRPr kumimoji="1" lang="ja-JP" altLang="en-US" sz="14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400" dirty="0" smtClean="0">
                          <a:solidFill>
                            <a:schemeClr val="bg2"/>
                          </a:solidFill>
                        </a:rPr>
                        <a:t>検知異常</a:t>
                      </a:r>
                      <a:endParaRPr kumimoji="1" lang="ja-JP" altLang="en-US" sz="14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300" dirty="0" smtClean="0">
                          <a:solidFill>
                            <a:schemeClr val="bg2"/>
                          </a:solidFill>
                        </a:rPr>
                        <a:t>切粉の付着</a:t>
                      </a:r>
                      <a:endParaRPr kumimoji="1" lang="ja-JP" altLang="en-US" sz="13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r>
                        <a:rPr kumimoji="1" lang="ja-JP" altLang="en-US" sz="1300" dirty="0" smtClean="0">
                          <a:solidFill>
                            <a:schemeClr val="bg2"/>
                          </a:solidFill>
                        </a:rPr>
                        <a:t>切削油射出方向変更</a:t>
                      </a:r>
                      <a:r>
                        <a:rPr kumimoji="1" lang="en-US" altLang="ja-JP" sz="1300" dirty="0" smtClean="0">
                          <a:solidFill>
                            <a:schemeClr val="bg2"/>
                          </a:solidFill>
                        </a:rPr>
                        <a:t>3</a:t>
                      </a:r>
                      <a:r>
                        <a:rPr kumimoji="1" lang="ja-JP" altLang="en-US" sz="1300" dirty="0" smtClean="0">
                          <a:solidFill>
                            <a:schemeClr val="bg2"/>
                          </a:solidFill>
                        </a:rPr>
                        <a:t>分停止</a:t>
                      </a:r>
                      <a:endParaRPr kumimoji="1" lang="ja-JP" altLang="en-US" sz="13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r>
              <a:tr h="36826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solidFill>
                            <a:schemeClr val="bg2"/>
                          </a:solidFill>
                        </a:rPr>
                        <a:t>６月２９日</a:t>
                      </a:r>
                    </a:p>
                  </a:txBody>
                  <a:tcPr marL="91439" marR="91439" marT="45709" marB="45709">
                    <a:lnL w="2857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noFill/>
                  </a:tcPr>
                </a:tc>
                <a:tc>
                  <a:txBody>
                    <a:bodyPr/>
                    <a:lstStyle/>
                    <a:p>
                      <a:r>
                        <a:rPr kumimoji="1" lang="en-US" altLang="ja-JP" sz="1400" dirty="0" smtClean="0">
                          <a:solidFill>
                            <a:schemeClr val="bg2"/>
                          </a:solidFill>
                        </a:rPr>
                        <a:t>A</a:t>
                      </a:r>
                      <a:r>
                        <a:rPr kumimoji="1" lang="ja-JP" altLang="en-US" sz="1400" dirty="0" smtClean="0">
                          <a:solidFill>
                            <a:schemeClr val="bg2"/>
                          </a:solidFill>
                        </a:rPr>
                        <a:t>君</a:t>
                      </a:r>
                      <a:endParaRPr kumimoji="1" lang="ja-JP" altLang="en-US" sz="14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noFill/>
                  </a:tcPr>
                </a:tc>
                <a:tc>
                  <a:txBody>
                    <a:bodyPr/>
                    <a:lstStyle/>
                    <a:p>
                      <a:r>
                        <a:rPr kumimoji="1" lang="en-US" altLang="ja-JP" sz="1400" dirty="0" smtClean="0">
                          <a:solidFill>
                            <a:schemeClr val="bg2"/>
                          </a:solidFill>
                        </a:rPr>
                        <a:t>A</a:t>
                      </a:r>
                      <a:r>
                        <a:rPr kumimoji="1" lang="ja-JP" altLang="en-US" sz="1400" dirty="0" smtClean="0">
                          <a:solidFill>
                            <a:schemeClr val="bg2"/>
                          </a:solidFill>
                        </a:rPr>
                        <a:t>設備</a:t>
                      </a:r>
                      <a:endParaRPr kumimoji="1" lang="ja-JP" altLang="en-US" sz="14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noFill/>
                  </a:tcPr>
                </a:tc>
                <a:tc>
                  <a:txBody>
                    <a:bodyPr/>
                    <a:lstStyle/>
                    <a:p>
                      <a:r>
                        <a:rPr kumimoji="1" lang="ja-JP" altLang="en-US" sz="1400" dirty="0" smtClean="0">
                          <a:solidFill>
                            <a:schemeClr val="bg2"/>
                          </a:solidFill>
                        </a:rPr>
                        <a:t>搬出異常</a:t>
                      </a:r>
                      <a:endParaRPr kumimoji="1" lang="ja-JP" altLang="en-US" sz="14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noFill/>
                  </a:tcPr>
                </a:tc>
                <a:tc>
                  <a:txBody>
                    <a:bodyPr/>
                    <a:lstStyle/>
                    <a:p>
                      <a:r>
                        <a:rPr kumimoji="1" lang="ja-JP" altLang="en-US" sz="1300" dirty="0" smtClean="0">
                          <a:solidFill>
                            <a:schemeClr val="bg2"/>
                          </a:solidFill>
                        </a:rPr>
                        <a:t>掴爪の摩耗</a:t>
                      </a:r>
                      <a:endParaRPr kumimoji="1" lang="ja-JP" altLang="en-US" sz="13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noFill/>
                  </a:tcPr>
                </a:tc>
                <a:tc>
                  <a:txBody>
                    <a:bodyPr/>
                    <a:lstStyle/>
                    <a:p>
                      <a:r>
                        <a:rPr kumimoji="1" lang="ja-JP" altLang="en-US" sz="1300" dirty="0" smtClean="0">
                          <a:solidFill>
                            <a:schemeClr val="bg2"/>
                          </a:solidFill>
                        </a:rPr>
                        <a:t>爪交換</a:t>
                      </a:r>
                      <a:r>
                        <a:rPr kumimoji="1" lang="en-US" altLang="ja-JP" sz="1300" dirty="0" smtClean="0">
                          <a:solidFill>
                            <a:schemeClr val="bg2"/>
                          </a:solidFill>
                        </a:rPr>
                        <a:t>15</a:t>
                      </a:r>
                      <a:r>
                        <a:rPr kumimoji="1" lang="ja-JP" altLang="en-US" sz="1300" dirty="0" smtClean="0">
                          <a:solidFill>
                            <a:schemeClr val="bg2"/>
                          </a:solidFill>
                        </a:rPr>
                        <a:t>分の停止</a:t>
                      </a:r>
                      <a:endParaRPr kumimoji="1" lang="ja-JP" altLang="en-US" sz="1300" dirty="0">
                        <a:solidFill>
                          <a:schemeClr val="bg2"/>
                        </a:solidFill>
                      </a:endParaRPr>
                    </a:p>
                  </a:txBody>
                  <a:tcPr marL="91439" marR="91439" marT="45709" marB="45709">
                    <a:lnL w="1270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noFill/>
                  </a:tcPr>
                </a:tc>
              </a:tr>
            </a:tbl>
          </a:graphicData>
        </a:graphic>
      </p:graphicFrame>
      <p:sp>
        <p:nvSpPr>
          <p:cNvPr id="17480" name="Text Box 9"/>
          <p:cNvSpPr txBox="1">
            <a:spLocks noChangeArrowheads="1"/>
          </p:cNvSpPr>
          <p:nvPr/>
        </p:nvSpPr>
        <p:spPr bwMode="auto">
          <a:xfrm>
            <a:off x="1085850" y="1951038"/>
            <a:ext cx="4625975"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solidFill>
                  <a:schemeClr val="bg2"/>
                </a:solidFill>
                <a:latin typeface="HG創英角ﾎﾟｯﾌﾟ体" pitchFamily="49" charset="-128"/>
                <a:ea typeface="HG創英角ﾎﾟｯﾌﾟ体" pitchFamily="49" charset="-128"/>
              </a:rPr>
              <a:t>類似Ａ工程でのチョコ停発生状況の５Ｗ１Ｈ表</a:t>
            </a:r>
            <a:endParaRPr lang="ja-JP" altLang="en-US" sz="2000">
              <a:solidFill>
                <a:schemeClr val="bg2"/>
              </a:solidFill>
              <a:ea typeface="HGSｺﾞｼｯｸE" pitchFamily="50" charset="-128"/>
            </a:endParaRPr>
          </a:p>
        </p:txBody>
      </p:sp>
      <p:sp>
        <p:nvSpPr>
          <p:cNvPr id="17481" name="下矢印 2"/>
          <p:cNvSpPr>
            <a:spLocks noChangeArrowheads="1"/>
          </p:cNvSpPr>
          <p:nvPr/>
        </p:nvSpPr>
        <p:spPr bwMode="auto">
          <a:xfrm>
            <a:off x="2990850" y="5780088"/>
            <a:ext cx="3254375" cy="682625"/>
          </a:xfrm>
          <a:prstGeom prst="downArrow">
            <a:avLst>
              <a:gd name="adj1" fmla="val 50000"/>
              <a:gd name="adj2" fmla="val 50000"/>
            </a:avLst>
          </a:prstGeom>
          <a:solidFill>
            <a:srgbClr val="00FFFF"/>
          </a:solidFill>
          <a:ln w="12700" cap="sq" algn="ctr">
            <a:solidFill>
              <a:schemeClr val="bg2"/>
            </a:solidFill>
            <a:miter lim="800000"/>
            <a:headEnd type="none" w="sm" len="sm"/>
            <a:tailEnd type="none" w="sm" len="sm"/>
          </a:ln>
        </p:spPr>
        <p:txBody>
          <a:bodyPr wrap="none"/>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42"/>
          <p:cNvSpPr txBox="1">
            <a:spLocks noChangeArrowheads="1"/>
          </p:cNvSpPr>
          <p:nvPr/>
        </p:nvSpPr>
        <p:spPr bwMode="auto">
          <a:xfrm>
            <a:off x="8634413" y="127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P18</a:t>
            </a:r>
          </a:p>
        </p:txBody>
      </p:sp>
      <p:sp>
        <p:nvSpPr>
          <p:cNvPr id="17" name="Text Box 9"/>
          <p:cNvSpPr txBox="1">
            <a:spLocks noChangeArrowheads="1"/>
          </p:cNvSpPr>
          <p:nvPr/>
        </p:nvSpPr>
        <p:spPr bwMode="auto">
          <a:xfrm>
            <a:off x="298450" y="198438"/>
            <a:ext cx="8559800" cy="52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defRPr/>
            </a:pPr>
            <a:r>
              <a:rPr lang="ja-JP" altLang="en-US" sz="2800" dirty="0" smtClean="0">
                <a:solidFill>
                  <a:schemeClr val="accent3">
                    <a:lumMod val="50000"/>
                  </a:schemeClr>
                </a:solidFill>
                <a:ea typeface="HGS創英角ﾎﾟｯﾌﾟ体" panose="040B0A00000000000000" pitchFamily="50" charset="-128"/>
              </a:rPr>
              <a:t>２．</a:t>
            </a:r>
            <a:r>
              <a:rPr lang="ja-JP" altLang="en-US" sz="2800" dirty="0" smtClean="0">
                <a:solidFill>
                  <a:schemeClr val="accent3">
                    <a:lumMod val="50000"/>
                  </a:schemeClr>
                </a:solidFill>
                <a:latin typeface="HG創英角ﾎﾟｯﾌﾟ体" panose="040B0A09000000000000" pitchFamily="49" charset="-128"/>
                <a:ea typeface="HG創英角ﾎﾟｯﾌﾟ体" panose="040B0A09000000000000" pitchFamily="49" charset="-128"/>
              </a:rPr>
              <a:t>集めた事実に基づいて現状を定量的に把握する</a:t>
            </a:r>
            <a:endParaRPr lang="ja-JP" altLang="en-US" sz="3600" dirty="0" smtClean="0">
              <a:solidFill>
                <a:schemeClr val="accent3">
                  <a:lumMod val="50000"/>
                </a:schemeClr>
              </a:solidFill>
              <a:ea typeface="HGSｺﾞｼｯｸE" panose="020B0900000000000000" pitchFamily="50" charset="-128"/>
            </a:endParaRPr>
          </a:p>
        </p:txBody>
      </p:sp>
      <p:sp>
        <p:nvSpPr>
          <p:cNvPr id="18436" name="Rectangle 10"/>
          <p:cNvSpPr>
            <a:spLocks noChangeArrowheads="1"/>
          </p:cNvSpPr>
          <p:nvPr/>
        </p:nvSpPr>
        <p:spPr bwMode="auto">
          <a:xfrm>
            <a:off x="344488" y="1158875"/>
            <a:ext cx="2540000" cy="463550"/>
          </a:xfrm>
          <a:prstGeom prst="rect">
            <a:avLst/>
          </a:prstGeom>
          <a:solidFill>
            <a:srgbClr val="FF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2200" b="1">
                <a:solidFill>
                  <a:schemeClr val="bg1"/>
                </a:solidFill>
              </a:rPr>
              <a:t>層別</a:t>
            </a:r>
          </a:p>
        </p:txBody>
      </p:sp>
      <p:sp>
        <p:nvSpPr>
          <p:cNvPr id="18437" name="Freeform 15"/>
          <p:cNvSpPr>
            <a:spLocks/>
          </p:cNvSpPr>
          <p:nvPr/>
        </p:nvSpPr>
        <p:spPr bwMode="auto">
          <a:xfrm>
            <a:off x="568325" y="1619250"/>
            <a:ext cx="441325" cy="2330450"/>
          </a:xfrm>
          <a:custGeom>
            <a:avLst/>
            <a:gdLst>
              <a:gd name="T0" fmla="*/ 0 w 247"/>
              <a:gd name="T1" fmla="*/ 0 h 1225"/>
              <a:gd name="T2" fmla="*/ 0 w 247"/>
              <a:gd name="T3" fmla="*/ 2147483647 h 1225"/>
              <a:gd name="T4" fmla="*/ 2147483647 w 247"/>
              <a:gd name="T5" fmla="*/ 2147483647 h 1225"/>
              <a:gd name="T6" fmla="*/ 0 60000 65536"/>
              <a:gd name="T7" fmla="*/ 0 60000 65536"/>
              <a:gd name="T8" fmla="*/ 0 60000 65536"/>
            </a:gdLst>
            <a:ahLst/>
            <a:cxnLst>
              <a:cxn ang="T6">
                <a:pos x="T0" y="T1"/>
              </a:cxn>
              <a:cxn ang="T7">
                <a:pos x="T2" y="T3"/>
              </a:cxn>
              <a:cxn ang="T8">
                <a:pos x="T4" y="T5"/>
              </a:cxn>
            </a:cxnLst>
            <a:rect l="0" t="0" r="r" b="b"/>
            <a:pathLst>
              <a:path w="247" h="1225">
                <a:moveTo>
                  <a:pt x="0" y="0"/>
                </a:moveTo>
                <a:lnTo>
                  <a:pt x="0" y="1225"/>
                </a:lnTo>
                <a:lnTo>
                  <a:pt x="247" y="1225"/>
                </a:lnTo>
              </a:path>
            </a:pathLst>
          </a:custGeom>
          <a:noFill/>
          <a:ln w="15875">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38" name="Line 18"/>
          <p:cNvSpPr>
            <a:spLocks noChangeShapeType="1"/>
          </p:cNvSpPr>
          <p:nvPr/>
        </p:nvSpPr>
        <p:spPr bwMode="auto">
          <a:xfrm>
            <a:off x="584200" y="2312988"/>
            <a:ext cx="442913"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39" name="Line 19"/>
          <p:cNvSpPr>
            <a:spLocks noChangeShapeType="1"/>
          </p:cNvSpPr>
          <p:nvPr/>
        </p:nvSpPr>
        <p:spPr bwMode="auto">
          <a:xfrm>
            <a:off x="568325" y="2979738"/>
            <a:ext cx="450850"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40" name="Line 20"/>
          <p:cNvSpPr>
            <a:spLocks noChangeShapeType="1"/>
          </p:cNvSpPr>
          <p:nvPr/>
        </p:nvSpPr>
        <p:spPr bwMode="auto">
          <a:xfrm>
            <a:off x="574675" y="3478213"/>
            <a:ext cx="442913"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41" name="Text Box 9"/>
          <p:cNvSpPr txBox="1">
            <a:spLocks noChangeArrowheads="1"/>
          </p:cNvSpPr>
          <p:nvPr/>
        </p:nvSpPr>
        <p:spPr bwMode="auto">
          <a:xfrm>
            <a:off x="809625" y="708025"/>
            <a:ext cx="745807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solidFill>
                  <a:schemeClr val="bg2"/>
                </a:solidFill>
                <a:latin typeface="HG創英角ﾎﾟｯﾌﾟ体" pitchFamily="49" charset="-128"/>
                <a:ea typeface="HG創英角ﾎﾟｯﾌﾟ体" pitchFamily="49" charset="-128"/>
              </a:rPr>
              <a:t>・どの様な原因によって事故・トラブルが発生しているのか。</a:t>
            </a:r>
            <a:endParaRPr lang="ja-JP" altLang="en-US" sz="2800">
              <a:solidFill>
                <a:schemeClr val="bg2"/>
              </a:solidFill>
              <a:ea typeface="HGSｺﾞｼｯｸE" pitchFamily="50" charset="-128"/>
            </a:endParaRPr>
          </a:p>
        </p:txBody>
      </p:sp>
      <p:sp>
        <p:nvSpPr>
          <p:cNvPr id="18442" name="Text Box 9"/>
          <p:cNvSpPr txBox="1">
            <a:spLocks noChangeArrowheads="1"/>
          </p:cNvSpPr>
          <p:nvPr/>
        </p:nvSpPr>
        <p:spPr bwMode="auto">
          <a:xfrm>
            <a:off x="746125" y="1719263"/>
            <a:ext cx="4487863" cy="938212"/>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200">
                <a:solidFill>
                  <a:schemeClr val="bg2"/>
                </a:solidFill>
                <a:latin typeface="HG創英角ﾎﾟｯﾌﾟ体" pitchFamily="49" charset="-128"/>
                <a:ea typeface="HG創英角ﾎﾟｯﾌﾟ体" pitchFamily="49" charset="-128"/>
              </a:rPr>
              <a:t>・標準を知らなかったものに</a:t>
            </a:r>
            <a:endParaRPr lang="en-US" altLang="ja-JP" sz="2200">
              <a:solidFill>
                <a:schemeClr val="bg2"/>
              </a:solidFill>
              <a:latin typeface="HG創英角ﾎﾟｯﾌﾟ体" pitchFamily="49" charset="-128"/>
              <a:ea typeface="HG創英角ﾎﾟｯﾌﾟ体" pitchFamily="49" charset="-128"/>
            </a:endParaRPr>
          </a:p>
          <a:p>
            <a:pPr eaLnBrk="1" hangingPunct="1">
              <a:spcBef>
                <a:spcPct val="50000"/>
              </a:spcBef>
              <a:buFontTx/>
              <a:buNone/>
            </a:pPr>
            <a:r>
              <a:rPr lang="ja-JP" altLang="en-US" sz="2200">
                <a:solidFill>
                  <a:schemeClr val="bg2"/>
                </a:solidFill>
                <a:latin typeface="HG創英角ﾎﾟｯﾌﾟ体" pitchFamily="49" charset="-128"/>
                <a:ea typeface="HG創英角ﾎﾟｯﾌﾟ体" pitchFamily="49" charset="-128"/>
              </a:rPr>
              <a:t>　よるもの。</a:t>
            </a:r>
            <a:endParaRPr lang="ja-JP" altLang="en-US" sz="2200">
              <a:solidFill>
                <a:schemeClr val="bg2"/>
              </a:solidFill>
              <a:ea typeface="HGSｺﾞｼｯｸE" pitchFamily="50" charset="-128"/>
            </a:endParaRPr>
          </a:p>
        </p:txBody>
      </p:sp>
      <p:sp>
        <p:nvSpPr>
          <p:cNvPr id="18443" name="Text Box 9"/>
          <p:cNvSpPr txBox="1">
            <a:spLocks noChangeArrowheads="1"/>
          </p:cNvSpPr>
          <p:nvPr/>
        </p:nvSpPr>
        <p:spPr bwMode="auto">
          <a:xfrm>
            <a:off x="752475" y="2751138"/>
            <a:ext cx="4487863" cy="430212"/>
          </a:xfrm>
          <a:prstGeom prst="rect">
            <a:avLst/>
          </a:prstGeom>
          <a:solidFill>
            <a:srgbClr val="00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200">
                <a:solidFill>
                  <a:schemeClr val="bg2"/>
                </a:solidFill>
                <a:latin typeface="HG創英角ﾎﾟｯﾌﾟ体" pitchFamily="49" charset="-128"/>
                <a:ea typeface="HG創英角ﾎﾟｯﾌﾟ体" pitchFamily="49" charset="-128"/>
              </a:rPr>
              <a:t>・技能不足。</a:t>
            </a:r>
            <a:endParaRPr lang="ja-JP" altLang="en-US" sz="2200">
              <a:solidFill>
                <a:schemeClr val="bg2"/>
              </a:solidFill>
              <a:ea typeface="HGSｺﾞｼｯｸE" pitchFamily="50" charset="-128"/>
            </a:endParaRPr>
          </a:p>
        </p:txBody>
      </p:sp>
      <p:sp>
        <p:nvSpPr>
          <p:cNvPr id="18444" name="Text Box 9"/>
          <p:cNvSpPr txBox="1">
            <a:spLocks noChangeArrowheads="1"/>
          </p:cNvSpPr>
          <p:nvPr/>
        </p:nvSpPr>
        <p:spPr bwMode="auto">
          <a:xfrm>
            <a:off x="758825" y="3257550"/>
            <a:ext cx="4487863" cy="430213"/>
          </a:xfrm>
          <a:prstGeom prst="rect">
            <a:avLst/>
          </a:prstGeom>
          <a:solidFill>
            <a:srgbClr val="FF99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200">
                <a:solidFill>
                  <a:schemeClr val="bg2"/>
                </a:solidFill>
                <a:latin typeface="HG創英角ﾎﾟｯﾌﾟ体" pitchFamily="49" charset="-128"/>
                <a:ea typeface="HG創英角ﾎﾟｯﾌﾟ体" pitchFamily="49" charset="-128"/>
              </a:rPr>
              <a:t>・意図的な標準の不遵守。</a:t>
            </a:r>
            <a:endParaRPr lang="ja-JP" altLang="en-US" sz="2200">
              <a:solidFill>
                <a:schemeClr val="bg2"/>
              </a:solidFill>
              <a:ea typeface="HGSｺﾞｼｯｸE" pitchFamily="50" charset="-128"/>
            </a:endParaRPr>
          </a:p>
        </p:txBody>
      </p:sp>
      <p:sp>
        <p:nvSpPr>
          <p:cNvPr id="18445" name="Text Box 9"/>
          <p:cNvSpPr txBox="1">
            <a:spLocks noChangeArrowheads="1"/>
          </p:cNvSpPr>
          <p:nvPr/>
        </p:nvSpPr>
        <p:spPr bwMode="auto">
          <a:xfrm>
            <a:off x="746125" y="3765550"/>
            <a:ext cx="4487863" cy="430213"/>
          </a:xfrm>
          <a:prstGeom prst="rect">
            <a:avLst/>
          </a:prstGeom>
          <a:solidFill>
            <a:srgbClr val="66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200">
                <a:solidFill>
                  <a:schemeClr val="bg2"/>
                </a:solidFill>
                <a:latin typeface="HG創英角ﾎﾟｯﾌﾟ体" pitchFamily="49" charset="-128"/>
                <a:ea typeface="HG創英角ﾎﾟｯﾌﾟ体" pitchFamily="49" charset="-128"/>
              </a:rPr>
              <a:t>・意図しないエラー。</a:t>
            </a:r>
            <a:endParaRPr lang="ja-JP" altLang="en-US" sz="2200">
              <a:solidFill>
                <a:schemeClr val="bg2"/>
              </a:solidFill>
              <a:ea typeface="HGSｺﾞｼｯｸE" pitchFamily="50" charset="-128"/>
            </a:endParaRPr>
          </a:p>
        </p:txBody>
      </p:sp>
      <p:sp>
        <p:nvSpPr>
          <p:cNvPr id="18446" name="テキスト ボックス 3"/>
          <p:cNvSpPr txBox="1">
            <a:spLocks noChangeArrowheads="1"/>
          </p:cNvSpPr>
          <p:nvPr/>
        </p:nvSpPr>
        <p:spPr bwMode="auto">
          <a:xfrm>
            <a:off x="5883275" y="1492250"/>
            <a:ext cx="11890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標準と異なる作業をした</a:t>
            </a:r>
          </a:p>
        </p:txBody>
      </p:sp>
      <p:sp>
        <p:nvSpPr>
          <p:cNvPr id="5" name="フローチャート: 判断 4"/>
          <p:cNvSpPr/>
          <p:nvPr/>
        </p:nvSpPr>
        <p:spPr bwMode="auto">
          <a:xfrm>
            <a:off x="5529263" y="2103438"/>
            <a:ext cx="1898650" cy="971550"/>
          </a:xfrm>
          <a:prstGeom prst="flowChartDecision">
            <a:avLst/>
          </a:prstGeom>
          <a:noFill/>
          <a:ln w="12700" cap="sq" cmpd="sng" algn="ctr">
            <a:solidFill>
              <a:schemeClr val="bg2">
                <a:lumMod val="95000"/>
                <a:lumOff val="5000"/>
              </a:schemeClr>
            </a:solidFill>
            <a:prstDash val="solid"/>
            <a:miter lim="800000"/>
            <a:headEnd type="none" w="sm" len="sm"/>
            <a:tailEnd type="none" w="sm" len="sm"/>
          </a:ln>
          <a:effectLst/>
          <a:extLst/>
        </p:spPr>
        <p:txBody>
          <a:bodyPr wrap="none"/>
          <a:lstStyle/>
          <a:p>
            <a:pPr>
              <a:defRPr/>
            </a:pPr>
            <a:r>
              <a:rPr lang="ja-JP" altLang="en-US" sz="1200" dirty="0">
                <a:solidFill>
                  <a:schemeClr val="bg2"/>
                </a:solidFill>
                <a:latin typeface="HGSｺﾞｼｯｸE" panose="020B0900000000000000" pitchFamily="50" charset="-128"/>
                <a:ea typeface="HGSｺﾞｼｯｸE" panose="020B0900000000000000" pitchFamily="50" charset="-128"/>
              </a:rPr>
              <a:t>標準を</a:t>
            </a:r>
            <a:endParaRPr lang="en-US" altLang="ja-JP" sz="1200" dirty="0">
              <a:solidFill>
                <a:schemeClr val="bg2"/>
              </a:solidFill>
              <a:latin typeface="HGSｺﾞｼｯｸE" panose="020B0900000000000000" pitchFamily="50" charset="-128"/>
              <a:ea typeface="HGSｺﾞｼｯｸE" panose="020B0900000000000000" pitchFamily="50" charset="-128"/>
            </a:endParaRPr>
          </a:p>
          <a:p>
            <a:pPr>
              <a:defRPr/>
            </a:pPr>
            <a:r>
              <a:rPr lang="ja-JP" altLang="en-US" sz="1200" dirty="0">
                <a:solidFill>
                  <a:schemeClr val="bg2"/>
                </a:solidFill>
                <a:latin typeface="HGSｺﾞｼｯｸE" panose="020B0900000000000000" pitchFamily="50" charset="-128"/>
                <a:ea typeface="HGSｺﾞｼｯｸE" panose="020B0900000000000000" pitchFamily="50" charset="-128"/>
              </a:rPr>
              <a:t>知っていたか</a:t>
            </a:r>
          </a:p>
        </p:txBody>
      </p:sp>
      <p:sp>
        <p:nvSpPr>
          <p:cNvPr id="44" name="フローチャート: 判断 43"/>
          <p:cNvSpPr/>
          <p:nvPr/>
        </p:nvSpPr>
        <p:spPr bwMode="auto">
          <a:xfrm>
            <a:off x="5529263" y="3289300"/>
            <a:ext cx="1898650" cy="969963"/>
          </a:xfrm>
          <a:prstGeom prst="flowChartDecision">
            <a:avLst/>
          </a:prstGeom>
          <a:noFill/>
          <a:ln w="12700" cap="sq" cmpd="sng" algn="ctr">
            <a:solidFill>
              <a:schemeClr val="bg2">
                <a:lumMod val="95000"/>
                <a:lumOff val="5000"/>
              </a:schemeClr>
            </a:solidFill>
            <a:prstDash val="solid"/>
            <a:miter lim="800000"/>
            <a:headEnd type="none" w="sm" len="sm"/>
            <a:tailEnd type="none" w="sm" len="sm"/>
          </a:ln>
          <a:effectLst/>
          <a:extLst/>
        </p:spPr>
        <p:txBody>
          <a:bodyPr wrap="none"/>
          <a:lstStyle/>
          <a:p>
            <a:pPr>
              <a:defRPr/>
            </a:pPr>
            <a:r>
              <a:rPr lang="ja-JP" altLang="en-US" sz="1200" dirty="0">
                <a:solidFill>
                  <a:schemeClr val="bg2"/>
                </a:solidFill>
                <a:latin typeface="HGSｺﾞｼｯｸE" panose="020B0900000000000000" pitchFamily="50" charset="-128"/>
                <a:ea typeface="HGSｺﾞｼｯｸE" panose="020B0900000000000000" pitchFamily="50" charset="-128"/>
              </a:rPr>
              <a:t>標準どおりに</a:t>
            </a:r>
            <a:endParaRPr lang="en-US" altLang="ja-JP" sz="1200" dirty="0">
              <a:solidFill>
                <a:schemeClr val="bg2"/>
              </a:solidFill>
              <a:latin typeface="HGSｺﾞｼｯｸE" panose="020B0900000000000000" pitchFamily="50" charset="-128"/>
              <a:ea typeface="HGSｺﾞｼｯｸE" panose="020B0900000000000000" pitchFamily="50" charset="-128"/>
            </a:endParaRPr>
          </a:p>
          <a:p>
            <a:pPr>
              <a:defRPr/>
            </a:pPr>
            <a:r>
              <a:rPr lang="ja-JP" altLang="en-US" sz="1200" dirty="0">
                <a:solidFill>
                  <a:schemeClr val="bg2"/>
                </a:solidFill>
                <a:latin typeface="HGSｺﾞｼｯｸE" panose="020B0900000000000000" pitchFamily="50" charset="-128"/>
                <a:ea typeface="HGSｺﾞｼｯｸE" panose="020B0900000000000000" pitchFamily="50" charset="-128"/>
              </a:rPr>
              <a:t>出来るか</a:t>
            </a:r>
          </a:p>
        </p:txBody>
      </p:sp>
      <p:sp>
        <p:nvSpPr>
          <p:cNvPr id="45" name="フローチャート: 判断 44"/>
          <p:cNvSpPr/>
          <p:nvPr/>
        </p:nvSpPr>
        <p:spPr bwMode="auto">
          <a:xfrm>
            <a:off x="5529263" y="4475163"/>
            <a:ext cx="1898650" cy="969962"/>
          </a:xfrm>
          <a:prstGeom prst="flowChartDecision">
            <a:avLst/>
          </a:prstGeom>
          <a:noFill/>
          <a:ln w="12700" cap="sq" cmpd="sng" algn="ctr">
            <a:solidFill>
              <a:schemeClr val="bg2">
                <a:lumMod val="95000"/>
                <a:lumOff val="5000"/>
              </a:schemeClr>
            </a:solidFill>
            <a:prstDash val="solid"/>
            <a:miter lim="800000"/>
            <a:headEnd type="none" w="sm" len="sm"/>
            <a:tailEnd type="none" w="sm" len="sm"/>
          </a:ln>
          <a:effectLst/>
          <a:extLst/>
        </p:spPr>
        <p:txBody>
          <a:bodyPr wrap="none"/>
          <a:lstStyle/>
          <a:p>
            <a:pPr>
              <a:defRPr/>
            </a:pPr>
            <a:r>
              <a:rPr lang="ja-JP" altLang="en-US" sz="1200" dirty="0">
                <a:solidFill>
                  <a:schemeClr val="bg2"/>
                </a:solidFill>
                <a:latin typeface="HGSｺﾞｼｯｸE" panose="020B0900000000000000" pitchFamily="50" charset="-128"/>
                <a:ea typeface="HGSｺﾞｼｯｸE" panose="020B0900000000000000" pitchFamily="50" charset="-128"/>
              </a:rPr>
              <a:t>標準を守る</a:t>
            </a:r>
            <a:endParaRPr lang="en-US" altLang="ja-JP" sz="1200" dirty="0">
              <a:solidFill>
                <a:schemeClr val="bg2"/>
              </a:solidFill>
              <a:latin typeface="HGSｺﾞｼｯｸE" panose="020B0900000000000000" pitchFamily="50" charset="-128"/>
              <a:ea typeface="HGSｺﾞｼｯｸE" panose="020B0900000000000000" pitchFamily="50" charset="-128"/>
            </a:endParaRPr>
          </a:p>
          <a:p>
            <a:pPr>
              <a:defRPr/>
            </a:pPr>
            <a:r>
              <a:rPr lang="ja-JP" altLang="en-US" sz="1200" dirty="0">
                <a:solidFill>
                  <a:schemeClr val="bg2"/>
                </a:solidFill>
                <a:latin typeface="HGSｺﾞｼｯｸE" panose="020B0900000000000000" pitchFamily="50" charset="-128"/>
                <a:ea typeface="HGSｺﾞｼｯｸE" panose="020B0900000000000000" pitchFamily="50" charset="-128"/>
              </a:rPr>
              <a:t>つもりだったか</a:t>
            </a:r>
          </a:p>
        </p:txBody>
      </p:sp>
      <p:sp>
        <p:nvSpPr>
          <p:cNvPr id="18450" name="テキスト ボックス 45"/>
          <p:cNvSpPr txBox="1">
            <a:spLocks noChangeArrowheads="1"/>
          </p:cNvSpPr>
          <p:nvPr/>
        </p:nvSpPr>
        <p:spPr bwMode="auto">
          <a:xfrm>
            <a:off x="7723188" y="2257425"/>
            <a:ext cx="12668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標準を知らなかった</a:t>
            </a:r>
            <a:endParaRPr lang="en-US" altLang="ja-JP" sz="1200">
              <a:solidFill>
                <a:schemeClr val="bg2"/>
              </a:solidFill>
              <a:latin typeface="HGSｺﾞｼｯｸE" pitchFamily="50" charset="-128"/>
              <a:ea typeface="HGSｺﾞｼｯｸE" pitchFamily="50" charset="-128"/>
            </a:endParaRPr>
          </a:p>
          <a:p>
            <a:pPr>
              <a:spcBef>
                <a:spcPct val="0"/>
              </a:spcBef>
              <a:buFontTx/>
              <a:buNone/>
            </a:pPr>
            <a:r>
              <a:rPr lang="ja-JP" altLang="en-US" sz="1200">
                <a:solidFill>
                  <a:schemeClr val="bg2"/>
                </a:solidFill>
                <a:latin typeface="HGSｺﾞｼｯｸE" pitchFamily="50" charset="-128"/>
                <a:ea typeface="HGSｺﾞｼｯｸE" pitchFamily="50" charset="-128"/>
              </a:rPr>
              <a:t>（教育が有効）</a:t>
            </a:r>
          </a:p>
        </p:txBody>
      </p:sp>
      <p:sp>
        <p:nvSpPr>
          <p:cNvPr id="18451" name="テキスト ボックス 46"/>
          <p:cNvSpPr txBox="1">
            <a:spLocks noChangeArrowheads="1"/>
          </p:cNvSpPr>
          <p:nvPr/>
        </p:nvSpPr>
        <p:spPr bwMode="auto">
          <a:xfrm>
            <a:off x="7707313" y="3451225"/>
            <a:ext cx="1282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標準どおりできなかった</a:t>
            </a:r>
            <a:endParaRPr lang="en-US" altLang="ja-JP" sz="1200">
              <a:solidFill>
                <a:schemeClr val="bg2"/>
              </a:solidFill>
              <a:latin typeface="HGSｺﾞｼｯｸE" pitchFamily="50" charset="-128"/>
              <a:ea typeface="HGSｺﾞｼｯｸE" pitchFamily="50" charset="-128"/>
            </a:endParaRPr>
          </a:p>
          <a:p>
            <a:pPr>
              <a:spcBef>
                <a:spcPct val="0"/>
              </a:spcBef>
              <a:buFontTx/>
              <a:buNone/>
            </a:pPr>
            <a:r>
              <a:rPr lang="ja-JP" altLang="en-US" sz="1200">
                <a:solidFill>
                  <a:schemeClr val="bg2"/>
                </a:solidFill>
                <a:latin typeface="HGSｺﾞｼｯｸE" pitchFamily="50" charset="-128"/>
                <a:ea typeface="HGSｺﾞｼｯｸE" pitchFamily="50" charset="-128"/>
              </a:rPr>
              <a:t>（訓練が有効）</a:t>
            </a:r>
          </a:p>
        </p:txBody>
      </p:sp>
      <p:sp>
        <p:nvSpPr>
          <p:cNvPr id="18452" name="テキスト ボックス 47"/>
          <p:cNvSpPr txBox="1">
            <a:spLocks noChangeArrowheads="1"/>
          </p:cNvSpPr>
          <p:nvPr/>
        </p:nvSpPr>
        <p:spPr bwMode="auto">
          <a:xfrm>
            <a:off x="7707313" y="4632325"/>
            <a:ext cx="1282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標準を守る気がなかった（動機付けが有効）</a:t>
            </a:r>
          </a:p>
        </p:txBody>
      </p:sp>
      <p:cxnSp>
        <p:nvCxnSpPr>
          <p:cNvPr id="18453" name="直線矢印コネクタ 6"/>
          <p:cNvCxnSpPr>
            <a:cxnSpLocks noChangeShapeType="1"/>
            <a:stCxn id="18446" idx="2"/>
            <a:endCxn id="5" idx="0"/>
          </p:cNvCxnSpPr>
          <p:nvPr/>
        </p:nvCxnSpPr>
        <p:spPr bwMode="auto">
          <a:xfrm>
            <a:off x="6478588" y="1952625"/>
            <a:ext cx="0" cy="150813"/>
          </a:xfrm>
          <a:prstGeom prst="straightConnector1">
            <a:avLst/>
          </a:prstGeom>
          <a:noFill/>
          <a:ln w="127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54" name="直線矢印コネクタ 50"/>
          <p:cNvCxnSpPr>
            <a:cxnSpLocks noChangeShapeType="1"/>
            <a:endCxn id="44" idx="0"/>
          </p:cNvCxnSpPr>
          <p:nvPr/>
        </p:nvCxnSpPr>
        <p:spPr bwMode="auto">
          <a:xfrm>
            <a:off x="6478588" y="3071813"/>
            <a:ext cx="0" cy="217487"/>
          </a:xfrm>
          <a:prstGeom prst="straightConnector1">
            <a:avLst/>
          </a:prstGeom>
          <a:noFill/>
          <a:ln w="127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55" name="直線矢印コネクタ 52"/>
          <p:cNvCxnSpPr>
            <a:cxnSpLocks noChangeShapeType="1"/>
          </p:cNvCxnSpPr>
          <p:nvPr/>
        </p:nvCxnSpPr>
        <p:spPr bwMode="auto">
          <a:xfrm>
            <a:off x="6478588" y="4259263"/>
            <a:ext cx="0" cy="219075"/>
          </a:xfrm>
          <a:prstGeom prst="straightConnector1">
            <a:avLst/>
          </a:prstGeom>
          <a:noFill/>
          <a:ln w="127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56" name="直線矢印コネクタ 53"/>
          <p:cNvCxnSpPr>
            <a:cxnSpLocks noChangeShapeType="1"/>
          </p:cNvCxnSpPr>
          <p:nvPr/>
        </p:nvCxnSpPr>
        <p:spPr bwMode="auto">
          <a:xfrm>
            <a:off x="6478588" y="5445125"/>
            <a:ext cx="0" cy="217488"/>
          </a:xfrm>
          <a:prstGeom prst="straightConnector1">
            <a:avLst/>
          </a:prstGeom>
          <a:noFill/>
          <a:ln w="127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457" name="テキスト ボックス 57"/>
          <p:cNvSpPr txBox="1">
            <a:spLocks noChangeArrowheads="1"/>
          </p:cNvSpPr>
          <p:nvPr/>
        </p:nvSpPr>
        <p:spPr bwMode="auto">
          <a:xfrm>
            <a:off x="5883275" y="5661025"/>
            <a:ext cx="13319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教育・訓練・動機づけが役に立たない</a:t>
            </a:r>
          </a:p>
        </p:txBody>
      </p:sp>
      <p:cxnSp>
        <p:nvCxnSpPr>
          <p:cNvPr id="18458" name="直線矢印コネクタ 54"/>
          <p:cNvCxnSpPr>
            <a:cxnSpLocks noChangeShapeType="1"/>
          </p:cNvCxnSpPr>
          <p:nvPr/>
        </p:nvCxnSpPr>
        <p:spPr bwMode="auto">
          <a:xfrm>
            <a:off x="7413625" y="2606675"/>
            <a:ext cx="295275" cy="0"/>
          </a:xfrm>
          <a:prstGeom prst="straightConnector1">
            <a:avLst/>
          </a:prstGeom>
          <a:noFill/>
          <a:ln w="127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59" name="直線矢印コネクタ 63"/>
          <p:cNvCxnSpPr>
            <a:cxnSpLocks noChangeShapeType="1"/>
          </p:cNvCxnSpPr>
          <p:nvPr/>
        </p:nvCxnSpPr>
        <p:spPr bwMode="auto">
          <a:xfrm>
            <a:off x="7413625" y="3787775"/>
            <a:ext cx="295275" cy="0"/>
          </a:xfrm>
          <a:prstGeom prst="straightConnector1">
            <a:avLst/>
          </a:prstGeom>
          <a:noFill/>
          <a:ln w="127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60" name="直線矢印コネクタ 64"/>
          <p:cNvCxnSpPr>
            <a:cxnSpLocks noChangeShapeType="1"/>
          </p:cNvCxnSpPr>
          <p:nvPr/>
        </p:nvCxnSpPr>
        <p:spPr bwMode="auto">
          <a:xfrm>
            <a:off x="7413625" y="4954588"/>
            <a:ext cx="295275" cy="0"/>
          </a:xfrm>
          <a:prstGeom prst="straightConnector1">
            <a:avLst/>
          </a:prstGeom>
          <a:noFill/>
          <a:ln w="12700" cap="sq" algn="ctr">
            <a:solidFill>
              <a:schemeClr val="bg2"/>
            </a:solidFill>
            <a:miter lim="800000"/>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461" name="角丸四角形 56"/>
          <p:cNvSpPr>
            <a:spLocks noChangeArrowheads="1"/>
          </p:cNvSpPr>
          <p:nvPr/>
        </p:nvSpPr>
        <p:spPr bwMode="auto">
          <a:xfrm>
            <a:off x="5411788" y="1492250"/>
            <a:ext cx="3578225" cy="4814888"/>
          </a:xfrm>
          <a:prstGeom prst="roundRect">
            <a:avLst>
              <a:gd name="adj" fmla="val 4898"/>
            </a:avLst>
          </a:prstGeom>
          <a:noFill/>
          <a:ln w="12700" cap="sq" algn="ctr">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8462" name="テキスト ボックス 66"/>
          <p:cNvSpPr txBox="1">
            <a:spLocks noChangeArrowheads="1"/>
          </p:cNvSpPr>
          <p:nvPr/>
        </p:nvSpPr>
        <p:spPr bwMode="auto">
          <a:xfrm>
            <a:off x="6181725" y="6354763"/>
            <a:ext cx="20002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問題の切り分けフロー</a:t>
            </a:r>
          </a:p>
        </p:txBody>
      </p:sp>
      <p:sp>
        <p:nvSpPr>
          <p:cNvPr id="18463" name="テキスト ボックス 58"/>
          <p:cNvSpPr txBox="1">
            <a:spLocks noChangeArrowheads="1"/>
          </p:cNvSpPr>
          <p:nvPr/>
        </p:nvSpPr>
        <p:spPr bwMode="auto">
          <a:xfrm>
            <a:off x="6423025" y="3032125"/>
            <a:ext cx="7826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ＹＥＳ</a:t>
            </a:r>
          </a:p>
        </p:txBody>
      </p:sp>
      <p:sp>
        <p:nvSpPr>
          <p:cNvPr id="18464" name="テキスト ボックス 68"/>
          <p:cNvSpPr txBox="1">
            <a:spLocks noChangeArrowheads="1"/>
          </p:cNvSpPr>
          <p:nvPr/>
        </p:nvSpPr>
        <p:spPr bwMode="auto">
          <a:xfrm>
            <a:off x="7312025" y="2328863"/>
            <a:ext cx="5762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ＮＯ</a:t>
            </a:r>
          </a:p>
        </p:txBody>
      </p:sp>
      <p:sp>
        <p:nvSpPr>
          <p:cNvPr id="18465" name="テキスト ボックス 69"/>
          <p:cNvSpPr txBox="1">
            <a:spLocks noChangeArrowheads="1"/>
          </p:cNvSpPr>
          <p:nvPr/>
        </p:nvSpPr>
        <p:spPr bwMode="auto">
          <a:xfrm>
            <a:off x="7312025" y="3509963"/>
            <a:ext cx="57626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ＮＯ</a:t>
            </a:r>
          </a:p>
        </p:txBody>
      </p:sp>
      <p:sp>
        <p:nvSpPr>
          <p:cNvPr id="18466" name="テキスト ボックス 70"/>
          <p:cNvSpPr txBox="1">
            <a:spLocks noChangeArrowheads="1"/>
          </p:cNvSpPr>
          <p:nvPr/>
        </p:nvSpPr>
        <p:spPr bwMode="auto">
          <a:xfrm>
            <a:off x="7312025" y="4691063"/>
            <a:ext cx="57626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ＮＯ</a:t>
            </a:r>
          </a:p>
        </p:txBody>
      </p:sp>
      <p:sp>
        <p:nvSpPr>
          <p:cNvPr id="18467" name="テキスト ボックス 71"/>
          <p:cNvSpPr txBox="1">
            <a:spLocks noChangeArrowheads="1"/>
          </p:cNvSpPr>
          <p:nvPr/>
        </p:nvSpPr>
        <p:spPr bwMode="auto">
          <a:xfrm>
            <a:off x="6423025" y="4244975"/>
            <a:ext cx="7826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ＹＥＳ</a:t>
            </a:r>
          </a:p>
        </p:txBody>
      </p:sp>
      <p:sp>
        <p:nvSpPr>
          <p:cNvPr id="18468" name="テキスト ボックス 72"/>
          <p:cNvSpPr txBox="1">
            <a:spLocks noChangeArrowheads="1"/>
          </p:cNvSpPr>
          <p:nvPr/>
        </p:nvSpPr>
        <p:spPr bwMode="auto">
          <a:xfrm>
            <a:off x="6423025" y="5386388"/>
            <a:ext cx="7826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lang="ja-JP" altLang="en-US" sz="1200">
                <a:solidFill>
                  <a:schemeClr val="bg2"/>
                </a:solidFill>
                <a:latin typeface="HGSｺﾞｼｯｸE" pitchFamily="50" charset="-128"/>
                <a:ea typeface="HGSｺﾞｼｯｸE" pitchFamily="50" charset="-128"/>
              </a:rPr>
              <a:t>ＹＥＳ</a:t>
            </a:r>
          </a:p>
        </p:txBody>
      </p:sp>
      <p:graphicFrame>
        <p:nvGraphicFramePr>
          <p:cNvPr id="18469" name="グラフ 73"/>
          <p:cNvGraphicFramePr>
            <a:graphicFrameLocks/>
          </p:cNvGraphicFramePr>
          <p:nvPr/>
        </p:nvGraphicFramePr>
        <p:xfrm>
          <a:off x="758825" y="4254500"/>
          <a:ext cx="4157663" cy="2627313"/>
        </p:xfrm>
        <a:graphic>
          <a:graphicData uri="http://schemas.openxmlformats.org/presentationml/2006/ole">
            <mc:AlternateContent xmlns:mc="http://schemas.openxmlformats.org/markup-compatibility/2006">
              <mc:Choice xmlns:v="urn:schemas-microsoft-com:vml" Requires="v">
                <p:oleObj spid="_x0000_s18471" name="Chart" r:id="rId5" imgW="4163929" imgH="2633700" progId="Excel.Chart.8">
                  <p:embed/>
                </p:oleObj>
              </mc:Choice>
              <mc:Fallback>
                <p:oleObj name="Chart" r:id="rId5" imgW="4163929" imgH="2633700" progId="Excel.Chart.8">
                  <p:embed/>
                  <p:pic>
                    <p:nvPicPr>
                      <p:cNvPr id="0" name="グラフ 7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8825" y="4254500"/>
                        <a:ext cx="4157663" cy="262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847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83013" y="4868863"/>
            <a:ext cx="993775" cy="162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AutoShape 23"/>
          <p:cNvSpPr>
            <a:spLocks noChangeArrowheads="1"/>
          </p:cNvSpPr>
          <p:nvPr/>
        </p:nvSpPr>
        <p:spPr bwMode="auto">
          <a:xfrm>
            <a:off x="1219200" y="1503363"/>
            <a:ext cx="3760788" cy="2054225"/>
          </a:xfrm>
          <a:prstGeom prst="roundRect">
            <a:avLst>
              <a:gd name="adj" fmla="val 16667"/>
            </a:avLst>
          </a:prstGeom>
          <a:solidFill>
            <a:srgbClr val="FFFF99"/>
          </a:solid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9459" name="Text Box 4"/>
          <p:cNvSpPr txBox="1">
            <a:spLocks noChangeArrowheads="1"/>
          </p:cNvSpPr>
          <p:nvPr/>
        </p:nvSpPr>
        <p:spPr bwMode="auto">
          <a:xfrm>
            <a:off x="1398588" y="1741488"/>
            <a:ext cx="3341687" cy="1570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chemeClr val="bg2"/>
                </a:solidFill>
                <a:ea typeface="HGSｺﾞｼｯｸE" pitchFamily="50" charset="-128"/>
              </a:rPr>
              <a:t>・何を（管理特性）</a:t>
            </a:r>
          </a:p>
          <a:p>
            <a:pPr eaLnBrk="1" hangingPunct="1">
              <a:spcBef>
                <a:spcPct val="50000"/>
              </a:spcBef>
              <a:buFontTx/>
              <a:buNone/>
            </a:pPr>
            <a:r>
              <a:rPr lang="ja-JP" altLang="en-US" sz="2400">
                <a:solidFill>
                  <a:schemeClr val="bg2"/>
                </a:solidFill>
                <a:ea typeface="HGSｺﾞｼｯｸE" pitchFamily="50" charset="-128"/>
              </a:rPr>
              <a:t>・いつまでに（期限）</a:t>
            </a:r>
          </a:p>
          <a:p>
            <a:pPr eaLnBrk="1" hangingPunct="1">
              <a:spcBef>
                <a:spcPct val="50000"/>
              </a:spcBef>
              <a:buFontTx/>
              <a:buNone/>
            </a:pPr>
            <a:r>
              <a:rPr lang="ja-JP" altLang="en-US" sz="2400">
                <a:solidFill>
                  <a:schemeClr val="bg2"/>
                </a:solidFill>
                <a:ea typeface="HGSｺﾞｼｯｸE" pitchFamily="50" charset="-128"/>
              </a:rPr>
              <a:t>・どれだけ（目標値）</a:t>
            </a:r>
          </a:p>
        </p:txBody>
      </p:sp>
      <p:sp>
        <p:nvSpPr>
          <p:cNvPr id="19460" name="Rectangle 2"/>
          <p:cNvSpPr>
            <a:spLocks noGrp="1" noChangeArrowheads="1"/>
          </p:cNvSpPr>
          <p:nvPr>
            <p:ph type="ctrTitle"/>
          </p:nvPr>
        </p:nvSpPr>
        <p:spPr>
          <a:xfrm>
            <a:off x="95250" y="376238"/>
            <a:ext cx="4540250" cy="585787"/>
          </a:xfrm>
        </p:spPr>
        <p:txBody>
          <a:bodyPr anchor="ctr"/>
          <a:lstStyle/>
          <a:p>
            <a:pPr eaLnBrk="1" hangingPunct="1"/>
            <a:r>
              <a:rPr lang="ja-JP" altLang="en-US" sz="3200" smtClean="0">
                <a:solidFill>
                  <a:schemeClr val="bg1"/>
                </a:solidFill>
                <a:ea typeface="HGS創英角ﾎﾟｯﾌﾟ体" pitchFamily="50" charset="-128"/>
              </a:rPr>
              <a:t>３．目標</a:t>
            </a:r>
            <a:r>
              <a:rPr lang="ja-JP" altLang="en-US" sz="2800" smtClean="0">
                <a:solidFill>
                  <a:schemeClr val="bg1"/>
                </a:solidFill>
                <a:ea typeface="HGS創英角ﾎﾟｯﾌﾟ体" pitchFamily="50" charset="-128"/>
              </a:rPr>
              <a:t>を</a:t>
            </a:r>
            <a:r>
              <a:rPr lang="ja-JP" altLang="en-US" sz="3200" smtClean="0">
                <a:solidFill>
                  <a:schemeClr val="bg1"/>
                </a:solidFill>
                <a:ea typeface="HGS創英角ﾎﾟｯﾌﾟ体" pitchFamily="50" charset="-128"/>
              </a:rPr>
              <a:t>設定</a:t>
            </a:r>
            <a:r>
              <a:rPr lang="ja-JP" altLang="en-US" sz="2800" smtClean="0">
                <a:solidFill>
                  <a:schemeClr val="bg1"/>
                </a:solidFill>
                <a:ea typeface="HGS創英角ﾎﾟｯﾌﾟ体" pitchFamily="50" charset="-128"/>
              </a:rPr>
              <a:t>する</a:t>
            </a:r>
          </a:p>
        </p:txBody>
      </p:sp>
      <p:sp>
        <p:nvSpPr>
          <p:cNvPr id="19461" name="Text Box 7"/>
          <p:cNvSpPr txBox="1">
            <a:spLocks noChangeArrowheads="1"/>
          </p:cNvSpPr>
          <p:nvPr/>
        </p:nvSpPr>
        <p:spPr bwMode="auto">
          <a:xfrm>
            <a:off x="1136650" y="1019175"/>
            <a:ext cx="5592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chemeClr val="bg1"/>
                </a:solidFill>
                <a:ea typeface="HGP創英角ﾎﾟｯﾌﾟ体" pitchFamily="50" charset="-128"/>
              </a:rPr>
              <a:t>１）</a:t>
            </a:r>
            <a:r>
              <a:rPr lang="ja-JP" altLang="en-US" sz="2400">
                <a:solidFill>
                  <a:srgbClr val="FF3300"/>
                </a:solidFill>
                <a:ea typeface="HGP創英角ﾎﾟｯﾌﾟ体" pitchFamily="50" charset="-128"/>
              </a:rPr>
              <a:t>目標の３要素</a:t>
            </a:r>
            <a:r>
              <a:rPr lang="ja-JP" altLang="en-US" sz="2400">
                <a:solidFill>
                  <a:schemeClr val="bg1"/>
                </a:solidFill>
                <a:ea typeface="HGP創英角ﾎﾟｯﾌﾟ体" pitchFamily="50" charset="-128"/>
              </a:rPr>
              <a:t>をハッキリさせる</a:t>
            </a:r>
          </a:p>
        </p:txBody>
      </p:sp>
      <p:grpSp>
        <p:nvGrpSpPr>
          <p:cNvPr id="19462" name="Group 18"/>
          <p:cNvGrpSpPr>
            <a:grpSpLocks/>
          </p:cNvGrpSpPr>
          <p:nvPr/>
        </p:nvGrpSpPr>
        <p:grpSpPr bwMode="auto">
          <a:xfrm>
            <a:off x="5260975" y="1317625"/>
            <a:ext cx="3633788" cy="2130425"/>
            <a:chOff x="3735" y="1085"/>
            <a:chExt cx="1836" cy="1342"/>
          </a:xfrm>
        </p:grpSpPr>
        <p:sp>
          <p:nvSpPr>
            <p:cNvPr id="19470" name="Text Box 13"/>
            <p:cNvSpPr txBox="1">
              <a:spLocks noChangeArrowheads="1"/>
            </p:cNvSpPr>
            <p:nvPr/>
          </p:nvSpPr>
          <p:spPr bwMode="auto">
            <a:xfrm>
              <a:off x="3735" y="1431"/>
              <a:ext cx="1836" cy="996"/>
            </a:xfrm>
            <a:prstGeom prst="rect">
              <a:avLst/>
            </a:prstGeom>
            <a:noFill/>
            <a:ln w="285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rgbClr val="660066"/>
                  </a:solidFill>
                  <a:ea typeface="HGSｺﾞｼｯｸE" pitchFamily="50" charset="-128"/>
                </a:rPr>
                <a:t>・意図しないエラー</a:t>
              </a:r>
              <a:r>
                <a:rPr lang="ja-JP" altLang="en-US" sz="2400">
                  <a:solidFill>
                    <a:schemeClr val="hlink"/>
                  </a:solidFill>
                  <a:ea typeface="HGSｺﾞｼｯｸE" pitchFamily="50" charset="-128"/>
                </a:rPr>
                <a:t>を</a:t>
              </a:r>
            </a:p>
            <a:p>
              <a:pPr eaLnBrk="1" hangingPunct="1">
                <a:spcBef>
                  <a:spcPct val="50000"/>
                </a:spcBef>
                <a:buFontTx/>
                <a:buNone/>
              </a:pPr>
              <a:r>
                <a:rPr lang="ja-JP" altLang="en-US" sz="2400">
                  <a:solidFill>
                    <a:srgbClr val="660066"/>
                  </a:solidFill>
                  <a:ea typeface="HGSｺﾞｼｯｸE" pitchFamily="50" charset="-128"/>
                </a:rPr>
                <a:t>・１１月末</a:t>
              </a:r>
              <a:r>
                <a:rPr lang="ja-JP" altLang="en-US" sz="2400">
                  <a:solidFill>
                    <a:schemeClr val="hlink"/>
                  </a:solidFill>
                  <a:ea typeface="HGSｺﾞｼｯｸE" pitchFamily="50" charset="-128"/>
                </a:rPr>
                <a:t>までに</a:t>
              </a:r>
            </a:p>
            <a:p>
              <a:pPr eaLnBrk="1" hangingPunct="1">
                <a:spcBef>
                  <a:spcPct val="50000"/>
                </a:spcBef>
                <a:buFontTx/>
                <a:buNone/>
              </a:pPr>
              <a:r>
                <a:rPr lang="ja-JP" altLang="en-US" sz="2400">
                  <a:solidFill>
                    <a:srgbClr val="660066"/>
                  </a:solidFill>
                  <a:ea typeface="HGSｺﾞｼｯｸE" pitchFamily="50" charset="-128"/>
                </a:rPr>
                <a:t>・８０％低減</a:t>
              </a:r>
              <a:r>
                <a:rPr lang="ja-JP" altLang="en-US" sz="2400">
                  <a:solidFill>
                    <a:schemeClr val="hlink"/>
                  </a:solidFill>
                  <a:ea typeface="HGSｺﾞｼｯｸE" pitchFamily="50" charset="-128"/>
                </a:rPr>
                <a:t>にする</a:t>
              </a:r>
            </a:p>
          </p:txBody>
        </p:sp>
        <p:sp>
          <p:nvSpPr>
            <p:cNvPr id="19471" name="Text Box 15"/>
            <p:cNvSpPr txBox="1">
              <a:spLocks noChangeArrowheads="1"/>
            </p:cNvSpPr>
            <p:nvPr/>
          </p:nvSpPr>
          <p:spPr bwMode="auto">
            <a:xfrm>
              <a:off x="4425" y="1085"/>
              <a:ext cx="370" cy="300"/>
            </a:xfrm>
            <a:prstGeom prst="rect">
              <a:avLst/>
            </a:prstGeom>
            <a:noFill/>
            <a:ln w="19050">
              <a:solidFill>
                <a:srgbClr val="66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2400">
                  <a:solidFill>
                    <a:srgbClr val="660066"/>
                  </a:solidFill>
                  <a:ea typeface="HGSｺﾞｼｯｸE" pitchFamily="50" charset="-128"/>
                </a:rPr>
                <a:t>例</a:t>
              </a:r>
            </a:p>
          </p:txBody>
        </p:sp>
      </p:grpSp>
      <p:pic>
        <p:nvPicPr>
          <p:cNvPr id="19463" name="Pictur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6675" y="3557588"/>
            <a:ext cx="2379663" cy="2189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464" name="Group 29"/>
          <p:cNvGrpSpPr>
            <a:grpSpLocks/>
          </p:cNvGrpSpPr>
          <p:nvPr/>
        </p:nvGrpSpPr>
        <p:grpSpPr bwMode="auto">
          <a:xfrm>
            <a:off x="1155700" y="5522913"/>
            <a:ext cx="7234238" cy="857250"/>
            <a:chOff x="728" y="3359"/>
            <a:chExt cx="4557" cy="540"/>
          </a:xfrm>
        </p:grpSpPr>
        <p:sp>
          <p:nvSpPr>
            <p:cNvPr id="19468" name="Text Box 24"/>
            <p:cNvSpPr txBox="1">
              <a:spLocks noChangeArrowheads="1"/>
            </p:cNvSpPr>
            <p:nvPr/>
          </p:nvSpPr>
          <p:spPr bwMode="auto">
            <a:xfrm>
              <a:off x="743" y="3359"/>
              <a:ext cx="3882"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chemeClr val="bg1"/>
                  </a:solidFill>
                  <a:ea typeface="HGP創英角ﾎﾟｯﾌﾟ体" pitchFamily="50" charset="-128"/>
                </a:rPr>
                <a:t>４．管理者（上司）とすり合わせる</a:t>
              </a:r>
            </a:p>
          </p:txBody>
        </p:sp>
        <p:sp>
          <p:nvSpPr>
            <p:cNvPr id="19469" name="Text Box 25"/>
            <p:cNvSpPr txBox="1">
              <a:spLocks noChangeArrowheads="1"/>
            </p:cNvSpPr>
            <p:nvPr/>
          </p:nvSpPr>
          <p:spPr bwMode="auto">
            <a:xfrm>
              <a:off x="728" y="3649"/>
              <a:ext cx="455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a:solidFill>
                    <a:schemeClr val="bg2"/>
                  </a:solidFill>
                  <a:latin typeface="HG創英角ﾎﾟｯﾌﾟ体" pitchFamily="49" charset="-128"/>
                  <a:ea typeface="HGP創英角ﾎﾟｯﾌﾟ体" pitchFamily="50" charset="-128"/>
                </a:rPr>
                <a:t>◇</a:t>
              </a:r>
              <a:r>
                <a:rPr lang="ja-JP" altLang="en-US" sz="2000">
                  <a:solidFill>
                    <a:schemeClr val="bg2"/>
                  </a:solidFill>
                  <a:latin typeface="HG創英角ﾎﾟｯﾌﾟ体" pitchFamily="49" charset="-128"/>
                  <a:ea typeface="HGP創英角ﾎﾟｯﾌﾟ体" pitchFamily="50" charset="-128"/>
                </a:rPr>
                <a:t>テーマの大きさ・未然防止型・管理特性・目標値・期限</a:t>
              </a:r>
              <a:endParaRPr lang="ja-JP" altLang="en-US" sz="2400">
                <a:solidFill>
                  <a:schemeClr val="bg2"/>
                </a:solidFill>
                <a:ea typeface="HGSｺﾞｼｯｸE" pitchFamily="50" charset="-128"/>
              </a:endParaRPr>
            </a:p>
          </p:txBody>
        </p:sp>
      </p:grpSp>
      <p:sp>
        <p:nvSpPr>
          <p:cNvPr id="19465" name="Text Box 30"/>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P21</a:t>
            </a:r>
          </a:p>
        </p:txBody>
      </p:sp>
      <p:sp>
        <p:nvSpPr>
          <p:cNvPr id="19466" name="Text Box 7"/>
          <p:cNvSpPr txBox="1">
            <a:spLocks noChangeArrowheads="1"/>
          </p:cNvSpPr>
          <p:nvPr/>
        </p:nvSpPr>
        <p:spPr bwMode="auto">
          <a:xfrm>
            <a:off x="1085850" y="3702050"/>
            <a:ext cx="5592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chemeClr val="bg1"/>
                </a:solidFill>
                <a:ea typeface="HGP創英角ﾎﾟｯﾌﾟ体" pitchFamily="50" charset="-128"/>
              </a:rPr>
              <a:t>２）目標を</a:t>
            </a:r>
            <a:r>
              <a:rPr lang="ja-JP" altLang="en-US" sz="2400">
                <a:solidFill>
                  <a:srgbClr val="FF0000"/>
                </a:solidFill>
                <a:ea typeface="HGP創英角ﾎﾟｯﾌﾟ体" pitchFamily="50" charset="-128"/>
              </a:rPr>
              <a:t>達成する意義</a:t>
            </a:r>
            <a:r>
              <a:rPr lang="ja-JP" altLang="en-US" sz="2400">
                <a:solidFill>
                  <a:schemeClr val="bg1"/>
                </a:solidFill>
                <a:ea typeface="HGP創英角ﾎﾟｯﾌﾟ体" pitchFamily="50" charset="-128"/>
              </a:rPr>
              <a:t>ハッキリさせる</a:t>
            </a:r>
          </a:p>
        </p:txBody>
      </p:sp>
      <p:sp>
        <p:nvSpPr>
          <p:cNvPr id="19467" name="Text Box 7"/>
          <p:cNvSpPr txBox="1">
            <a:spLocks noChangeArrowheads="1"/>
          </p:cNvSpPr>
          <p:nvPr/>
        </p:nvSpPr>
        <p:spPr bwMode="auto">
          <a:xfrm>
            <a:off x="1085850" y="4892675"/>
            <a:ext cx="5592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chemeClr val="bg1"/>
                </a:solidFill>
                <a:ea typeface="HGP創英角ﾎﾟｯﾌﾟ体" pitchFamily="50" charset="-128"/>
              </a:rPr>
              <a:t>３）達成手段の大枠を明らかにする</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84"/>
          <p:cNvSpPr>
            <a:spLocks noChangeArrowheads="1"/>
          </p:cNvSpPr>
          <p:nvPr/>
        </p:nvSpPr>
        <p:spPr bwMode="auto">
          <a:xfrm>
            <a:off x="1057275" y="2457450"/>
            <a:ext cx="7407275" cy="37084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483" name="AutoShape 4"/>
          <p:cNvSpPr>
            <a:spLocks noChangeArrowheads="1"/>
          </p:cNvSpPr>
          <p:nvPr/>
        </p:nvSpPr>
        <p:spPr bwMode="auto">
          <a:xfrm>
            <a:off x="942975" y="373063"/>
            <a:ext cx="6211888" cy="919162"/>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484" name="Rectangle 2"/>
          <p:cNvSpPr>
            <a:spLocks noGrp="1" noChangeArrowheads="1"/>
          </p:cNvSpPr>
          <p:nvPr>
            <p:ph type="ctrTitle"/>
          </p:nvPr>
        </p:nvSpPr>
        <p:spPr>
          <a:xfrm>
            <a:off x="1343025" y="392113"/>
            <a:ext cx="6072188" cy="909637"/>
          </a:xfrm>
        </p:spPr>
        <p:txBody>
          <a:bodyPr anchor="ctr"/>
          <a:lstStyle/>
          <a:p>
            <a:pPr eaLnBrk="1" hangingPunct="1"/>
            <a:r>
              <a:rPr lang="ja-JP" altLang="en-US" sz="4400" smtClean="0">
                <a:solidFill>
                  <a:schemeClr val="bg2"/>
                </a:solidFill>
                <a:ea typeface="HGS創英角ﾎﾟｯﾌﾟ体" pitchFamily="50" charset="-128"/>
              </a:rPr>
              <a:t>活動計画</a:t>
            </a:r>
            <a:r>
              <a:rPr lang="ja-JP" altLang="en-US" sz="4000" smtClean="0">
                <a:solidFill>
                  <a:schemeClr val="bg2"/>
                </a:solidFill>
                <a:ea typeface="HGS創英角ﾎﾟｯﾌﾟ体" pitchFamily="50" charset="-128"/>
              </a:rPr>
              <a:t>の</a:t>
            </a:r>
            <a:r>
              <a:rPr lang="ja-JP" altLang="en-US" sz="4400" smtClean="0">
                <a:solidFill>
                  <a:schemeClr val="bg2"/>
                </a:solidFill>
                <a:ea typeface="HGS創英角ﾎﾟｯﾌﾟ体" pitchFamily="50" charset="-128"/>
              </a:rPr>
              <a:t>作成</a:t>
            </a:r>
          </a:p>
        </p:txBody>
      </p:sp>
      <p:sp>
        <p:nvSpPr>
          <p:cNvPr id="20485" name="Text Box 5"/>
          <p:cNvSpPr txBox="1">
            <a:spLocks noChangeArrowheads="1"/>
          </p:cNvSpPr>
          <p:nvPr/>
        </p:nvSpPr>
        <p:spPr bwMode="auto">
          <a:xfrm>
            <a:off x="1014413" y="1260475"/>
            <a:ext cx="49006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chemeClr val="bg1"/>
                </a:solidFill>
                <a:ea typeface="HGP創英角ﾎﾟｯﾌﾟ体" pitchFamily="50" charset="-128"/>
              </a:rPr>
              <a:t>１．活動スケジュールを決める</a:t>
            </a:r>
          </a:p>
        </p:txBody>
      </p:sp>
      <p:sp>
        <p:nvSpPr>
          <p:cNvPr id="20486" name="Text Box 6"/>
          <p:cNvSpPr txBox="1">
            <a:spLocks noChangeArrowheads="1"/>
          </p:cNvSpPr>
          <p:nvPr/>
        </p:nvSpPr>
        <p:spPr bwMode="auto">
          <a:xfrm>
            <a:off x="1028700" y="1646238"/>
            <a:ext cx="3971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chemeClr val="bg1"/>
                </a:solidFill>
                <a:ea typeface="HGP創英角ﾎﾟｯﾌﾟ体" pitchFamily="50" charset="-128"/>
              </a:rPr>
              <a:t>２．役割分担を決める</a:t>
            </a:r>
          </a:p>
        </p:txBody>
      </p:sp>
      <p:sp>
        <p:nvSpPr>
          <p:cNvPr id="20487" name="Rectangle 46"/>
          <p:cNvSpPr>
            <a:spLocks noChangeArrowheads="1"/>
          </p:cNvSpPr>
          <p:nvPr/>
        </p:nvSpPr>
        <p:spPr bwMode="auto">
          <a:xfrm>
            <a:off x="958850" y="4124325"/>
            <a:ext cx="1792288"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488" name="Rectangle 48"/>
          <p:cNvSpPr>
            <a:spLocks noChangeArrowheads="1"/>
          </p:cNvSpPr>
          <p:nvPr/>
        </p:nvSpPr>
        <p:spPr bwMode="auto">
          <a:xfrm>
            <a:off x="2773363" y="4124325"/>
            <a:ext cx="1357312"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489" name="Rectangle 76"/>
          <p:cNvSpPr>
            <a:spLocks noChangeArrowheads="1"/>
          </p:cNvSpPr>
          <p:nvPr/>
        </p:nvSpPr>
        <p:spPr bwMode="auto">
          <a:xfrm>
            <a:off x="4152900" y="4124325"/>
            <a:ext cx="4164013"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490" name="Rectangle 42"/>
          <p:cNvSpPr>
            <a:spLocks noChangeArrowheads="1"/>
          </p:cNvSpPr>
          <p:nvPr/>
        </p:nvSpPr>
        <p:spPr bwMode="auto">
          <a:xfrm>
            <a:off x="958850" y="3625850"/>
            <a:ext cx="1792288"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491" name="Rectangle 44"/>
          <p:cNvSpPr>
            <a:spLocks noChangeArrowheads="1"/>
          </p:cNvSpPr>
          <p:nvPr/>
        </p:nvSpPr>
        <p:spPr bwMode="auto">
          <a:xfrm>
            <a:off x="2773363" y="3625850"/>
            <a:ext cx="1357312"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492" name="Rectangle 74"/>
          <p:cNvSpPr>
            <a:spLocks noChangeArrowheads="1"/>
          </p:cNvSpPr>
          <p:nvPr/>
        </p:nvSpPr>
        <p:spPr bwMode="auto">
          <a:xfrm>
            <a:off x="4152900" y="3625850"/>
            <a:ext cx="4164013"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493" name="Rectangle 50"/>
          <p:cNvSpPr>
            <a:spLocks noChangeArrowheads="1"/>
          </p:cNvSpPr>
          <p:nvPr/>
        </p:nvSpPr>
        <p:spPr bwMode="auto">
          <a:xfrm>
            <a:off x="958850" y="4622800"/>
            <a:ext cx="1792288"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494" name="Rectangle 52"/>
          <p:cNvSpPr>
            <a:spLocks noChangeArrowheads="1"/>
          </p:cNvSpPr>
          <p:nvPr/>
        </p:nvSpPr>
        <p:spPr bwMode="auto">
          <a:xfrm>
            <a:off x="2773363" y="4622800"/>
            <a:ext cx="1357312"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495" name="Rectangle 78"/>
          <p:cNvSpPr>
            <a:spLocks noChangeArrowheads="1"/>
          </p:cNvSpPr>
          <p:nvPr/>
        </p:nvSpPr>
        <p:spPr bwMode="auto">
          <a:xfrm>
            <a:off x="4152900" y="4622800"/>
            <a:ext cx="4164013"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496" name="Rectangle 10"/>
          <p:cNvSpPr>
            <a:spLocks noChangeArrowheads="1"/>
          </p:cNvSpPr>
          <p:nvPr/>
        </p:nvSpPr>
        <p:spPr bwMode="auto">
          <a:xfrm>
            <a:off x="5094288" y="2243138"/>
            <a:ext cx="381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b="1">
                <a:solidFill>
                  <a:srgbClr val="000000"/>
                </a:solidFill>
                <a:latin typeface="ＭＳ Ｐゴシック" pitchFamily="50" charset="-128"/>
              </a:rPr>
              <a:t>計画</a:t>
            </a:r>
            <a:endParaRPr lang="ja-JP" altLang="en-US" sz="4000">
              <a:ea typeface="HG正楷書体-PRO" pitchFamily="66" charset="-128"/>
            </a:endParaRPr>
          </a:p>
        </p:txBody>
      </p:sp>
      <p:sp>
        <p:nvSpPr>
          <p:cNvPr id="20497" name="Rectangle 11"/>
          <p:cNvSpPr>
            <a:spLocks noChangeArrowheads="1"/>
          </p:cNvSpPr>
          <p:nvPr/>
        </p:nvSpPr>
        <p:spPr bwMode="auto">
          <a:xfrm>
            <a:off x="6453188" y="2243138"/>
            <a:ext cx="381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b="1">
                <a:solidFill>
                  <a:srgbClr val="000000"/>
                </a:solidFill>
                <a:latin typeface="ＭＳ Ｐゴシック" pitchFamily="50" charset="-128"/>
              </a:rPr>
              <a:t>実績</a:t>
            </a:r>
            <a:endParaRPr lang="ja-JP" altLang="en-US" sz="4000">
              <a:ea typeface="HG正楷書体-PRO" pitchFamily="66" charset="-128"/>
            </a:endParaRPr>
          </a:p>
        </p:txBody>
      </p:sp>
      <p:sp>
        <p:nvSpPr>
          <p:cNvPr id="20498" name="Rectangle 12"/>
          <p:cNvSpPr>
            <a:spLocks noChangeArrowheads="1"/>
          </p:cNvSpPr>
          <p:nvPr/>
        </p:nvSpPr>
        <p:spPr bwMode="auto">
          <a:xfrm>
            <a:off x="2916238" y="2543175"/>
            <a:ext cx="673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a:solidFill>
                  <a:schemeClr val="bg1"/>
                </a:solidFill>
                <a:latin typeface="HGPｺﾞｼｯｸE" pitchFamily="50" charset="-128"/>
                <a:ea typeface="HGPｺﾞｼｯｸE" pitchFamily="50" charset="-128"/>
              </a:rPr>
              <a:t>ステップ</a:t>
            </a:r>
            <a:endParaRPr lang="ja-JP" altLang="en-US" sz="4000">
              <a:solidFill>
                <a:schemeClr val="bg1"/>
              </a:solidFill>
              <a:ea typeface="HG正楷書体-PRO" pitchFamily="66" charset="-128"/>
            </a:endParaRPr>
          </a:p>
        </p:txBody>
      </p:sp>
      <p:sp>
        <p:nvSpPr>
          <p:cNvPr id="20499" name="Rectangle 13"/>
          <p:cNvSpPr>
            <a:spLocks noChangeArrowheads="1"/>
          </p:cNvSpPr>
          <p:nvPr/>
        </p:nvSpPr>
        <p:spPr bwMode="auto">
          <a:xfrm>
            <a:off x="4071938" y="2543175"/>
            <a:ext cx="4984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500">
                <a:solidFill>
                  <a:schemeClr val="bg1"/>
                </a:solidFill>
                <a:ea typeface="HGPｺﾞｼｯｸE" pitchFamily="50" charset="-128"/>
              </a:rPr>
              <a:t>‘</a:t>
            </a:r>
            <a:r>
              <a:rPr lang="ja-JP" altLang="en-US" sz="1500">
                <a:solidFill>
                  <a:schemeClr val="bg1"/>
                </a:solidFill>
                <a:latin typeface="HGPｺﾞｼｯｸE" pitchFamily="50" charset="-128"/>
                <a:ea typeface="HGPｺﾞｼｯｸE" pitchFamily="50" charset="-128"/>
              </a:rPr>
              <a:t>１６年</a:t>
            </a:r>
            <a:endParaRPr lang="ja-JP" altLang="en-US" sz="4000">
              <a:solidFill>
                <a:schemeClr val="bg1"/>
              </a:solidFill>
              <a:ea typeface="HG正楷書体-PRO" pitchFamily="66" charset="-128"/>
            </a:endParaRPr>
          </a:p>
        </p:txBody>
      </p:sp>
      <p:sp>
        <p:nvSpPr>
          <p:cNvPr id="20500" name="Rectangle 14"/>
          <p:cNvSpPr>
            <a:spLocks noChangeArrowheads="1"/>
          </p:cNvSpPr>
          <p:nvPr/>
        </p:nvSpPr>
        <p:spPr bwMode="auto">
          <a:xfrm>
            <a:off x="2916238" y="2841625"/>
            <a:ext cx="6826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a:solidFill>
                  <a:schemeClr val="bg1"/>
                </a:solidFill>
                <a:latin typeface="HGPｺﾞｼｯｸE" pitchFamily="50" charset="-128"/>
                <a:ea typeface="HGPｺﾞｼｯｸE" pitchFamily="50" charset="-128"/>
              </a:rPr>
              <a:t>リーダー</a:t>
            </a:r>
            <a:endParaRPr lang="ja-JP" altLang="en-US" sz="4000">
              <a:solidFill>
                <a:schemeClr val="bg1"/>
              </a:solidFill>
              <a:ea typeface="HG正楷書体-PRO" pitchFamily="66" charset="-128"/>
            </a:endParaRPr>
          </a:p>
        </p:txBody>
      </p:sp>
      <p:sp>
        <p:nvSpPr>
          <p:cNvPr id="20501" name="Rectangle 15"/>
          <p:cNvSpPr>
            <a:spLocks noChangeArrowheads="1"/>
          </p:cNvSpPr>
          <p:nvPr/>
        </p:nvSpPr>
        <p:spPr bwMode="auto">
          <a:xfrm>
            <a:off x="4160838" y="2841625"/>
            <a:ext cx="31273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a:solidFill>
                  <a:schemeClr val="bg1"/>
                </a:solidFill>
                <a:latin typeface="HGPｺﾞｼｯｸE" pitchFamily="50" charset="-128"/>
                <a:ea typeface="HGPｺﾞｼｯｸE" pitchFamily="50" charset="-128"/>
              </a:rPr>
              <a:t>８月</a:t>
            </a:r>
            <a:endParaRPr lang="ja-JP" altLang="en-US" sz="4000">
              <a:solidFill>
                <a:schemeClr val="bg1"/>
              </a:solidFill>
              <a:ea typeface="HG正楷書体-PRO" pitchFamily="66" charset="-128"/>
            </a:endParaRPr>
          </a:p>
        </p:txBody>
      </p:sp>
      <p:sp>
        <p:nvSpPr>
          <p:cNvPr id="20502" name="Rectangle 16"/>
          <p:cNvSpPr>
            <a:spLocks noChangeArrowheads="1"/>
          </p:cNvSpPr>
          <p:nvPr/>
        </p:nvSpPr>
        <p:spPr bwMode="auto">
          <a:xfrm>
            <a:off x="5207000" y="2841625"/>
            <a:ext cx="31273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a:solidFill>
                  <a:schemeClr val="bg1"/>
                </a:solidFill>
                <a:latin typeface="HGPｺﾞｼｯｸE" pitchFamily="50" charset="-128"/>
                <a:ea typeface="HGPｺﾞｼｯｸE" pitchFamily="50" charset="-128"/>
              </a:rPr>
              <a:t>９月</a:t>
            </a:r>
            <a:endParaRPr lang="ja-JP" altLang="en-US" sz="4000">
              <a:solidFill>
                <a:schemeClr val="bg1"/>
              </a:solidFill>
              <a:ea typeface="HG正楷書体-PRO" pitchFamily="66" charset="-128"/>
            </a:endParaRPr>
          </a:p>
        </p:txBody>
      </p:sp>
      <p:sp>
        <p:nvSpPr>
          <p:cNvPr id="20503" name="Rectangle 17"/>
          <p:cNvSpPr>
            <a:spLocks noChangeArrowheads="1"/>
          </p:cNvSpPr>
          <p:nvPr/>
        </p:nvSpPr>
        <p:spPr bwMode="auto">
          <a:xfrm>
            <a:off x="6378575" y="2841625"/>
            <a:ext cx="3968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500">
                <a:solidFill>
                  <a:schemeClr val="bg1"/>
                </a:solidFill>
                <a:latin typeface="HGPｺﾞｼｯｸE" pitchFamily="50" charset="-128"/>
                <a:ea typeface="HGPｺﾞｼｯｸE" pitchFamily="50" charset="-128"/>
              </a:rPr>
              <a:t>10</a:t>
            </a:r>
            <a:r>
              <a:rPr lang="ja-JP" altLang="en-US" sz="1500">
                <a:solidFill>
                  <a:schemeClr val="bg1"/>
                </a:solidFill>
                <a:latin typeface="HGPｺﾞｼｯｸE" pitchFamily="50" charset="-128"/>
                <a:ea typeface="HGPｺﾞｼｯｸE" pitchFamily="50" charset="-128"/>
              </a:rPr>
              <a:t>月</a:t>
            </a:r>
            <a:endParaRPr lang="ja-JP" altLang="en-US" sz="4000">
              <a:solidFill>
                <a:schemeClr val="bg1"/>
              </a:solidFill>
              <a:ea typeface="HG正楷書体-PRO" pitchFamily="66" charset="-128"/>
            </a:endParaRPr>
          </a:p>
        </p:txBody>
      </p:sp>
      <p:sp>
        <p:nvSpPr>
          <p:cNvPr id="20504" name="Rectangle 18"/>
          <p:cNvSpPr>
            <a:spLocks noChangeArrowheads="1"/>
          </p:cNvSpPr>
          <p:nvPr/>
        </p:nvSpPr>
        <p:spPr bwMode="auto">
          <a:xfrm>
            <a:off x="7424738" y="2841625"/>
            <a:ext cx="3968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500">
                <a:solidFill>
                  <a:schemeClr val="bg1"/>
                </a:solidFill>
                <a:latin typeface="HGPｺﾞｼｯｸE" pitchFamily="50" charset="-128"/>
                <a:ea typeface="HGPｺﾞｼｯｸE" pitchFamily="50" charset="-128"/>
              </a:rPr>
              <a:t>11</a:t>
            </a:r>
            <a:r>
              <a:rPr lang="ja-JP" altLang="en-US" sz="1500">
                <a:solidFill>
                  <a:schemeClr val="bg1"/>
                </a:solidFill>
                <a:latin typeface="HGPｺﾞｼｯｸE" pitchFamily="50" charset="-128"/>
                <a:ea typeface="HGPｺﾞｼｯｸE" pitchFamily="50" charset="-128"/>
              </a:rPr>
              <a:t>月</a:t>
            </a:r>
            <a:endParaRPr lang="ja-JP" altLang="en-US" sz="4000">
              <a:solidFill>
                <a:schemeClr val="bg1"/>
              </a:solidFill>
              <a:ea typeface="HG正楷書体-PRO" pitchFamily="66" charset="-128"/>
            </a:endParaRPr>
          </a:p>
        </p:txBody>
      </p:sp>
      <p:sp>
        <p:nvSpPr>
          <p:cNvPr id="20505" name="Rectangle 19"/>
          <p:cNvSpPr>
            <a:spLocks noChangeArrowheads="1"/>
          </p:cNvSpPr>
          <p:nvPr/>
        </p:nvSpPr>
        <p:spPr bwMode="auto">
          <a:xfrm>
            <a:off x="1336675" y="3141663"/>
            <a:ext cx="917575"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現状把握と</a:t>
            </a:r>
            <a:endParaRPr lang="ja-JP" altLang="en-US" sz="4000">
              <a:ea typeface="HG正楷書体-PRO" pitchFamily="66" charset="-128"/>
            </a:endParaRPr>
          </a:p>
        </p:txBody>
      </p:sp>
      <p:sp>
        <p:nvSpPr>
          <p:cNvPr id="20506" name="Rectangle 20"/>
          <p:cNvSpPr>
            <a:spLocks noChangeArrowheads="1"/>
          </p:cNvSpPr>
          <p:nvPr/>
        </p:nvSpPr>
        <p:spPr bwMode="auto">
          <a:xfrm>
            <a:off x="2852738" y="3240088"/>
            <a:ext cx="833437"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静岡 春雄</a:t>
            </a:r>
            <a:endParaRPr lang="ja-JP" altLang="en-US" sz="4000">
              <a:ea typeface="HG正楷書体-PRO" pitchFamily="66" charset="-128"/>
            </a:endParaRPr>
          </a:p>
        </p:txBody>
      </p:sp>
      <p:sp>
        <p:nvSpPr>
          <p:cNvPr id="20507" name="Rectangle 21"/>
          <p:cNvSpPr>
            <a:spLocks noChangeArrowheads="1"/>
          </p:cNvSpPr>
          <p:nvPr/>
        </p:nvSpPr>
        <p:spPr bwMode="auto">
          <a:xfrm>
            <a:off x="1169988" y="3795713"/>
            <a:ext cx="1341437"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活動計画の作成</a:t>
            </a:r>
            <a:endParaRPr lang="ja-JP" altLang="en-US" sz="4000">
              <a:ea typeface="HG正楷書体-PRO" pitchFamily="66" charset="-128"/>
            </a:endParaRPr>
          </a:p>
        </p:txBody>
      </p:sp>
      <p:sp>
        <p:nvSpPr>
          <p:cNvPr id="20508" name="Rectangle 22"/>
          <p:cNvSpPr>
            <a:spLocks noChangeArrowheads="1"/>
          </p:cNvSpPr>
          <p:nvPr/>
        </p:nvSpPr>
        <p:spPr bwMode="auto">
          <a:xfrm>
            <a:off x="2852738" y="3795713"/>
            <a:ext cx="833437"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山梨 夏子</a:t>
            </a:r>
            <a:endParaRPr lang="ja-JP" altLang="en-US" sz="4000">
              <a:ea typeface="HG正楷書体-PRO" pitchFamily="66" charset="-128"/>
            </a:endParaRPr>
          </a:p>
        </p:txBody>
      </p:sp>
      <p:sp>
        <p:nvSpPr>
          <p:cNvPr id="20509" name="Rectangle 23"/>
          <p:cNvSpPr>
            <a:spLocks noChangeArrowheads="1"/>
          </p:cNvSpPr>
          <p:nvPr/>
        </p:nvSpPr>
        <p:spPr bwMode="auto">
          <a:xfrm>
            <a:off x="1163638" y="4254500"/>
            <a:ext cx="1341437"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a:solidFill>
                  <a:srgbClr val="FF0000"/>
                </a:solidFill>
                <a:latin typeface="HGPｺﾞｼｯｸE" pitchFamily="50" charset="-128"/>
                <a:ea typeface="HGPｺﾞｼｯｸE" pitchFamily="50" charset="-128"/>
              </a:rPr>
              <a:t>改善機会の発見</a:t>
            </a:r>
            <a:endParaRPr lang="ja-JP" altLang="en-US" sz="4000">
              <a:solidFill>
                <a:srgbClr val="FF0000"/>
              </a:solidFill>
              <a:ea typeface="HG正楷書体-PRO" pitchFamily="66" charset="-128"/>
            </a:endParaRPr>
          </a:p>
        </p:txBody>
      </p:sp>
      <p:sp>
        <p:nvSpPr>
          <p:cNvPr id="20510" name="Rectangle 25"/>
          <p:cNvSpPr>
            <a:spLocks noChangeArrowheads="1"/>
          </p:cNvSpPr>
          <p:nvPr/>
        </p:nvSpPr>
        <p:spPr bwMode="auto">
          <a:xfrm>
            <a:off x="2852738" y="4294188"/>
            <a:ext cx="833437"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岐阜 秋雄</a:t>
            </a:r>
            <a:endParaRPr lang="ja-JP" altLang="en-US" sz="4000">
              <a:ea typeface="HG正楷書体-PRO" pitchFamily="66" charset="-128"/>
            </a:endParaRPr>
          </a:p>
        </p:txBody>
      </p:sp>
      <p:sp>
        <p:nvSpPr>
          <p:cNvPr id="20511" name="Rectangle 26"/>
          <p:cNvSpPr>
            <a:spLocks noChangeArrowheads="1"/>
          </p:cNvSpPr>
          <p:nvPr/>
        </p:nvSpPr>
        <p:spPr bwMode="auto">
          <a:xfrm>
            <a:off x="1323975" y="5313363"/>
            <a:ext cx="94773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効果の確認</a:t>
            </a:r>
            <a:endParaRPr lang="ja-JP" altLang="en-US" sz="4000">
              <a:ea typeface="HG正楷書体-PRO" pitchFamily="66" charset="-128"/>
            </a:endParaRPr>
          </a:p>
        </p:txBody>
      </p:sp>
      <p:sp>
        <p:nvSpPr>
          <p:cNvPr id="20512" name="Rectangle 28"/>
          <p:cNvSpPr>
            <a:spLocks noChangeArrowheads="1"/>
          </p:cNvSpPr>
          <p:nvPr/>
        </p:nvSpPr>
        <p:spPr bwMode="auto">
          <a:xfrm>
            <a:off x="1206500" y="4646613"/>
            <a:ext cx="11049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a:solidFill>
                  <a:srgbClr val="FF0000"/>
                </a:solidFill>
                <a:latin typeface="HGPｺﾞｼｯｸE" pitchFamily="50" charset="-128"/>
                <a:ea typeface="HGPｺﾞｼｯｸE" pitchFamily="50" charset="-128"/>
              </a:rPr>
              <a:t>対策の共有と</a:t>
            </a:r>
            <a:endParaRPr lang="ja-JP" altLang="en-US" sz="4000">
              <a:solidFill>
                <a:srgbClr val="FF0000"/>
              </a:solidFill>
              <a:ea typeface="HG正楷書体-PRO" pitchFamily="66" charset="-128"/>
            </a:endParaRPr>
          </a:p>
        </p:txBody>
      </p:sp>
      <p:sp>
        <p:nvSpPr>
          <p:cNvPr id="20513" name="Rectangle 29"/>
          <p:cNvSpPr>
            <a:spLocks noChangeArrowheads="1"/>
          </p:cNvSpPr>
          <p:nvPr/>
        </p:nvSpPr>
        <p:spPr bwMode="auto">
          <a:xfrm>
            <a:off x="1336675" y="4876800"/>
            <a:ext cx="769938"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a:solidFill>
                  <a:srgbClr val="FF0000"/>
                </a:solidFill>
                <a:latin typeface="HGPｺﾞｼｯｸE" pitchFamily="50" charset="-128"/>
                <a:ea typeface="HGPｺﾞｼｯｸE" pitchFamily="50" charset="-128"/>
              </a:rPr>
              <a:t>水平展開</a:t>
            </a:r>
            <a:endParaRPr lang="ja-JP" altLang="en-US" sz="4000">
              <a:solidFill>
                <a:srgbClr val="FF0000"/>
              </a:solidFill>
              <a:ea typeface="HG正楷書体-PRO" pitchFamily="66" charset="-128"/>
            </a:endParaRPr>
          </a:p>
        </p:txBody>
      </p:sp>
      <p:sp>
        <p:nvSpPr>
          <p:cNvPr id="20514" name="Rectangle 30"/>
          <p:cNvSpPr>
            <a:spLocks noChangeArrowheads="1"/>
          </p:cNvSpPr>
          <p:nvPr/>
        </p:nvSpPr>
        <p:spPr bwMode="auto">
          <a:xfrm>
            <a:off x="2852738" y="5305425"/>
            <a:ext cx="833437"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富山 松男</a:t>
            </a:r>
            <a:endParaRPr lang="ja-JP" altLang="en-US" sz="4000">
              <a:ea typeface="HG正楷書体-PRO" pitchFamily="66" charset="-128"/>
            </a:endParaRPr>
          </a:p>
        </p:txBody>
      </p:sp>
      <p:sp>
        <p:nvSpPr>
          <p:cNvPr id="20515" name="Rectangle 31"/>
          <p:cNvSpPr>
            <a:spLocks noChangeArrowheads="1"/>
          </p:cNvSpPr>
          <p:nvPr/>
        </p:nvSpPr>
        <p:spPr bwMode="auto">
          <a:xfrm>
            <a:off x="1206500" y="5692775"/>
            <a:ext cx="7239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標準化と</a:t>
            </a:r>
            <a:endParaRPr lang="ja-JP" altLang="en-US" sz="4000">
              <a:ea typeface="HG正楷書体-PRO" pitchFamily="66" charset="-128"/>
            </a:endParaRPr>
          </a:p>
        </p:txBody>
      </p:sp>
      <p:sp>
        <p:nvSpPr>
          <p:cNvPr id="20516" name="Rectangle 32"/>
          <p:cNvSpPr>
            <a:spLocks noChangeArrowheads="1"/>
          </p:cNvSpPr>
          <p:nvPr/>
        </p:nvSpPr>
        <p:spPr bwMode="auto">
          <a:xfrm>
            <a:off x="1462088" y="5937250"/>
            <a:ext cx="957262"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管理の定着</a:t>
            </a:r>
            <a:endParaRPr lang="ja-JP" altLang="en-US" sz="4000">
              <a:ea typeface="HG正楷書体-PRO" pitchFamily="66" charset="-128"/>
            </a:endParaRPr>
          </a:p>
        </p:txBody>
      </p:sp>
      <p:sp>
        <p:nvSpPr>
          <p:cNvPr id="20517" name="Rectangle 33"/>
          <p:cNvSpPr>
            <a:spLocks noChangeArrowheads="1"/>
          </p:cNvSpPr>
          <p:nvPr/>
        </p:nvSpPr>
        <p:spPr bwMode="auto">
          <a:xfrm>
            <a:off x="2852738" y="5845175"/>
            <a:ext cx="833437"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石川 竹子</a:t>
            </a:r>
            <a:endParaRPr lang="ja-JP" altLang="en-US" sz="4000">
              <a:ea typeface="HG正楷書体-PRO" pitchFamily="66" charset="-128"/>
            </a:endParaRPr>
          </a:p>
        </p:txBody>
      </p:sp>
      <p:sp>
        <p:nvSpPr>
          <p:cNvPr id="20518" name="Rectangle 34"/>
          <p:cNvSpPr>
            <a:spLocks noChangeArrowheads="1"/>
          </p:cNvSpPr>
          <p:nvPr/>
        </p:nvSpPr>
        <p:spPr bwMode="auto">
          <a:xfrm>
            <a:off x="1270000" y="2682875"/>
            <a:ext cx="1054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a:solidFill>
                  <a:schemeClr val="bg1"/>
                </a:solidFill>
                <a:latin typeface="HGPｺﾞｼｯｸE" pitchFamily="50" charset="-128"/>
                <a:ea typeface="HGPｺﾞｼｯｸE" pitchFamily="50" charset="-128"/>
              </a:rPr>
              <a:t>活動ステップ</a:t>
            </a:r>
            <a:endParaRPr lang="ja-JP" altLang="en-US" sz="4000">
              <a:solidFill>
                <a:schemeClr val="bg1"/>
              </a:solidFill>
              <a:ea typeface="HG正楷書体-PRO" pitchFamily="66" charset="-128"/>
            </a:endParaRPr>
          </a:p>
        </p:txBody>
      </p:sp>
      <p:sp>
        <p:nvSpPr>
          <p:cNvPr id="20519" name="Rectangle 40"/>
          <p:cNvSpPr>
            <a:spLocks noChangeArrowheads="1"/>
          </p:cNvSpPr>
          <p:nvPr/>
        </p:nvSpPr>
        <p:spPr bwMode="auto">
          <a:xfrm>
            <a:off x="7281863" y="2482850"/>
            <a:ext cx="11112" cy="5778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20" name="Line 41"/>
          <p:cNvSpPr>
            <a:spLocks noChangeShapeType="1"/>
          </p:cNvSpPr>
          <p:nvPr/>
        </p:nvSpPr>
        <p:spPr bwMode="auto">
          <a:xfrm>
            <a:off x="958850" y="3625850"/>
            <a:ext cx="17922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1" name="Line 43"/>
          <p:cNvSpPr>
            <a:spLocks noChangeShapeType="1"/>
          </p:cNvSpPr>
          <p:nvPr/>
        </p:nvSpPr>
        <p:spPr bwMode="auto">
          <a:xfrm>
            <a:off x="2773363" y="3625850"/>
            <a:ext cx="13573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2" name="Line 45"/>
          <p:cNvSpPr>
            <a:spLocks noChangeShapeType="1"/>
          </p:cNvSpPr>
          <p:nvPr/>
        </p:nvSpPr>
        <p:spPr bwMode="auto">
          <a:xfrm>
            <a:off x="958850" y="4124325"/>
            <a:ext cx="17922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3" name="Line 47"/>
          <p:cNvSpPr>
            <a:spLocks noChangeShapeType="1"/>
          </p:cNvSpPr>
          <p:nvPr/>
        </p:nvSpPr>
        <p:spPr bwMode="auto">
          <a:xfrm>
            <a:off x="2773363" y="4124325"/>
            <a:ext cx="13573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4" name="Line 53"/>
          <p:cNvSpPr>
            <a:spLocks noChangeShapeType="1"/>
          </p:cNvSpPr>
          <p:nvPr/>
        </p:nvSpPr>
        <p:spPr bwMode="auto">
          <a:xfrm>
            <a:off x="958850" y="4600575"/>
            <a:ext cx="17922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5" name="Rectangle 54"/>
          <p:cNvSpPr>
            <a:spLocks noChangeArrowheads="1"/>
          </p:cNvSpPr>
          <p:nvPr/>
        </p:nvSpPr>
        <p:spPr bwMode="auto">
          <a:xfrm>
            <a:off x="958850" y="4600575"/>
            <a:ext cx="1792288"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26" name="Line 55"/>
          <p:cNvSpPr>
            <a:spLocks noChangeShapeType="1"/>
          </p:cNvSpPr>
          <p:nvPr/>
        </p:nvSpPr>
        <p:spPr bwMode="auto">
          <a:xfrm>
            <a:off x="2773363" y="4600575"/>
            <a:ext cx="13573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7" name="Rectangle 56"/>
          <p:cNvSpPr>
            <a:spLocks noChangeArrowheads="1"/>
          </p:cNvSpPr>
          <p:nvPr/>
        </p:nvSpPr>
        <p:spPr bwMode="auto">
          <a:xfrm>
            <a:off x="2773363" y="4600575"/>
            <a:ext cx="1357312"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28" name="Rectangle 61"/>
          <p:cNvSpPr>
            <a:spLocks noChangeArrowheads="1"/>
          </p:cNvSpPr>
          <p:nvPr/>
        </p:nvSpPr>
        <p:spPr bwMode="auto">
          <a:xfrm>
            <a:off x="942975" y="2451100"/>
            <a:ext cx="47625" cy="38258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29" name="Rectangle 62"/>
          <p:cNvSpPr>
            <a:spLocks noChangeArrowheads="1"/>
          </p:cNvSpPr>
          <p:nvPr/>
        </p:nvSpPr>
        <p:spPr bwMode="auto">
          <a:xfrm flipH="1">
            <a:off x="2598738" y="2482850"/>
            <a:ext cx="46037" cy="37512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30" name="Line 68"/>
          <p:cNvSpPr>
            <a:spLocks noChangeShapeType="1"/>
          </p:cNvSpPr>
          <p:nvPr/>
        </p:nvSpPr>
        <p:spPr bwMode="auto">
          <a:xfrm>
            <a:off x="7281863" y="2454275"/>
            <a:ext cx="0" cy="37798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31" name="Rectangle 69"/>
          <p:cNvSpPr>
            <a:spLocks noChangeArrowheads="1"/>
          </p:cNvSpPr>
          <p:nvPr/>
        </p:nvSpPr>
        <p:spPr bwMode="auto">
          <a:xfrm>
            <a:off x="7281863" y="3081338"/>
            <a:ext cx="11112" cy="29702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32" name="Rectangle 70"/>
          <p:cNvSpPr>
            <a:spLocks noChangeArrowheads="1"/>
          </p:cNvSpPr>
          <p:nvPr/>
        </p:nvSpPr>
        <p:spPr bwMode="auto">
          <a:xfrm>
            <a:off x="8313738" y="2454275"/>
            <a:ext cx="47625" cy="38227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33" name="Rectangle 71"/>
          <p:cNvSpPr>
            <a:spLocks noChangeArrowheads="1"/>
          </p:cNvSpPr>
          <p:nvPr/>
        </p:nvSpPr>
        <p:spPr bwMode="auto">
          <a:xfrm>
            <a:off x="938213" y="2454275"/>
            <a:ext cx="7415212" cy="428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34" name="Rectangle 72"/>
          <p:cNvSpPr>
            <a:spLocks noChangeArrowheads="1"/>
          </p:cNvSpPr>
          <p:nvPr/>
        </p:nvSpPr>
        <p:spPr bwMode="auto">
          <a:xfrm>
            <a:off x="958850" y="3060700"/>
            <a:ext cx="7380288" cy="206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35" name="Line 73"/>
          <p:cNvSpPr>
            <a:spLocks noChangeShapeType="1"/>
          </p:cNvSpPr>
          <p:nvPr/>
        </p:nvSpPr>
        <p:spPr bwMode="auto">
          <a:xfrm>
            <a:off x="4152900" y="3625850"/>
            <a:ext cx="41640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36" name="Line 75"/>
          <p:cNvSpPr>
            <a:spLocks noChangeShapeType="1"/>
          </p:cNvSpPr>
          <p:nvPr/>
        </p:nvSpPr>
        <p:spPr bwMode="auto">
          <a:xfrm>
            <a:off x="4152900" y="4124325"/>
            <a:ext cx="41640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37" name="Line 79"/>
          <p:cNvSpPr>
            <a:spLocks noChangeShapeType="1"/>
          </p:cNvSpPr>
          <p:nvPr/>
        </p:nvSpPr>
        <p:spPr bwMode="auto">
          <a:xfrm>
            <a:off x="4152900" y="4600575"/>
            <a:ext cx="41640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38" name="Rectangle 80"/>
          <p:cNvSpPr>
            <a:spLocks noChangeArrowheads="1"/>
          </p:cNvSpPr>
          <p:nvPr/>
        </p:nvSpPr>
        <p:spPr bwMode="auto">
          <a:xfrm>
            <a:off x="4152900" y="4600575"/>
            <a:ext cx="4164013"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39" name="Rectangle 83"/>
          <p:cNvSpPr>
            <a:spLocks noChangeArrowheads="1"/>
          </p:cNvSpPr>
          <p:nvPr/>
        </p:nvSpPr>
        <p:spPr bwMode="auto">
          <a:xfrm flipV="1">
            <a:off x="958850" y="6234113"/>
            <a:ext cx="7380288" cy="428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nvGrpSpPr>
          <p:cNvPr id="20540" name="Group 93"/>
          <p:cNvGrpSpPr>
            <a:grpSpLocks/>
          </p:cNvGrpSpPr>
          <p:nvPr/>
        </p:nvGrpSpPr>
        <p:grpSpPr bwMode="auto">
          <a:xfrm>
            <a:off x="4141788" y="3244850"/>
            <a:ext cx="657225" cy="149225"/>
            <a:chOff x="2609" y="2124"/>
            <a:chExt cx="414" cy="94"/>
          </a:xfrm>
        </p:grpSpPr>
        <p:sp>
          <p:nvSpPr>
            <p:cNvPr id="20652" name="Rectangle 84"/>
            <p:cNvSpPr>
              <a:spLocks noChangeArrowheads="1"/>
            </p:cNvSpPr>
            <p:nvPr/>
          </p:nvSpPr>
          <p:spPr bwMode="auto">
            <a:xfrm>
              <a:off x="2609"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53" name="Rectangle 85"/>
            <p:cNvSpPr>
              <a:spLocks noChangeArrowheads="1"/>
            </p:cNvSpPr>
            <p:nvPr/>
          </p:nvSpPr>
          <p:spPr bwMode="auto">
            <a:xfrm>
              <a:off x="2652"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54" name="Rectangle 86"/>
            <p:cNvSpPr>
              <a:spLocks noChangeArrowheads="1"/>
            </p:cNvSpPr>
            <p:nvPr/>
          </p:nvSpPr>
          <p:spPr bwMode="auto">
            <a:xfrm>
              <a:off x="2694"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55" name="Rectangle 87"/>
            <p:cNvSpPr>
              <a:spLocks noChangeArrowheads="1"/>
            </p:cNvSpPr>
            <p:nvPr/>
          </p:nvSpPr>
          <p:spPr bwMode="auto">
            <a:xfrm>
              <a:off x="2736"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56" name="Rectangle 88"/>
            <p:cNvSpPr>
              <a:spLocks noChangeArrowheads="1"/>
            </p:cNvSpPr>
            <p:nvPr/>
          </p:nvSpPr>
          <p:spPr bwMode="auto">
            <a:xfrm>
              <a:off x="2778"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57" name="Rectangle 89"/>
            <p:cNvSpPr>
              <a:spLocks noChangeArrowheads="1"/>
            </p:cNvSpPr>
            <p:nvPr/>
          </p:nvSpPr>
          <p:spPr bwMode="auto">
            <a:xfrm>
              <a:off x="2820"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58" name="Rectangle 90"/>
            <p:cNvSpPr>
              <a:spLocks noChangeArrowheads="1"/>
            </p:cNvSpPr>
            <p:nvPr/>
          </p:nvSpPr>
          <p:spPr bwMode="auto">
            <a:xfrm>
              <a:off x="2862"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59" name="Rectangle 91"/>
            <p:cNvSpPr>
              <a:spLocks noChangeArrowheads="1"/>
            </p:cNvSpPr>
            <p:nvPr/>
          </p:nvSpPr>
          <p:spPr bwMode="auto">
            <a:xfrm>
              <a:off x="2904" y="2162"/>
              <a:ext cx="21"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60" name="Freeform 92"/>
            <p:cNvSpPr>
              <a:spLocks/>
            </p:cNvSpPr>
            <p:nvPr/>
          </p:nvSpPr>
          <p:spPr bwMode="auto">
            <a:xfrm>
              <a:off x="2918" y="2124"/>
              <a:ext cx="105" cy="94"/>
            </a:xfrm>
            <a:custGeom>
              <a:avLst/>
              <a:gdLst>
                <a:gd name="T0" fmla="*/ 0 w 105"/>
                <a:gd name="T1" fmla="*/ 94 h 94"/>
                <a:gd name="T2" fmla="*/ 105 w 105"/>
                <a:gd name="T3" fmla="*/ 44 h 94"/>
                <a:gd name="T4" fmla="*/ 0 w 105"/>
                <a:gd name="T5" fmla="*/ 0 h 94"/>
                <a:gd name="T6" fmla="*/ 0 w 105"/>
                <a:gd name="T7" fmla="*/ 94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5" h="94">
                  <a:moveTo>
                    <a:pt x="0" y="94"/>
                  </a:moveTo>
                  <a:lnTo>
                    <a:pt x="105" y="44"/>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41" name="Group 104"/>
          <p:cNvGrpSpPr>
            <a:grpSpLocks/>
          </p:cNvGrpSpPr>
          <p:nvPr/>
        </p:nvGrpSpPr>
        <p:grpSpPr bwMode="auto">
          <a:xfrm>
            <a:off x="5745163" y="4205288"/>
            <a:ext cx="723900" cy="149225"/>
            <a:chOff x="3619" y="2746"/>
            <a:chExt cx="456" cy="94"/>
          </a:xfrm>
        </p:grpSpPr>
        <p:sp>
          <p:nvSpPr>
            <p:cNvPr id="20642" name="Rectangle 94"/>
            <p:cNvSpPr>
              <a:spLocks noChangeArrowheads="1"/>
            </p:cNvSpPr>
            <p:nvPr/>
          </p:nvSpPr>
          <p:spPr bwMode="auto">
            <a:xfrm>
              <a:off x="3619"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43" name="Rectangle 95"/>
            <p:cNvSpPr>
              <a:spLocks noChangeArrowheads="1"/>
            </p:cNvSpPr>
            <p:nvPr/>
          </p:nvSpPr>
          <p:spPr bwMode="auto">
            <a:xfrm>
              <a:off x="3661"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44" name="Rectangle 96"/>
            <p:cNvSpPr>
              <a:spLocks noChangeArrowheads="1"/>
            </p:cNvSpPr>
            <p:nvPr/>
          </p:nvSpPr>
          <p:spPr bwMode="auto">
            <a:xfrm>
              <a:off x="3703"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45" name="Rectangle 97"/>
            <p:cNvSpPr>
              <a:spLocks noChangeArrowheads="1"/>
            </p:cNvSpPr>
            <p:nvPr/>
          </p:nvSpPr>
          <p:spPr bwMode="auto">
            <a:xfrm>
              <a:off x="3745"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46" name="Rectangle 98"/>
            <p:cNvSpPr>
              <a:spLocks noChangeArrowheads="1"/>
            </p:cNvSpPr>
            <p:nvPr/>
          </p:nvSpPr>
          <p:spPr bwMode="auto">
            <a:xfrm>
              <a:off x="3787"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47" name="Rectangle 99"/>
            <p:cNvSpPr>
              <a:spLocks noChangeArrowheads="1"/>
            </p:cNvSpPr>
            <p:nvPr/>
          </p:nvSpPr>
          <p:spPr bwMode="auto">
            <a:xfrm>
              <a:off x="3830"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48" name="Rectangle 100"/>
            <p:cNvSpPr>
              <a:spLocks noChangeArrowheads="1"/>
            </p:cNvSpPr>
            <p:nvPr/>
          </p:nvSpPr>
          <p:spPr bwMode="auto">
            <a:xfrm>
              <a:off x="3872"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49" name="Rectangle 101"/>
            <p:cNvSpPr>
              <a:spLocks noChangeArrowheads="1"/>
            </p:cNvSpPr>
            <p:nvPr/>
          </p:nvSpPr>
          <p:spPr bwMode="auto">
            <a:xfrm>
              <a:off x="3914"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50" name="Rectangle 102"/>
            <p:cNvSpPr>
              <a:spLocks noChangeArrowheads="1"/>
            </p:cNvSpPr>
            <p:nvPr/>
          </p:nvSpPr>
          <p:spPr bwMode="auto">
            <a:xfrm>
              <a:off x="3956" y="278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51" name="Freeform 103"/>
            <p:cNvSpPr>
              <a:spLocks/>
            </p:cNvSpPr>
            <p:nvPr/>
          </p:nvSpPr>
          <p:spPr bwMode="auto">
            <a:xfrm>
              <a:off x="3970" y="2746"/>
              <a:ext cx="105" cy="94"/>
            </a:xfrm>
            <a:custGeom>
              <a:avLst/>
              <a:gdLst>
                <a:gd name="T0" fmla="*/ 0 w 105"/>
                <a:gd name="T1" fmla="*/ 94 h 94"/>
                <a:gd name="T2" fmla="*/ 105 w 105"/>
                <a:gd name="T3" fmla="*/ 50 h 94"/>
                <a:gd name="T4" fmla="*/ 0 w 105"/>
                <a:gd name="T5" fmla="*/ 0 h 94"/>
                <a:gd name="T6" fmla="*/ 0 w 105"/>
                <a:gd name="T7" fmla="*/ 94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5" h="94">
                  <a:moveTo>
                    <a:pt x="0" y="94"/>
                  </a:moveTo>
                  <a:lnTo>
                    <a:pt x="105"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42" name="Group 117"/>
          <p:cNvGrpSpPr>
            <a:grpSpLocks/>
          </p:cNvGrpSpPr>
          <p:nvPr/>
        </p:nvGrpSpPr>
        <p:grpSpPr bwMode="auto">
          <a:xfrm>
            <a:off x="4832350" y="3695700"/>
            <a:ext cx="879475" cy="150813"/>
            <a:chOff x="3044" y="2425"/>
            <a:chExt cx="554" cy="95"/>
          </a:xfrm>
        </p:grpSpPr>
        <p:sp>
          <p:nvSpPr>
            <p:cNvPr id="20630" name="Rectangle 105"/>
            <p:cNvSpPr>
              <a:spLocks noChangeArrowheads="1"/>
            </p:cNvSpPr>
            <p:nvPr/>
          </p:nvSpPr>
          <p:spPr bwMode="auto">
            <a:xfrm>
              <a:off x="3044"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31" name="Rectangle 106"/>
            <p:cNvSpPr>
              <a:spLocks noChangeArrowheads="1"/>
            </p:cNvSpPr>
            <p:nvPr/>
          </p:nvSpPr>
          <p:spPr bwMode="auto">
            <a:xfrm>
              <a:off x="3086"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32" name="Rectangle 107"/>
            <p:cNvSpPr>
              <a:spLocks noChangeArrowheads="1"/>
            </p:cNvSpPr>
            <p:nvPr/>
          </p:nvSpPr>
          <p:spPr bwMode="auto">
            <a:xfrm>
              <a:off x="3128"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33" name="Rectangle 108"/>
            <p:cNvSpPr>
              <a:spLocks noChangeArrowheads="1"/>
            </p:cNvSpPr>
            <p:nvPr/>
          </p:nvSpPr>
          <p:spPr bwMode="auto">
            <a:xfrm>
              <a:off x="3170"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34" name="Rectangle 109"/>
            <p:cNvSpPr>
              <a:spLocks noChangeArrowheads="1"/>
            </p:cNvSpPr>
            <p:nvPr/>
          </p:nvSpPr>
          <p:spPr bwMode="auto">
            <a:xfrm>
              <a:off x="3212" y="2463"/>
              <a:ext cx="22"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35" name="Rectangle 110"/>
            <p:cNvSpPr>
              <a:spLocks noChangeArrowheads="1"/>
            </p:cNvSpPr>
            <p:nvPr/>
          </p:nvSpPr>
          <p:spPr bwMode="auto">
            <a:xfrm>
              <a:off x="3255"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36" name="Rectangle 111"/>
            <p:cNvSpPr>
              <a:spLocks noChangeArrowheads="1"/>
            </p:cNvSpPr>
            <p:nvPr/>
          </p:nvSpPr>
          <p:spPr bwMode="auto">
            <a:xfrm>
              <a:off x="3297"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37" name="Rectangle 112"/>
            <p:cNvSpPr>
              <a:spLocks noChangeArrowheads="1"/>
            </p:cNvSpPr>
            <p:nvPr/>
          </p:nvSpPr>
          <p:spPr bwMode="auto">
            <a:xfrm>
              <a:off x="3339"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38" name="Rectangle 113"/>
            <p:cNvSpPr>
              <a:spLocks noChangeArrowheads="1"/>
            </p:cNvSpPr>
            <p:nvPr/>
          </p:nvSpPr>
          <p:spPr bwMode="auto">
            <a:xfrm>
              <a:off x="3381"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39" name="Rectangle 114"/>
            <p:cNvSpPr>
              <a:spLocks noChangeArrowheads="1"/>
            </p:cNvSpPr>
            <p:nvPr/>
          </p:nvSpPr>
          <p:spPr bwMode="auto">
            <a:xfrm>
              <a:off x="3423"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40" name="Rectangle 115"/>
            <p:cNvSpPr>
              <a:spLocks noChangeArrowheads="1"/>
            </p:cNvSpPr>
            <p:nvPr/>
          </p:nvSpPr>
          <p:spPr bwMode="auto">
            <a:xfrm>
              <a:off x="3465" y="2463"/>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41" name="Freeform 116"/>
            <p:cNvSpPr>
              <a:spLocks/>
            </p:cNvSpPr>
            <p:nvPr/>
          </p:nvSpPr>
          <p:spPr bwMode="auto">
            <a:xfrm>
              <a:off x="3493" y="2425"/>
              <a:ext cx="105" cy="95"/>
            </a:xfrm>
            <a:custGeom>
              <a:avLst/>
              <a:gdLst>
                <a:gd name="T0" fmla="*/ 0 w 105"/>
                <a:gd name="T1" fmla="*/ 95 h 95"/>
                <a:gd name="T2" fmla="*/ 105 w 105"/>
                <a:gd name="T3" fmla="*/ 44 h 95"/>
                <a:gd name="T4" fmla="*/ 0 w 105"/>
                <a:gd name="T5" fmla="*/ 0 h 95"/>
                <a:gd name="T6" fmla="*/ 0 w 105"/>
                <a:gd name="T7" fmla="*/ 95 h 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5" h="95">
                  <a:moveTo>
                    <a:pt x="0" y="95"/>
                  </a:moveTo>
                  <a:lnTo>
                    <a:pt x="105" y="44"/>
                  </a:lnTo>
                  <a:lnTo>
                    <a:pt x="0" y="0"/>
                  </a:lnTo>
                  <a:lnTo>
                    <a:pt x="0" y="9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43" name="Group 127"/>
          <p:cNvGrpSpPr>
            <a:grpSpLocks/>
          </p:cNvGrpSpPr>
          <p:nvPr/>
        </p:nvGrpSpPr>
        <p:grpSpPr bwMode="auto">
          <a:xfrm>
            <a:off x="7292975" y="5202238"/>
            <a:ext cx="668338" cy="149225"/>
            <a:chOff x="4594" y="3374"/>
            <a:chExt cx="421" cy="94"/>
          </a:xfrm>
        </p:grpSpPr>
        <p:sp>
          <p:nvSpPr>
            <p:cNvPr id="20621" name="Rectangle 118"/>
            <p:cNvSpPr>
              <a:spLocks noChangeArrowheads="1"/>
            </p:cNvSpPr>
            <p:nvPr/>
          </p:nvSpPr>
          <p:spPr bwMode="auto">
            <a:xfrm>
              <a:off x="4594"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22" name="Rectangle 119"/>
            <p:cNvSpPr>
              <a:spLocks noChangeArrowheads="1"/>
            </p:cNvSpPr>
            <p:nvPr/>
          </p:nvSpPr>
          <p:spPr bwMode="auto">
            <a:xfrm>
              <a:off x="4636"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23" name="Rectangle 120"/>
            <p:cNvSpPr>
              <a:spLocks noChangeArrowheads="1"/>
            </p:cNvSpPr>
            <p:nvPr/>
          </p:nvSpPr>
          <p:spPr bwMode="auto">
            <a:xfrm>
              <a:off x="4678"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24" name="Rectangle 121"/>
            <p:cNvSpPr>
              <a:spLocks noChangeArrowheads="1"/>
            </p:cNvSpPr>
            <p:nvPr/>
          </p:nvSpPr>
          <p:spPr bwMode="auto">
            <a:xfrm>
              <a:off x="4720"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25" name="Rectangle 122"/>
            <p:cNvSpPr>
              <a:spLocks noChangeArrowheads="1"/>
            </p:cNvSpPr>
            <p:nvPr/>
          </p:nvSpPr>
          <p:spPr bwMode="auto">
            <a:xfrm>
              <a:off x="4762"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26" name="Rectangle 123"/>
            <p:cNvSpPr>
              <a:spLocks noChangeArrowheads="1"/>
            </p:cNvSpPr>
            <p:nvPr/>
          </p:nvSpPr>
          <p:spPr bwMode="auto">
            <a:xfrm>
              <a:off x="4804"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27" name="Rectangle 124"/>
            <p:cNvSpPr>
              <a:spLocks noChangeArrowheads="1"/>
            </p:cNvSpPr>
            <p:nvPr/>
          </p:nvSpPr>
          <p:spPr bwMode="auto">
            <a:xfrm>
              <a:off x="4846"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28" name="Rectangle 125"/>
            <p:cNvSpPr>
              <a:spLocks noChangeArrowheads="1"/>
            </p:cNvSpPr>
            <p:nvPr/>
          </p:nvSpPr>
          <p:spPr bwMode="auto">
            <a:xfrm>
              <a:off x="4888" y="3411"/>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29" name="Freeform 126"/>
            <p:cNvSpPr>
              <a:spLocks/>
            </p:cNvSpPr>
            <p:nvPr/>
          </p:nvSpPr>
          <p:spPr bwMode="auto">
            <a:xfrm>
              <a:off x="4909" y="3374"/>
              <a:ext cx="106" cy="94"/>
            </a:xfrm>
            <a:custGeom>
              <a:avLst/>
              <a:gdLst>
                <a:gd name="T0" fmla="*/ 0 w 106"/>
                <a:gd name="T1" fmla="*/ 94 h 94"/>
                <a:gd name="T2" fmla="*/ 106 w 106"/>
                <a:gd name="T3" fmla="*/ 50 h 94"/>
                <a:gd name="T4" fmla="*/ 0 w 106"/>
                <a:gd name="T5" fmla="*/ 0 h 94"/>
                <a:gd name="T6" fmla="*/ 0 w 106"/>
                <a:gd name="T7" fmla="*/ 94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6" h="94">
                  <a:moveTo>
                    <a:pt x="0" y="94"/>
                  </a:moveTo>
                  <a:lnTo>
                    <a:pt x="106"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44" name="Group 134"/>
          <p:cNvGrpSpPr>
            <a:grpSpLocks/>
          </p:cNvGrpSpPr>
          <p:nvPr/>
        </p:nvGrpSpPr>
        <p:grpSpPr bwMode="auto">
          <a:xfrm>
            <a:off x="7915275" y="5756275"/>
            <a:ext cx="446088" cy="149225"/>
            <a:chOff x="4986" y="3688"/>
            <a:chExt cx="281" cy="94"/>
          </a:xfrm>
        </p:grpSpPr>
        <p:sp>
          <p:nvSpPr>
            <p:cNvPr id="20615" name="Rectangle 128"/>
            <p:cNvSpPr>
              <a:spLocks noChangeArrowheads="1"/>
            </p:cNvSpPr>
            <p:nvPr/>
          </p:nvSpPr>
          <p:spPr bwMode="auto">
            <a:xfrm>
              <a:off x="4986" y="3725"/>
              <a:ext cx="22"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16" name="Rectangle 129"/>
            <p:cNvSpPr>
              <a:spLocks noChangeArrowheads="1"/>
            </p:cNvSpPr>
            <p:nvPr/>
          </p:nvSpPr>
          <p:spPr bwMode="auto">
            <a:xfrm>
              <a:off x="5029" y="3725"/>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17" name="Rectangle 130"/>
            <p:cNvSpPr>
              <a:spLocks noChangeArrowheads="1"/>
            </p:cNvSpPr>
            <p:nvPr/>
          </p:nvSpPr>
          <p:spPr bwMode="auto">
            <a:xfrm>
              <a:off x="5071" y="3725"/>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18" name="Rectangle 131"/>
            <p:cNvSpPr>
              <a:spLocks noChangeArrowheads="1"/>
            </p:cNvSpPr>
            <p:nvPr/>
          </p:nvSpPr>
          <p:spPr bwMode="auto">
            <a:xfrm>
              <a:off x="5113" y="3725"/>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19" name="Rectangle 132"/>
            <p:cNvSpPr>
              <a:spLocks noChangeArrowheads="1"/>
            </p:cNvSpPr>
            <p:nvPr/>
          </p:nvSpPr>
          <p:spPr bwMode="auto">
            <a:xfrm>
              <a:off x="5155" y="3725"/>
              <a:ext cx="14"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20" name="Freeform 133"/>
            <p:cNvSpPr>
              <a:spLocks/>
            </p:cNvSpPr>
            <p:nvPr/>
          </p:nvSpPr>
          <p:spPr bwMode="auto">
            <a:xfrm>
              <a:off x="5155" y="3688"/>
              <a:ext cx="112" cy="94"/>
            </a:xfrm>
            <a:custGeom>
              <a:avLst/>
              <a:gdLst>
                <a:gd name="T0" fmla="*/ 0 w 112"/>
                <a:gd name="T1" fmla="*/ 94 h 94"/>
                <a:gd name="T2" fmla="*/ 112 w 112"/>
                <a:gd name="T3" fmla="*/ 50 h 94"/>
                <a:gd name="T4" fmla="*/ 0 w 112"/>
                <a:gd name="T5" fmla="*/ 0 h 94"/>
                <a:gd name="T6" fmla="*/ 0 w 112"/>
                <a:gd name="T7" fmla="*/ 94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2" h="94">
                  <a:moveTo>
                    <a:pt x="0" y="94"/>
                  </a:moveTo>
                  <a:lnTo>
                    <a:pt x="112"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45" name="Group 146"/>
          <p:cNvGrpSpPr>
            <a:grpSpLocks/>
          </p:cNvGrpSpPr>
          <p:nvPr/>
        </p:nvGrpSpPr>
        <p:grpSpPr bwMode="auto">
          <a:xfrm>
            <a:off x="6562725" y="4648200"/>
            <a:ext cx="682625" cy="130175"/>
            <a:chOff x="4103" y="3060"/>
            <a:chExt cx="505" cy="94"/>
          </a:xfrm>
        </p:grpSpPr>
        <p:sp>
          <p:nvSpPr>
            <p:cNvPr id="20604" name="Rectangle 135"/>
            <p:cNvSpPr>
              <a:spLocks noChangeArrowheads="1"/>
            </p:cNvSpPr>
            <p:nvPr/>
          </p:nvSpPr>
          <p:spPr bwMode="auto">
            <a:xfrm>
              <a:off x="4103"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05" name="Rectangle 136"/>
            <p:cNvSpPr>
              <a:spLocks noChangeArrowheads="1"/>
            </p:cNvSpPr>
            <p:nvPr/>
          </p:nvSpPr>
          <p:spPr bwMode="auto">
            <a:xfrm>
              <a:off x="4145"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06" name="Rectangle 137"/>
            <p:cNvSpPr>
              <a:spLocks noChangeArrowheads="1"/>
            </p:cNvSpPr>
            <p:nvPr/>
          </p:nvSpPr>
          <p:spPr bwMode="auto">
            <a:xfrm>
              <a:off x="4187"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07" name="Rectangle 138"/>
            <p:cNvSpPr>
              <a:spLocks noChangeArrowheads="1"/>
            </p:cNvSpPr>
            <p:nvPr/>
          </p:nvSpPr>
          <p:spPr bwMode="auto">
            <a:xfrm>
              <a:off x="4229"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08" name="Rectangle 139"/>
            <p:cNvSpPr>
              <a:spLocks noChangeArrowheads="1"/>
            </p:cNvSpPr>
            <p:nvPr/>
          </p:nvSpPr>
          <p:spPr bwMode="auto">
            <a:xfrm>
              <a:off x="4271"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09" name="Rectangle 140"/>
            <p:cNvSpPr>
              <a:spLocks noChangeArrowheads="1"/>
            </p:cNvSpPr>
            <p:nvPr/>
          </p:nvSpPr>
          <p:spPr bwMode="auto">
            <a:xfrm>
              <a:off x="4313"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10" name="Rectangle 141"/>
            <p:cNvSpPr>
              <a:spLocks noChangeArrowheads="1"/>
            </p:cNvSpPr>
            <p:nvPr/>
          </p:nvSpPr>
          <p:spPr bwMode="auto">
            <a:xfrm>
              <a:off x="4355"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11" name="Rectangle 142"/>
            <p:cNvSpPr>
              <a:spLocks noChangeArrowheads="1"/>
            </p:cNvSpPr>
            <p:nvPr/>
          </p:nvSpPr>
          <p:spPr bwMode="auto">
            <a:xfrm>
              <a:off x="4397" y="3097"/>
              <a:ext cx="22"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12" name="Rectangle 143"/>
            <p:cNvSpPr>
              <a:spLocks noChangeArrowheads="1"/>
            </p:cNvSpPr>
            <p:nvPr/>
          </p:nvSpPr>
          <p:spPr bwMode="auto">
            <a:xfrm>
              <a:off x="4440"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13" name="Rectangle 144"/>
            <p:cNvSpPr>
              <a:spLocks noChangeArrowheads="1"/>
            </p:cNvSpPr>
            <p:nvPr/>
          </p:nvSpPr>
          <p:spPr bwMode="auto">
            <a:xfrm>
              <a:off x="4482" y="3097"/>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14" name="Freeform 145"/>
            <p:cNvSpPr>
              <a:spLocks/>
            </p:cNvSpPr>
            <p:nvPr/>
          </p:nvSpPr>
          <p:spPr bwMode="auto">
            <a:xfrm>
              <a:off x="4496" y="3060"/>
              <a:ext cx="112" cy="94"/>
            </a:xfrm>
            <a:custGeom>
              <a:avLst/>
              <a:gdLst>
                <a:gd name="T0" fmla="*/ 0 w 112"/>
                <a:gd name="T1" fmla="*/ 94 h 94"/>
                <a:gd name="T2" fmla="*/ 112 w 112"/>
                <a:gd name="T3" fmla="*/ 50 h 94"/>
                <a:gd name="T4" fmla="*/ 0 w 112"/>
                <a:gd name="T5" fmla="*/ 0 h 94"/>
                <a:gd name="T6" fmla="*/ 0 w 112"/>
                <a:gd name="T7" fmla="*/ 94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2" h="94">
                  <a:moveTo>
                    <a:pt x="0" y="94"/>
                  </a:moveTo>
                  <a:lnTo>
                    <a:pt x="112"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46" name="Group 149"/>
          <p:cNvGrpSpPr>
            <a:grpSpLocks/>
          </p:cNvGrpSpPr>
          <p:nvPr/>
        </p:nvGrpSpPr>
        <p:grpSpPr bwMode="auto">
          <a:xfrm>
            <a:off x="4141788" y="3408363"/>
            <a:ext cx="657225" cy="149225"/>
            <a:chOff x="2609" y="2262"/>
            <a:chExt cx="414" cy="94"/>
          </a:xfrm>
        </p:grpSpPr>
        <p:sp>
          <p:nvSpPr>
            <p:cNvPr id="20602" name="Rectangle 147"/>
            <p:cNvSpPr>
              <a:spLocks noChangeArrowheads="1"/>
            </p:cNvSpPr>
            <p:nvPr/>
          </p:nvSpPr>
          <p:spPr bwMode="auto">
            <a:xfrm>
              <a:off x="2609" y="2300"/>
              <a:ext cx="323"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03" name="Freeform 148"/>
            <p:cNvSpPr>
              <a:spLocks/>
            </p:cNvSpPr>
            <p:nvPr/>
          </p:nvSpPr>
          <p:spPr bwMode="auto">
            <a:xfrm>
              <a:off x="2918" y="2262"/>
              <a:ext cx="105" cy="94"/>
            </a:xfrm>
            <a:custGeom>
              <a:avLst/>
              <a:gdLst>
                <a:gd name="T0" fmla="*/ 0 w 105"/>
                <a:gd name="T1" fmla="*/ 94 h 94"/>
                <a:gd name="T2" fmla="*/ 105 w 105"/>
                <a:gd name="T3" fmla="*/ 44 h 94"/>
                <a:gd name="T4" fmla="*/ 0 w 105"/>
                <a:gd name="T5" fmla="*/ 0 h 94"/>
                <a:gd name="T6" fmla="*/ 0 w 105"/>
                <a:gd name="T7" fmla="*/ 94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5" h="94">
                  <a:moveTo>
                    <a:pt x="0" y="94"/>
                  </a:moveTo>
                  <a:lnTo>
                    <a:pt x="105" y="44"/>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47" name="Group 152"/>
          <p:cNvGrpSpPr>
            <a:grpSpLocks/>
          </p:cNvGrpSpPr>
          <p:nvPr/>
        </p:nvGrpSpPr>
        <p:grpSpPr bwMode="auto">
          <a:xfrm>
            <a:off x="4821238" y="3925888"/>
            <a:ext cx="1090612" cy="149225"/>
            <a:chOff x="3037" y="2570"/>
            <a:chExt cx="687" cy="94"/>
          </a:xfrm>
        </p:grpSpPr>
        <p:sp>
          <p:nvSpPr>
            <p:cNvPr id="20600" name="Rectangle 150"/>
            <p:cNvSpPr>
              <a:spLocks noChangeArrowheads="1"/>
            </p:cNvSpPr>
            <p:nvPr/>
          </p:nvSpPr>
          <p:spPr bwMode="auto">
            <a:xfrm>
              <a:off x="3037" y="2608"/>
              <a:ext cx="596"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601" name="Freeform 151"/>
            <p:cNvSpPr>
              <a:spLocks/>
            </p:cNvSpPr>
            <p:nvPr/>
          </p:nvSpPr>
          <p:spPr bwMode="auto">
            <a:xfrm>
              <a:off x="3619" y="2570"/>
              <a:ext cx="105" cy="94"/>
            </a:xfrm>
            <a:custGeom>
              <a:avLst/>
              <a:gdLst>
                <a:gd name="T0" fmla="*/ 0 w 105"/>
                <a:gd name="T1" fmla="*/ 94 h 94"/>
                <a:gd name="T2" fmla="*/ 105 w 105"/>
                <a:gd name="T3" fmla="*/ 50 h 94"/>
                <a:gd name="T4" fmla="*/ 0 w 105"/>
                <a:gd name="T5" fmla="*/ 0 h 94"/>
                <a:gd name="T6" fmla="*/ 0 w 105"/>
                <a:gd name="T7" fmla="*/ 94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5" h="94">
                  <a:moveTo>
                    <a:pt x="0" y="94"/>
                  </a:moveTo>
                  <a:lnTo>
                    <a:pt x="105"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48" name="Group 155"/>
          <p:cNvGrpSpPr>
            <a:grpSpLocks/>
          </p:cNvGrpSpPr>
          <p:nvPr/>
        </p:nvGrpSpPr>
        <p:grpSpPr bwMode="auto">
          <a:xfrm>
            <a:off x="6562725" y="4895850"/>
            <a:ext cx="668338" cy="149225"/>
            <a:chOff x="4187" y="3198"/>
            <a:chExt cx="421" cy="94"/>
          </a:xfrm>
        </p:grpSpPr>
        <p:sp>
          <p:nvSpPr>
            <p:cNvPr id="20598" name="Rectangle 153"/>
            <p:cNvSpPr>
              <a:spLocks noChangeArrowheads="1"/>
            </p:cNvSpPr>
            <p:nvPr/>
          </p:nvSpPr>
          <p:spPr bwMode="auto">
            <a:xfrm>
              <a:off x="4187" y="3236"/>
              <a:ext cx="330"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99" name="Freeform 154"/>
            <p:cNvSpPr>
              <a:spLocks/>
            </p:cNvSpPr>
            <p:nvPr/>
          </p:nvSpPr>
          <p:spPr bwMode="auto">
            <a:xfrm>
              <a:off x="4503" y="3198"/>
              <a:ext cx="105" cy="94"/>
            </a:xfrm>
            <a:custGeom>
              <a:avLst/>
              <a:gdLst>
                <a:gd name="T0" fmla="*/ 0 w 105"/>
                <a:gd name="T1" fmla="*/ 94 h 94"/>
                <a:gd name="T2" fmla="*/ 105 w 105"/>
                <a:gd name="T3" fmla="*/ 50 h 94"/>
                <a:gd name="T4" fmla="*/ 0 w 105"/>
                <a:gd name="T5" fmla="*/ 0 h 94"/>
                <a:gd name="T6" fmla="*/ 0 w 105"/>
                <a:gd name="T7" fmla="*/ 94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5" h="94">
                  <a:moveTo>
                    <a:pt x="0" y="94"/>
                  </a:moveTo>
                  <a:lnTo>
                    <a:pt x="105"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49" name="Group 158"/>
          <p:cNvGrpSpPr>
            <a:grpSpLocks/>
          </p:cNvGrpSpPr>
          <p:nvPr/>
        </p:nvGrpSpPr>
        <p:grpSpPr bwMode="auto">
          <a:xfrm>
            <a:off x="5922963" y="4424363"/>
            <a:ext cx="679450" cy="149225"/>
            <a:chOff x="3731" y="2884"/>
            <a:chExt cx="428" cy="94"/>
          </a:xfrm>
        </p:grpSpPr>
        <p:sp>
          <p:nvSpPr>
            <p:cNvPr id="20596" name="Rectangle 156"/>
            <p:cNvSpPr>
              <a:spLocks noChangeArrowheads="1"/>
            </p:cNvSpPr>
            <p:nvPr/>
          </p:nvSpPr>
          <p:spPr bwMode="auto">
            <a:xfrm>
              <a:off x="3731" y="2922"/>
              <a:ext cx="330"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97" name="Freeform 157"/>
            <p:cNvSpPr>
              <a:spLocks/>
            </p:cNvSpPr>
            <p:nvPr/>
          </p:nvSpPr>
          <p:spPr bwMode="auto">
            <a:xfrm>
              <a:off x="4047" y="2884"/>
              <a:ext cx="112" cy="94"/>
            </a:xfrm>
            <a:custGeom>
              <a:avLst/>
              <a:gdLst>
                <a:gd name="T0" fmla="*/ 0 w 112"/>
                <a:gd name="T1" fmla="*/ 94 h 94"/>
                <a:gd name="T2" fmla="*/ 112 w 112"/>
                <a:gd name="T3" fmla="*/ 50 h 94"/>
                <a:gd name="T4" fmla="*/ 0 w 112"/>
                <a:gd name="T5" fmla="*/ 0 h 94"/>
                <a:gd name="T6" fmla="*/ 0 w 112"/>
                <a:gd name="T7" fmla="*/ 94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2" h="94">
                  <a:moveTo>
                    <a:pt x="0" y="94"/>
                  </a:moveTo>
                  <a:lnTo>
                    <a:pt x="112"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50" name="Group 161"/>
          <p:cNvGrpSpPr>
            <a:grpSpLocks/>
          </p:cNvGrpSpPr>
          <p:nvPr/>
        </p:nvGrpSpPr>
        <p:grpSpPr bwMode="auto">
          <a:xfrm>
            <a:off x="7983538" y="5975350"/>
            <a:ext cx="355600" cy="149225"/>
            <a:chOff x="5029" y="3826"/>
            <a:chExt cx="224" cy="94"/>
          </a:xfrm>
        </p:grpSpPr>
        <p:sp>
          <p:nvSpPr>
            <p:cNvPr id="20594" name="Rectangle 159"/>
            <p:cNvSpPr>
              <a:spLocks noChangeArrowheads="1"/>
            </p:cNvSpPr>
            <p:nvPr/>
          </p:nvSpPr>
          <p:spPr bwMode="auto">
            <a:xfrm>
              <a:off x="5029" y="3864"/>
              <a:ext cx="133" cy="1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95" name="Freeform 160"/>
            <p:cNvSpPr>
              <a:spLocks/>
            </p:cNvSpPr>
            <p:nvPr/>
          </p:nvSpPr>
          <p:spPr bwMode="auto">
            <a:xfrm>
              <a:off x="5148" y="3826"/>
              <a:ext cx="105" cy="94"/>
            </a:xfrm>
            <a:custGeom>
              <a:avLst/>
              <a:gdLst>
                <a:gd name="T0" fmla="*/ 0 w 105"/>
                <a:gd name="T1" fmla="*/ 94 h 94"/>
                <a:gd name="T2" fmla="*/ 105 w 105"/>
                <a:gd name="T3" fmla="*/ 50 h 94"/>
                <a:gd name="T4" fmla="*/ 0 w 105"/>
                <a:gd name="T5" fmla="*/ 0 h 94"/>
                <a:gd name="T6" fmla="*/ 0 w 105"/>
                <a:gd name="T7" fmla="*/ 94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5" h="94">
                  <a:moveTo>
                    <a:pt x="0" y="94"/>
                  </a:moveTo>
                  <a:lnTo>
                    <a:pt x="105" y="50"/>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51" name="Group 164"/>
          <p:cNvGrpSpPr>
            <a:grpSpLocks/>
          </p:cNvGrpSpPr>
          <p:nvPr/>
        </p:nvGrpSpPr>
        <p:grpSpPr bwMode="auto">
          <a:xfrm>
            <a:off x="7292975" y="5411788"/>
            <a:ext cx="668338" cy="149225"/>
            <a:chOff x="4594" y="3506"/>
            <a:chExt cx="421" cy="94"/>
          </a:xfrm>
        </p:grpSpPr>
        <p:sp>
          <p:nvSpPr>
            <p:cNvPr id="20592" name="Rectangle 162"/>
            <p:cNvSpPr>
              <a:spLocks noChangeArrowheads="1"/>
            </p:cNvSpPr>
            <p:nvPr/>
          </p:nvSpPr>
          <p:spPr bwMode="auto">
            <a:xfrm>
              <a:off x="4594" y="3543"/>
              <a:ext cx="329"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93" name="Freeform 163"/>
            <p:cNvSpPr>
              <a:spLocks/>
            </p:cNvSpPr>
            <p:nvPr/>
          </p:nvSpPr>
          <p:spPr bwMode="auto">
            <a:xfrm>
              <a:off x="4909" y="3506"/>
              <a:ext cx="106" cy="94"/>
            </a:xfrm>
            <a:custGeom>
              <a:avLst/>
              <a:gdLst>
                <a:gd name="T0" fmla="*/ 0 w 106"/>
                <a:gd name="T1" fmla="*/ 94 h 94"/>
                <a:gd name="T2" fmla="*/ 106 w 106"/>
                <a:gd name="T3" fmla="*/ 44 h 94"/>
                <a:gd name="T4" fmla="*/ 0 w 106"/>
                <a:gd name="T5" fmla="*/ 0 h 94"/>
                <a:gd name="T6" fmla="*/ 0 w 106"/>
                <a:gd name="T7" fmla="*/ 94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6" h="94">
                  <a:moveTo>
                    <a:pt x="0" y="94"/>
                  </a:moveTo>
                  <a:lnTo>
                    <a:pt x="106" y="44"/>
                  </a:lnTo>
                  <a:lnTo>
                    <a:pt x="0" y="0"/>
                  </a:lnTo>
                  <a:lnTo>
                    <a:pt x="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52" name="Group 174"/>
          <p:cNvGrpSpPr>
            <a:grpSpLocks/>
          </p:cNvGrpSpPr>
          <p:nvPr/>
        </p:nvGrpSpPr>
        <p:grpSpPr bwMode="auto">
          <a:xfrm>
            <a:off x="4291013" y="2252663"/>
            <a:ext cx="668337" cy="150812"/>
            <a:chOff x="2813" y="1552"/>
            <a:chExt cx="421" cy="95"/>
          </a:xfrm>
        </p:grpSpPr>
        <p:sp>
          <p:nvSpPr>
            <p:cNvPr id="20583" name="Rectangle 165"/>
            <p:cNvSpPr>
              <a:spLocks noChangeArrowheads="1"/>
            </p:cNvSpPr>
            <p:nvPr/>
          </p:nvSpPr>
          <p:spPr bwMode="auto">
            <a:xfrm>
              <a:off x="2813"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84" name="Rectangle 166"/>
            <p:cNvSpPr>
              <a:spLocks noChangeArrowheads="1"/>
            </p:cNvSpPr>
            <p:nvPr/>
          </p:nvSpPr>
          <p:spPr bwMode="auto">
            <a:xfrm>
              <a:off x="2855"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85" name="Rectangle 167"/>
            <p:cNvSpPr>
              <a:spLocks noChangeArrowheads="1"/>
            </p:cNvSpPr>
            <p:nvPr/>
          </p:nvSpPr>
          <p:spPr bwMode="auto">
            <a:xfrm>
              <a:off x="2897"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86" name="Rectangle 168"/>
            <p:cNvSpPr>
              <a:spLocks noChangeArrowheads="1"/>
            </p:cNvSpPr>
            <p:nvPr/>
          </p:nvSpPr>
          <p:spPr bwMode="auto">
            <a:xfrm>
              <a:off x="2939"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87" name="Rectangle 169"/>
            <p:cNvSpPr>
              <a:spLocks noChangeArrowheads="1"/>
            </p:cNvSpPr>
            <p:nvPr/>
          </p:nvSpPr>
          <p:spPr bwMode="auto">
            <a:xfrm>
              <a:off x="2981"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88" name="Rectangle 170"/>
            <p:cNvSpPr>
              <a:spLocks noChangeArrowheads="1"/>
            </p:cNvSpPr>
            <p:nvPr/>
          </p:nvSpPr>
          <p:spPr bwMode="auto">
            <a:xfrm>
              <a:off x="3023"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89" name="Rectangle 171"/>
            <p:cNvSpPr>
              <a:spLocks noChangeArrowheads="1"/>
            </p:cNvSpPr>
            <p:nvPr/>
          </p:nvSpPr>
          <p:spPr bwMode="auto">
            <a:xfrm>
              <a:off x="3065"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90" name="Rectangle 172"/>
            <p:cNvSpPr>
              <a:spLocks noChangeArrowheads="1"/>
            </p:cNvSpPr>
            <p:nvPr/>
          </p:nvSpPr>
          <p:spPr bwMode="auto">
            <a:xfrm>
              <a:off x="3107" y="1590"/>
              <a:ext cx="21"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91" name="Freeform 173"/>
            <p:cNvSpPr>
              <a:spLocks/>
            </p:cNvSpPr>
            <p:nvPr/>
          </p:nvSpPr>
          <p:spPr bwMode="auto">
            <a:xfrm>
              <a:off x="3128" y="1552"/>
              <a:ext cx="106" cy="95"/>
            </a:xfrm>
            <a:custGeom>
              <a:avLst/>
              <a:gdLst>
                <a:gd name="T0" fmla="*/ 0 w 106"/>
                <a:gd name="T1" fmla="*/ 95 h 95"/>
                <a:gd name="T2" fmla="*/ 106 w 106"/>
                <a:gd name="T3" fmla="*/ 51 h 95"/>
                <a:gd name="T4" fmla="*/ 0 w 106"/>
                <a:gd name="T5" fmla="*/ 0 h 95"/>
                <a:gd name="T6" fmla="*/ 0 w 106"/>
                <a:gd name="T7" fmla="*/ 95 h 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6" h="95">
                  <a:moveTo>
                    <a:pt x="0" y="95"/>
                  </a:moveTo>
                  <a:lnTo>
                    <a:pt x="106" y="51"/>
                  </a:lnTo>
                  <a:lnTo>
                    <a:pt x="0" y="0"/>
                  </a:lnTo>
                  <a:lnTo>
                    <a:pt x="0" y="9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0553" name="Group 177"/>
          <p:cNvGrpSpPr>
            <a:grpSpLocks/>
          </p:cNvGrpSpPr>
          <p:nvPr/>
        </p:nvGrpSpPr>
        <p:grpSpPr bwMode="auto">
          <a:xfrm>
            <a:off x="5699125" y="2252663"/>
            <a:ext cx="668338" cy="150812"/>
            <a:chOff x="4173" y="1552"/>
            <a:chExt cx="421" cy="95"/>
          </a:xfrm>
        </p:grpSpPr>
        <p:sp>
          <p:nvSpPr>
            <p:cNvPr id="20581" name="Rectangle 175"/>
            <p:cNvSpPr>
              <a:spLocks noChangeArrowheads="1"/>
            </p:cNvSpPr>
            <p:nvPr/>
          </p:nvSpPr>
          <p:spPr bwMode="auto">
            <a:xfrm>
              <a:off x="4173" y="1590"/>
              <a:ext cx="330" cy="1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82" name="Freeform 176"/>
            <p:cNvSpPr>
              <a:spLocks/>
            </p:cNvSpPr>
            <p:nvPr/>
          </p:nvSpPr>
          <p:spPr bwMode="auto">
            <a:xfrm>
              <a:off x="4489" y="1552"/>
              <a:ext cx="105" cy="95"/>
            </a:xfrm>
            <a:custGeom>
              <a:avLst/>
              <a:gdLst>
                <a:gd name="T0" fmla="*/ 0 w 105"/>
                <a:gd name="T1" fmla="*/ 95 h 95"/>
                <a:gd name="T2" fmla="*/ 105 w 105"/>
                <a:gd name="T3" fmla="*/ 51 h 95"/>
                <a:gd name="T4" fmla="*/ 0 w 105"/>
                <a:gd name="T5" fmla="*/ 0 h 95"/>
                <a:gd name="T6" fmla="*/ 0 w 105"/>
                <a:gd name="T7" fmla="*/ 95 h 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5" h="95">
                  <a:moveTo>
                    <a:pt x="0" y="95"/>
                  </a:moveTo>
                  <a:lnTo>
                    <a:pt x="105" y="51"/>
                  </a:lnTo>
                  <a:lnTo>
                    <a:pt x="0" y="0"/>
                  </a:lnTo>
                  <a:lnTo>
                    <a:pt x="0" y="9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20554" name="Text Box 8"/>
          <p:cNvSpPr txBox="1">
            <a:spLocks noChangeArrowheads="1"/>
          </p:cNvSpPr>
          <p:nvPr/>
        </p:nvSpPr>
        <p:spPr bwMode="auto">
          <a:xfrm>
            <a:off x="1858963" y="2095500"/>
            <a:ext cx="22748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solidFill>
                  <a:schemeClr val="bg2"/>
                </a:solidFill>
                <a:ea typeface="HGS創英角ﾎﾟｯﾌﾟ体" pitchFamily="50" charset="-128"/>
              </a:rPr>
              <a:t>（ガントチャート）</a:t>
            </a:r>
          </a:p>
        </p:txBody>
      </p:sp>
      <p:sp>
        <p:nvSpPr>
          <p:cNvPr id="20555" name="Text Box 9"/>
          <p:cNvSpPr txBox="1">
            <a:spLocks noChangeArrowheads="1"/>
          </p:cNvSpPr>
          <p:nvPr/>
        </p:nvSpPr>
        <p:spPr bwMode="auto">
          <a:xfrm>
            <a:off x="1022350" y="404813"/>
            <a:ext cx="1539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chemeClr val="bg2"/>
                </a:solidFill>
                <a:latin typeface="HGSｺﾞｼｯｸE" pitchFamily="50" charset="-128"/>
                <a:ea typeface="HGSｺﾞｼｯｸE" pitchFamily="50" charset="-128"/>
              </a:rPr>
              <a:t>手順３</a:t>
            </a:r>
          </a:p>
        </p:txBody>
      </p:sp>
      <p:pic>
        <p:nvPicPr>
          <p:cNvPr id="20556" name="Picture 179" descr="0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3025" y="774700"/>
            <a:ext cx="2474913" cy="146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57" name="Text Box 182"/>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P22</a:t>
            </a:r>
          </a:p>
        </p:txBody>
      </p:sp>
      <p:sp>
        <p:nvSpPr>
          <p:cNvPr id="20558" name="Rectangle 19"/>
          <p:cNvSpPr>
            <a:spLocks noChangeArrowheads="1"/>
          </p:cNvSpPr>
          <p:nvPr/>
        </p:nvSpPr>
        <p:spPr bwMode="auto">
          <a:xfrm>
            <a:off x="1562100" y="3379788"/>
            <a:ext cx="76835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目標設定</a:t>
            </a:r>
            <a:endParaRPr lang="ja-JP" altLang="en-US" sz="4000">
              <a:ea typeface="HG正楷書体-PRO" pitchFamily="66" charset="-128"/>
            </a:endParaRPr>
          </a:p>
        </p:txBody>
      </p:sp>
      <p:sp>
        <p:nvSpPr>
          <p:cNvPr id="20559" name="Rectangle 50"/>
          <p:cNvSpPr>
            <a:spLocks noChangeArrowheads="1"/>
          </p:cNvSpPr>
          <p:nvPr/>
        </p:nvSpPr>
        <p:spPr bwMode="auto">
          <a:xfrm>
            <a:off x="958850" y="5157788"/>
            <a:ext cx="1792288"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60" name="Rectangle 52"/>
          <p:cNvSpPr>
            <a:spLocks noChangeArrowheads="1"/>
          </p:cNvSpPr>
          <p:nvPr/>
        </p:nvSpPr>
        <p:spPr bwMode="auto">
          <a:xfrm>
            <a:off x="2773363" y="5157788"/>
            <a:ext cx="1357312"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61" name="Rectangle 78"/>
          <p:cNvSpPr>
            <a:spLocks noChangeArrowheads="1"/>
          </p:cNvSpPr>
          <p:nvPr/>
        </p:nvSpPr>
        <p:spPr bwMode="auto">
          <a:xfrm>
            <a:off x="4152900" y="5157788"/>
            <a:ext cx="4164013"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62" name="Line 53"/>
          <p:cNvSpPr>
            <a:spLocks noChangeShapeType="1"/>
          </p:cNvSpPr>
          <p:nvPr/>
        </p:nvSpPr>
        <p:spPr bwMode="auto">
          <a:xfrm>
            <a:off x="958850" y="5135563"/>
            <a:ext cx="17922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63" name="Rectangle 54"/>
          <p:cNvSpPr>
            <a:spLocks noChangeArrowheads="1"/>
          </p:cNvSpPr>
          <p:nvPr/>
        </p:nvSpPr>
        <p:spPr bwMode="auto">
          <a:xfrm>
            <a:off x="958850" y="5135563"/>
            <a:ext cx="1792288"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64" name="Line 55"/>
          <p:cNvSpPr>
            <a:spLocks noChangeShapeType="1"/>
          </p:cNvSpPr>
          <p:nvPr/>
        </p:nvSpPr>
        <p:spPr bwMode="auto">
          <a:xfrm>
            <a:off x="2773363" y="5135563"/>
            <a:ext cx="13573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65" name="Rectangle 56"/>
          <p:cNvSpPr>
            <a:spLocks noChangeArrowheads="1"/>
          </p:cNvSpPr>
          <p:nvPr/>
        </p:nvSpPr>
        <p:spPr bwMode="auto">
          <a:xfrm>
            <a:off x="2773363" y="5135563"/>
            <a:ext cx="1357312"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66" name="Line 79"/>
          <p:cNvSpPr>
            <a:spLocks noChangeShapeType="1"/>
          </p:cNvSpPr>
          <p:nvPr/>
        </p:nvSpPr>
        <p:spPr bwMode="auto">
          <a:xfrm>
            <a:off x="4152900" y="5135563"/>
            <a:ext cx="41640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67" name="Rectangle 80"/>
          <p:cNvSpPr>
            <a:spLocks noChangeArrowheads="1"/>
          </p:cNvSpPr>
          <p:nvPr/>
        </p:nvSpPr>
        <p:spPr bwMode="auto">
          <a:xfrm>
            <a:off x="4152900" y="5135563"/>
            <a:ext cx="4164013" cy="111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68" name="Rectangle 50"/>
          <p:cNvSpPr>
            <a:spLocks noChangeArrowheads="1"/>
          </p:cNvSpPr>
          <p:nvPr/>
        </p:nvSpPr>
        <p:spPr bwMode="auto">
          <a:xfrm>
            <a:off x="958850" y="5664200"/>
            <a:ext cx="1792288"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69" name="Rectangle 52"/>
          <p:cNvSpPr>
            <a:spLocks noChangeArrowheads="1"/>
          </p:cNvSpPr>
          <p:nvPr/>
        </p:nvSpPr>
        <p:spPr bwMode="auto">
          <a:xfrm>
            <a:off x="2773363" y="5664200"/>
            <a:ext cx="1357312"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70" name="Rectangle 78"/>
          <p:cNvSpPr>
            <a:spLocks noChangeArrowheads="1"/>
          </p:cNvSpPr>
          <p:nvPr/>
        </p:nvSpPr>
        <p:spPr bwMode="auto">
          <a:xfrm>
            <a:off x="4152900" y="5664200"/>
            <a:ext cx="4164013"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71" name="Line 53"/>
          <p:cNvSpPr>
            <a:spLocks noChangeShapeType="1"/>
          </p:cNvSpPr>
          <p:nvPr/>
        </p:nvSpPr>
        <p:spPr bwMode="auto">
          <a:xfrm>
            <a:off x="958850" y="5641975"/>
            <a:ext cx="17922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72" name="Rectangle 54"/>
          <p:cNvSpPr>
            <a:spLocks noChangeArrowheads="1"/>
          </p:cNvSpPr>
          <p:nvPr/>
        </p:nvSpPr>
        <p:spPr bwMode="auto">
          <a:xfrm>
            <a:off x="958850" y="5641975"/>
            <a:ext cx="1792288"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73" name="Line 55"/>
          <p:cNvSpPr>
            <a:spLocks noChangeShapeType="1"/>
          </p:cNvSpPr>
          <p:nvPr/>
        </p:nvSpPr>
        <p:spPr bwMode="auto">
          <a:xfrm>
            <a:off x="2773363" y="5641975"/>
            <a:ext cx="13573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74" name="Rectangle 56"/>
          <p:cNvSpPr>
            <a:spLocks noChangeArrowheads="1"/>
          </p:cNvSpPr>
          <p:nvPr/>
        </p:nvSpPr>
        <p:spPr bwMode="auto">
          <a:xfrm>
            <a:off x="2773363" y="5641975"/>
            <a:ext cx="1357312"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75" name="Line 79"/>
          <p:cNvSpPr>
            <a:spLocks noChangeShapeType="1"/>
          </p:cNvSpPr>
          <p:nvPr/>
        </p:nvSpPr>
        <p:spPr bwMode="auto">
          <a:xfrm>
            <a:off x="4152900" y="5641975"/>
            <a:ext cx="41640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76" name="Rectangle 80"/>
          <p:cNvSpPr>
            <a:spLocks noChangeArrowheads="1"/>
          </p:cNvSpPr>
          <p:nvPr/>
        </p:nvSpPr>
        <p:spPr bwMode="auto">
          <a:xfrm>
            <a:off x="4152900" y="5641975"/>
            <a:ext cx="4164013" cy="111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0577" name="Line 68"/>
          <p:cNvSpPr>
            <a:spLocks noChangeShapeType="1"/>
          </p:cNvSpPr>
          <p:nvPr/>
        </p:nvSpPr>
        <p:spPr bwMode="auto">
          <a:xfrm>
            <a:off x="5859463" y="2454275"/>
            <a:ext cx="0" cy="37798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78" name="Line 68"/>
          <p:cNvSpPr>
            <a:spLocks noChangeShapeType="1"/>
          </p:cNvSpPr>
          <p:nvPr/>
        </p:nvSpPr>
        <p:spPr bwMode="auto">
          <a:xfrm>
            <a:off x="4830763" y="2454275"/>
            <a:ext cx="0" cy="37798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79" name="Line 68"/>
          <p:cNvSpPr>
            <a:spLocks noChangeShapeType="1"/>
          </p:cNvSpPr>
          <p:nvPr/>
        </p:nvSpPr>
        <p:spPr bwMode="auto">
          <a:xfrm>
            <a:off x="3916363" y="2454275"/>
            <a:ext cx="0" cy="37798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80" name="Rectangle 27"/>
          <p:cNvSpPr>
            <a:spLocks noChangeArrowheads="1"/>
          </p:cNvSpPr>
          <p:nvPr/>
        </p:nvSpPr>
        <p:spPr bwMode="auto">
          <a:xfrm>
            <a:off x="2838450" y="4764088"/>
            <a:ext cx="833438"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a:solidFill>
                  <a:srgbClr val="000000"/>
                </a:solidFill>
                <a:latin typeface="HGPｺﾞｼｯｸE" pitchFamily="50" charset="-128"/>
                <a:ea typeface="HGPｺﾞｼｯｸE" pitchFamily="50" charset="-128"/>
              </a:rPr>
              <a:t>茨城 冬子</a:t>
            </a:r>
            <a:endParaRPr lang="ja-JP" altLang="en-US" sz="4000">
              <a:ea typeface="HG正楷書体-PRO" pitchFamily="66"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74638" y="28575"/>
            <a:ext cx="4643438" cy="623888"/>
          </a:xfrm>
        </p:spPr>
        <p:txBody>
          <a:bodyPr anchor="ctr"/>
          <a:lstStyle/>
          <a:p>
            <a:pPr eaLnBrk="1" hangingPunct="1"/>
            <a:r>
              <a:rPr lang="ja-JP" altLang="en-US" sz="3600" smtClean="0">
                <a:solidFill>
                  <a:schemeClr val="bg2"/>
                </a:solidFill>
                <a:latin typeface="HGS創英角ﾎﾟｯﾌﾟ体" pitchFamily="50" charset="-128"/>
                <a:ea typeface="HGS創英角ﾎﾟｯﾌﾟ体" pitchFamily="50" charset="-128"/>
              </a:rPr>
              <a:t>職場の６大任務</a:t>
            </a:r>
          </a:p>
        </p:txBody>
      </p:sp>
      <p:sp>
        <p:nvSpPr>
          <p:cNvPr id="3075" name="Text Box 280"/>
          <p:cNvSpPr txBox="1">
            <a:spLocks noChangeArrowheads="1"/>
          </p:cNvSpPr>
          <p:nvPr/>
        </p:nvSpPr>
        <p:spPr bwMode="auto">
          <a:xfrm>
            <a:off x="577850" y="542925"/>
            <a:ext cx="184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ja-JP" sz="4000">
              <a:ea typeface="HG正楷書体-PRO" pitchFamily="66" charset="-128"/>
            </a:endParaRPr>
          </a:p>
        </p:txBody>
      </p:sp>
      <p:grpSp>
        <p:nvGrpSpPr>
          <p:cNvPr id="3076" name="Group 304"/>
          <p:cNvGrpSpPr>
            <a:grpSpLocks/>
          </p:cNvGrpSpPr>
          <p:nvPr/>
        </p:nvGrpSpPr>
        <p:grpSpPr bwMode="auto">
          <a:xfrm>
            <a:off x="112713" y="714375"/>
            <a:ext cx="2387600" cy="1747838"/>
            <a:chOff x="211" y="632"/>
            <a:chExt cx="1317" cy="1077"/>
          </a:xfrm>
        </p:grpSpPr>
        <p:pic>
          <p:nvPicPr>
            <p:cNvPr id="335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 y="654"/>
              <a:ext cx="726" cy="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51" name="WordArt 7"/>
            <p:cNvSpPr>
              <a:spLocks noChangeArrowheads="1" noChangeShapeType="1" noTextEdit="1"/>
            </p:cNvSpPr>
            <p:nvPr/>
          </p:nvSpPr>
          <p:spPr bwMode="auto">
            <a:xfrm>
              <a:off x="318" y="710"/>
              <a:ext cx="237" cy="267"/>
            </a:xfrm>
            <a:prstGeom prst="rect">
              <a:avLst/>
            </a:prstGeom>
          </p:spPr>
          <p:txBody>
            <a:bodyPr wrap="none" fromWordArt="1">
              <a:prstTxWarp prst="textPlain">
                <a:avLst>
                  <a:gd name="adj" fmla="val 50000"/>
                </a:avLst>
              </a:prstTxWarp>
            </a:bodyPr>
            <a:lstStyle/>
            <a:p>
              <a:pPr algn="ctr"/>
              <a:r>
                <a:rPr lang="ja-JP" altLang="en-US" sz="3600" kern="10">
                  <a:ln w="9525">
                    <a:solidFill>
                      <a:srgbClr val="000000"/>
                    </a:solidFill>
                    <a:round/>
                    <a:headEnd/>
                    <a:tailEnd/>
                  </a:ln>
                  <a:solidFill>
                    <a:srgbClr val="000000"/>
                  </a:solidFill>
                  <a:effectLst>
                    <a:outerShdw dist="45791" dir="2021404" algn="ctr" rotWithShape="0">
                      <a:srgbClr val="C0C0C0"/>
                    </a:outerShdw>
                  </a:effectLst>
                  <a:latin typeface="ＭＳ Ｐ明朝"/>
                  <a:ea typeface="ＭＳ Ｐ明朝"/>
                </a:rPr>
                <a:t>Ｑ</a:t>
              </a:r>
            </a:p>
          </p:txBody>
        </p:sp>
        <p:sp>
          <p:nvSpPr>
            <p:cNvPr id="3352" name="AutoShape 8"/>
            <p:cNvSpPr>
              <a:spLocks noChangeArrowheads="1"/>
            </p:cNvSpPr>
            <p:nvPr/>
          </p:nvSpPr>
          <p:spPr bwMode="auto">
            <a:xfrm>
              <a:off x="600" y="632"/>
              <a:ext cx="928" cy="840"/>
            </a:xfrm>
            <a:prstGeom prst="roundRect">
              <a:avLst>
                <a:gd name="adj" fmla="val 16667"/>
              </a:avLst>
            </a:prstGeom>
            <a:noFill/>
            <a:ln w="28575">
              <a:pattFill prst="trellis">
                <a:fgClr>
                  <a:srgbClr val="000000"/>
                </a:fgClr>
                <a:bgClr>
                  <a:srgbClr val="FFFFFF"/>
                </a:bgClr>
              </a:patt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353" name="Text Box 281"/>
            <p:cNvSpPr txBox="1">
              <a:spLocks noChangeArrowheads="1"/>
            </p:cNvSpPr>
            <p:nvPr/>
          </p:nvSpPr>
          <p:spPr bwMode="auto">
            <a:xfrm>
              <a:off x="211" y="1382"/>
              <a:ext cx="806"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800">
                  <a:solidFill>
                    <a:schemeClr val="bg2"/>
                  </a:solidFill>
                  <a:ea typeface="HG正楷書体-PRO" pitchFamily="66" charset="-128"/>
                </a:rPr>
                <a:t>quality</a:t>
              </a:r>
            </a:p>
          </p:txBody>
        </p:sp>
      </p:grpSp>
      <p:grpSp>
        <p:nvGrpSpPr>
          <p:cNvPr id="3077" name="Group 305"/>
          <p:cNvGrpSpPr>
            <a:grpSpLocks/>
          </p:cNvGrpSpPr>
          <p:nvPr/>
        </p:nvGrpSpPr>
        <p:grpSpPr bwMode="auto">
          <a:xfrm>
            <a:off x="241300" y="2519363"/>
            <a:ext cx="2270125" cy="1858962"/>
            <a:chOff x="344" y="1759"/>
            <a:chExt cx="1279" cy="1226"/>
          </a:xfrm>
        </p:grpSpPr>
        <p:sp>
          <p:nvSpPr>
            <p:cNvPr id="3346" name="WordArt 11"/>
            <p:cNvSpPr>
              <a:spLocks noChangeArrowheads="1" noChangeShapeType="1" noTextEdit="1"/>
            </p:cNvSpPr>
            <p:nvPr/>
          </p:nvSpPr>
          <p:spPr bwMode="auto">
            <a:xfrm>
              <a:off x="1362" y="1759"/>
              <a:ext cx="213" cy="283"/>
            </a:xfrm>
            <a:prstGeom prst="rect">
              <a:avLst/>
            </a:prstGeom>
          </p:spPr>
          <p:txBody>
            <a:bodyPr wrap="none" fromWordArt="1">
              <a:prstTxWarp prst="textPlain">
                <a:avLst>
                  <a:gd name="adj" fmla="val 50000"/>
                </a:avLst>
              </a:prstTxWarp>
            </a:bodyPr>
            <a:lstStyle/>
            <a:p>
              <a:pPr algn="ctr"/>
              <a:r>
                <a:rPr lang="ja-JP" altLang="en-US" sz="3600" kern="10">
                  <a:ln w="9525">
                    <a:solidFill>
                      <a:srgbClr val="000000"/>
                    </a:solidFill>
                    <a:round/>
                    <a:headEnd/>
                    <a:tailEnd/>
                  </a:ln>
                  <a:solidFill>
                    <a:srgbClr val="000000"/>
                  </a:solidFill>
                  <a:effectLst>
                    <a:outerShdw dist="45791" dir="2021404" algn="ctr" rotWithShape="0">
                      <a:srgbClr val="C0C0C0"/>
                    </a:outerShdw>
                  </a:effectLst>
                  <a:latin typeface="ＭＳ Ｐ明朝"/>
                  <a:ea typeface="ＭＳ Ｐ明朝"/>
                </a:rPr>
                <a:t>Ｄ</a:t>
              </a:r>
            </a:p>
          </p:txBody>
        </p:sp>
        <p:sp>
          <p:nvSpPr>
            <p:cNvPr id="3347" name="Oval 12"/>
            <p:cNvSpPr>
              <a:spLocks noChangeArrowheads="1"/>
            </p:cNvSpPr>
            <p:nvPr/>
          </p:nvSpPr>
          <p:spPr bwMode="auto">
            <a:xfrm>
              <a:off x="344" y="1777"/>
              <a:ext cx="1058" cy="884"/>
            </a:xfrm>
            <a:prstGeom prst="ellipse">
              <a:avLst/>
            </a:prstGeom>
            <a:noFill/>
            <a:ln w="28575">
              <a:pattFill prst="trellis">
                <a:fgClr>
                  <a:srgbClr val="000000"/>
                </a:fgClr>
                <a:bgClr>
                  <a:srgbClr val="FFFFFF"/>
                </a:bgClr>
              </a:patt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pic>
          <p:nvPicPr>
            <p:cNvPr id="3348"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 y="1889"/>
              <a:ext cx="828" cy="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49" name="Text Box 282"/>
            <p:cNvSpPr txBox="1">
              <a:spLocks noChangeArrowheads="1"/>
            </p:cNvSpPr>
            <p:nvPr/>
          </p:nvSpPr>
          <p:spPr bwMode="auto">
            <a:xfrm>
              <a:off x="623" y="2591"/>
              <a:ext cx="1000" cy="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800">
                  <a:solidFill>
                    <a:schemeClr val="bg2"/>
                  </a:solidFill>
                  <a:ea typeface="HG正楷書体-PRO" pitchFamily="66" charset="-128"/>
                </a:rPr>
                <a:t>delivery</a:t>
              </a:r>
            </a:p>
          </p:txBody>
        </p:sp>
      </p:grpSp>
      <p:grpSp>
        <p:nvGrpSpPr>
          <p:cNvPr id="3078" name="Group 306"/>
          <p:cNvGrpSpPr>
            <a:grpSpLocks/>
          </p:cNvGrpSpPr>
          <p:nvPr/>
        </p:nvGrpSpPr>
        <p:grpSpPr bwMode="auto">
          <a:xfrm>
            <a:off x="184150" y="4340225"/>
            <a:ext cx="2105025" cy="1646238"/>
            <a:chOff x="237" y="2987"/>
            <a:chExt cx="1712" cy="1270"/>
          </a:xfrm>
        </p:grpSpPr>
        <p:sp>
          <p:nvSpPr>
            <p:cNvPr id="3342" name="AutoShape 17"/>
            <p:cNvSpPr>
              <a:spLocks noChangeArrowheads="1"/>
            </p:cNvSpPr>
            <p:nvPr/>
          </p:nvSpPr>
          <p:spPr bwMode="auto">
            <a:xfrm>
              <a:off x="493" y="2987"/>
              <a:ext cx="1456" cy="912"/>
            </a:xfrm>
            <a:prstGeom prst="pentagon">
              <a:avLst/>
            </a:prstGeom>
            <a:noFill/>
            <a:ln w="38100">
              <a:pattFill prst="trellis">
                <a:fgClr>
                  <a:srgbClr val="000000"/>
                </a:fgClr>
                <a:bgClr>
                  <a:srgbClr val="FFFFFF"/>
                </a:bgClr>
              </a:patt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343" name="WordArt 231"/>
            <p:cNvSpPr>
              <a:spLocks noChangeArrowheads="1" noChangeShapeType="1" noTextEdit="1"/>
            </p:cNvSpPr>
            <p:nvPr/>
          </p:nvSpPr>
          <p:spPr bwMode="auto">
            <a:xfrm>
              <a:off x="237" y="3000"/>
              <a:ext cx="259" cy="240"/>
            </a:xfrm>
            <a:prstGeom prst="rect">
              <a:avLst/>
            </a:prstGeom>
          </p:spPr>
          <p:txBody>
            <a:bodyPr wrap="none" fromWordArt="1">
              <a:prstTxWarp prst="textPlain">
                <a:avLst>
                  <a:gd name="adj" fmla="val 50000"/>
                </a:avLst>
              </a:prstTxWarp>
            </a:bodyPr>
            <a:lstStyle/>
            <a:p>
              <a:pPr algn="ctr"/>
              <a:r>
                <a:rPr lang="ja-JP" altLang="en-US" sz="3600" kern="10">
                  <a:ln w="9525">
                    <a:solidFill>
                      <a:srgbClr val="000000"/>
                    </a:solidFill>
                    <a:round/>
                    <a:headEnd/>
                    <a:tailEnd/>
                  </a:ln>
                  <a:solidFill>
                    <a:srgbClr val="000000"/>
                  </a:solidFill>
                  <a:effectLst>
                    <a:outerShdw dist="45791" dir="2021404" algn="ctr" rotWithShape="0">
                      <a:srgbClr val="C0C0C0"/>
                    </a:outerShdw>
                  </a:effectLst>
                  <a:latin typeface="ＭＳ Ｐ明朝"/>
                  <a:ea typeface="ＭＳ Ｐ明朝"/>
                </a:rPr>
                <a:t>Ｃ</a:t>
              </a:r>
            </a:p>
          </p:txBody>
        </p:sp>
        <p:pic>
          <p:nvPicPr>
            <p:cNvPr id="3344"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3" y="3086"/>
              <a:ext cx="1077" cy="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45" name="Text Box 283"/>
            <p:cNvSpPr txBox="1">
              <a:spLocks noChangeArrowheads="1"/>
            </p:cNvSpPr>
            <p:nvPr/>
          </p:nvSpPr>
          <p:spPr bwMode="auto">
            <a:xfrm>
              <a:off x="434" y="3769"/>
              <a:ext cx="993" cy="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a:solidFill>
                    <a:schemeClr val="bg2"/>
                  </a:solidFill>
                  <a:ea typeface="HG正楷書体-PRO" pitchFamily="66" charset="-128"/>
                </a:rPr>
                <a:t>cost</a:t>
              </a:r>
            </a:p>
          </p:txBody>
        </p:sp>
      </p:grpSp>
      <p:grpSp>
        <p:nvGrpSpPr>
          <p:cNvPr id="3079" name="Group 307"/>
          <p:cNvGrpSpPr>
            <a:grpSpLocks/>
          </p:cNvGrpSpPr>
          <p:nvPr/>
        </p:nvGrpSpPr>
        <p:grpSpPr bwMode="auto">
          <a:xfrm>
            <a:off x="1835150" y="5148263"/>
            <a:ext cx="2239963" cy="1589087"/>
            <a:chOff x="2182" y="3111"/>
            <a:chExt cx="1527" cy="1152"/>
          </a:xfrm>
        </p:grpSpPr>
        <p:sp>
          <p:nvSpPr>
            <p:cNvPr id="3338" name="AutoShape 16"/>
            <p:cNvSpPr>
              <a:spLocks noChangeArrowheads="1"/>
            </p:cNvSpPr>
            <p:nvPr/>
          </p:nvSpPr>
          <p:spPr bwMode="auto">
            <a:xfrm>
              <a:off x="2708" y="3111"/>
              <a:ext cx="1001" cy="1060"/>
            </a:xfrm>
            <a:prstGeom prst="hexagon">
              <a:avLst>
                <a:gd name="adj" fmla="val 25000"/>
                <a:gd name="vf" fmla="val 115470"/>
              </a:avLst>
            </a:prstGeom>
            <a:noFill/>
            <a:ln w="38100">
              <a:pattFill prst="trellis">
                <a:fgClr>
                  <a:srgbClr val="000000"/>
                </a:fgClr>
                <a:bgClr>
                  <a:srgbClr val="FFFFFF"/>
                </a:bgClr>
              </a:patt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339" name="WordArt 230"/>
            <p:cNvSpPr>
              <a:spLocks noChangeArrowheads="1" noChangeShapeType="1" noTextEdit="1"/>
            </p:cNvSpPr>
            <p:nvPr/>
          </p:nvSpPr>
          <p:spPr bwMode="auto">
            <a:xfrm>
              <a:off x="2451" y="3145"/>
              <a:ext cx="288" cy="288"/>
            </a:xfrm>
            <a:prstGeom prst="rect">
              <a:avLst/>
            </a:prstGeom>
          </p:spPr>
          <p:txBody>
            <a:bodyPr wrap="none" fromWordArt="1">
              <a:prstTxWarp prst="textPlain">
                <a:avLst>
                  <a:gd name="adj" fmla="val 50000"/>
                </a:avLst>
              </a:prstTxWarp>
            </a:bodyPr>
            <a:lstStyle/>
            <a:p>
              <a:pPr algn="ctr"/>
              <a:r>
                <a:rPr lang="ja-JP" altLang="en-US" sz="3600" kern="10">
                  <a:ln w="9525">
                    <a:solidFill>
                      <a:srgbClr val="000000"/>
                    </a:solidFill>
                    <a:round/>
                    <a:headEnd/>
                    <a:tailEnd/>
                  </a:ln>
                  <a:solidFill>
                    <a:srgbClr val="000000"/>
                  </a:solidFill>
                  <a:effectLst>
                    <a:outerShdw dist="45791" dir="2021404" algn="ctr" rotWithShape="0">
                      <a:srgbClr val="C0C0C0"/>
                    </a:outerShdw>
                  </a:effectLst>
                  <a:latin typeface="ＭＳ Ｐ明朝"/>
                  <a:ea typeface="ＭＳ Ｐ明朝"/>
                </a:rPr>
                <a:t>Ｓ</a:t>
              </a:r>
            </a:p>
          </p:txBody>
        </p:sp>
        <p:pic>
          <p:nvPicPr>
            <p:cNvPr id="3340"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74" y="3224"/>
              <a:ext cx="662" cy="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41" name="Text Box 284"/>
            <p:cNvSpPr txBox="1">
              <a:spLocks noChangeArrowheads="1"/>
            </p:cNvSpPr>
            <p:nvPr/>
          </p:nvSpPr>
          <p:spPr bwMode="auto">
            <a:xfrm>
              <a:off x="2182" y="3782"/>
              <a:ext cx="1013" cy="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800">
                  <a:solidFill>
                    <a:schemeClr val="bg2"/>
                  </a:solidFill>
                  <a:ea typeface="HG正楷書体-PRO" pitchFamily="66" charset="-128"/>
                </a:rPr>
                <a:t>safety</a:t>
              </a:r>
            </a:p>
          </p:txBody>
        </p:sp>
      </p:grpSp>
      <p:grpSp>
        <p:nvGrpSpPr>
          <p:cNvPr id="3080" name="Group 308"/>
          <p:cNvGrpSpPr>
            <a:grpSpLocks/>
          </p:cNvGrpSpPr>
          <p:nvPr/>
        </p:nvGrpSpPr>
        <p:grpSpPr bwMode="auto">
          <a:xfrm>
            <a:off x="4268788" y="5051425"/>
            <a:ext cx="2373312" cy="1590675"/>
            <a:chOff x="3995" y="3090"/>
            <a:chExt cx="1580" cy="1086"/>
          </a:xfrm>
        </p:grpSpPr>
        <p:sp>
          <p:nvSpPr>
            <p:cNvPr id="3126" name="Freeform 20"/>
            <p:cNvSpPr>
              <a:spLocks/>
            </p:cNvSpPr>
            <p:nvPr/>
          </p:nvSpPr>
          <p:spPr bwMode="auto">
            <a:xfrm>
              <a:off x="5327" y="3191"/>
              <a:ext cx="79" cy="69"/>
            </a:xfrm>
            <a:custGeom>
              <a:avLst/>
              <a:gdLst>
                <a:gd name="T0" fmla="*/ 0 w 576"/>
                <a:gd name="T1" fmla="*/ 0 h 545"/>
                <a:gd name="T2" fmla="*/ 0 w 576"/>
                <a:gd name="T3" fmla="*/ 0 h 545"/>
                <a:gd name="T4" fmla="*/ 0 w 576"/>
                <a:gd name="T5" fmla="*/ 0 h 545"/>
                <a:gd name="T6" fmla="*/ 0 w 576"/>
                <a:gd name="T7" fmla="*/ 0 h 545"/>
                <a:gd name="T8" fmla="*/ 0 w 576"/>
                <a:gd name="T9" fmla="*/ 0 h 545"/>
                <a:gd name="T10" fmla="*/ 0 w 576"/>
                <a:gd name="T11" fmla="*/ 0 h 545"/>
                <a:gd name="T12" fmla="*/ 0 w 576"/>
                <a:gd name="T13" fmla="*/ 0 h 545"/>
                <a:gd name="T14" fmla="*/ 0 w 576"/>
                <a:gd name="T15" fmla="*/ 0 h 545"/>
                <a:gd name="T16" fmla="*/ 0 w 576"/>
                <a:gd name="T17" fmla="*/ 0 h 545"/>
                <a:gd name="T18" fmla="*/ 0 w 576"/>
                <a:gd name="T19" fmla="*/ 0 h 545"/>
                <a:gd name="T20" fmla="*/ 0 w 576"/>
                <a:gd name="T21" fmla="*/ 0 h 545"/>
                <a:gd name="T22" fmla="*/ 0 w 576"/>
                <a:gd name="T23" fmla="*/ 0 h 545"/>
                <a:gd name="T24" fmla="*/ 0 w 576"/>
                <a:gd name="T25" fmla="*/ 0 h 545"/>
                <a:gd name="T26" fmla="*/ 0 w 576"/>
                <a:gd name="T27" fmla="*/ 0 h 545"/>
                <a:gd name="T28" fmla="*/ 0 w 576"/>
                <a:gd name="T29" fmla="*/ 0 h 545"/>
                <a:gd name="T30" fmla="*/ 0 w 576"/>
                <a:gd name="T31" fmla="*/ 0 h 545"/>
                <a:gd name="T32" fmla="*/ 0 w 576"/>
                <a:gd name="T33" fmla="*/ 0 h 545"/>
                <a:gd name="T34" fmla="*/ 0 w 576"/>
                <a:gd name="T35" fmla="*/ 0 h 545"/>
                <a:gd name="T36" fmla="*/ 0 w 576"/>
                <a:gd name="T37" fmla="*/ 0 h 545"/>
                <a:gd name="T38" fmla="*/ 0 w 576"/>
                <a:gd name="T39" fmla="*/ 0 h 545"/>
                <a:gd name="T40" fmla="*/ 0 w 576"/>
                <a:gd name="T41" fmla="*/ 0 h 545"/>
                <a:gd name="T42" fmla="*/ 0 w 576"/>
                <a:gd name="T43" fmla="*/ 0 h 545"/>
                <a:gd name="T44" fmla="*/ 0 w 576"/>
                <a:gd name="T45" fmla="*/ 0 h 545"/>
                <a:gd name="T46" fmla="*/ 0 w 576"/>
                <a:gd name="T47" fmla="*/ 0 h 545"/>
                <a:gd name="T48" fmla="*/ 0 w 576"/>
                <a:gd name="T49" fmla="*/ 0 h 545"/>
                <a:gd name="T50" fmla="*/ 0 w 576"/>
                <a:gd name="T51" fmla="*/ 0 h 545"/>
                <a:gd name="T52" fmla="*/ 0 w 576"/>
                <a:gd name="T53" fmla="*/ 0 h 545"/>
                <a:gd name="T54" fmla="*/ 0 w 576"/>
                <a:gd name="T55" fmla="*/ 0 h 545"/>
                <a:gd name="T56" fmla="*/ 0 w 576"/>
                <a:gd name="T57" fmla="*/ 0 h 545"/>
                <a:gd name="T58" fmla="*/ 0 w 576"/>
                <a:gd name="T59" fmla="*/ 0 h 545"/>
                <a:gd name="T60" fmla="*/ 0 w 576"/>
                <a:gd name="T61" fmla="*/ 0 h 545"/>
                <a:gd name="T62" fmla="*/ 0 w 576"/>
                <a:gd name="T63" fmla="*/ 0 h 545"/>
                <a:gd name="T64" fmla="*/ 0 w 576"/>
                <a:gd name="T65" fmla="*/ 0 h 545"/>
                <a:gd name="T66" fmla="*/ 0 w 576"/>
                <a:gd name="T67" fmla="*/ 0 h 545"/>
                <a:gd name="T68" fmla="*/ 0 w 576"/>
                <a:gd name="T69" fmla="*/ 0 h 545"/>
                <a:gd name="T70" fmla="*/ 0 w 576"/>
                <a:gd name="T71" fmla="*/ 0 h 545"/>
                <a:gd name="T72" fmla="*/ 0 w 576"/>
                <a:gd name="T73" fmla="*/ 0 h 545"/>
                <a:gd name="T74" fmla="*/ 0 w 576"/>
                <a:gd name="T75" fmla="*/ 0 h 545"/>
                <a:gd name="T76" fmla="*/ 0 w 576"/>
                <a:gd name="T77" fmla="*/ 0 h 545"/>
                <a:gd name="T78" fmla="*/ 0 w 576"/>
                <a:gd name="T79" fmla="*/ 0 h 545"/>
                <a:gd name="T80" fmla="*/ 0 w 576"/>
                <a:gd name="T81" fmla="*/ 0 h 545"/>
                <a:gd name="T82" fmla="*/ 0 w 576"/>
                <a:gd name="T83" fmla="*/ 0 h 545"/>
                <a:gd name="T84" fmla="*/ 0 w 576"/>
                <a:gd name="T85" fmla="*/ 0 h 545"/>
                <a:gd name="T86" fmla="*/ 0 w 576"/>
                <a:gd name="T87" fmla="*/ 0 h 545"/>
                <a:gd name="T88" fmla="*/ 0 w 576"/>
                <a:gd name="T89" fmla="*/ 0 h 545"/>
                <a:gd name="T90" fmla="*/ 0 w 576"/>
                <a:gd name="T91" fmla="*/ 0 h 545"/>
                <a:gd name="T92" fmla="*/ 0 w 576"/>
                <a:gd name="T93" fmla="*/ 0 h 545"/>
                <a:gd name="T94" fmla="*/ 0 w 576"/>
                <a:gd name="T95" fmla="*/ 0 h 545"/>
                <a:gd name="T96" fmla="*/ 0 w 576"/>
                <a:gd name="T97" fmla="*/ 0 h 545"/>
                <a:gd name="T98" fmla="*/ 0 w 576"/>
                <a:gd name="T99" fmla="*/ 0 h 545"/>
                <a:gd name="T100" fmla="*/ 0 w 576"/>
                <a:gd name="T101" fmla="*/ 0 h 54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76" h="545">
                  <a:moveTo>
                    <a:pt x="98" y="545"/>
                  </a:moveTo>
                  <a:lnTo>
                    <a:pt x="196" y="459"/>
                  </a:lnTo>
                  <a:lnTo>
                    <a:pt x="220" y="458"/>
                  </a:lnTo>
                  <a:lnTo>
                    <a:pt x="276" y="446"/>
                  </a:lnTo>
                  <a:lnTo>
                    <a:pt x="307" y="434"/>
                  </a:lnTo>
                  <a:lnTo>
                    <a:pt x="340" y="415"/>
                  </a:lnTo>
                  <a:lnTo>
                    <a:pt x="369" y="388"/>
                  </a:lnTo>
                  <a:lnTo>
                    <a:pt x="391" y="351"/>
                  </a:lnTo>
                  <a:lnTo>
                    <a:pt x="478" y="277"/>
                  </a:lnTo>
                  <a:lnTo>
                    <a:pt x="532" y="220"/>
                  </a:lnTo>
                  <a:lnTo>
                    <a:pt x="549" y="200"/>
                  </a:lnTo>
                  <a:lnTo>
                    <a:pt x="555" y="194"/>
                  </a:lnTo>
                  <a:lnTo>
                    <a:pt x="556" y="192"/>
                  </a:lnTo>
                  <a:lnTo>
                    <a:pt x="548" y="179"/>
                  </a:lnTo>
                  <a:lnTo>
                    <a:pt x="536" y="169"/>
                  </a:lnTo>
                  <a:lnTo>
                    <a:pt x="522" y="167"/>
                  </a:lnTo>
                  <a:lnTo>
                    <a:pt x="503" y="169"/>
                  </a:lnTo>
                  <a:lnTo>
                    <a:pt x="542" y="136"/>
                  </a:lnTo>
                  <a:lnTo>
                    <a:pt x="567" y="109"/>
                  </a:lnTo>
                  <a:lnTo>
                    <a:pt x="574" y="97"/>
                  </a:lnTo>
                  <a:lnTo>
                    <a:pt x="576" y="94"/>
                  </a:lnTo>
                  <a:lnTo>
                    <a:pt x="576" y="93"/>
                  </a:lnTo>
                  <a:lnTo>
                    <a:pt x="573" y="83"/>
                  </a:lnTo>
                  <a:lnTo>
                    <a:pt x="566" y="75"/>
                  </a:lnTo>
                  <a:lnTo>
                    <a:pt x="556" y="72"/>
                  </a:lnTo>
                  <a:lnTo>
                    <a:pt x="528" y="75"/>
                  </a:lnTo>
                  <a:lnTo>
                    <a:pt x="492" y="87"/>
                  </a:lnTo>
                  <a:lnTo>
                    <a:pt x="505" y="68"/>
                  </a:lnTo>
                  <a:lnTo>
                    <a:pt x="510" y="49"/>
                  </a:lnTo>
                  <a:lnTo>
                    <a:pt x="511" y="42"/>
                  </a:lnTo>
                  <a:lnTo>
                    <a:pt x="502" y="32"/>
                  </a:lnTo>
                  <a:lnTo>
                    <a:pt x="491" y="26"/>
                  </a:lnTo>
                  <a:lnTo>
                    <a:pt x="479" y="24"/>
                  </a:lnTo>
                  <a:lnTo>
                    <a:pt x="454" y="31"/>
                  </a:lnTo>
                  <a:lnTo>
                    <a:pt x="435" y="41"/>
                  </a:lnTo>
                  <a:lnTo>
                    <a:pt x="427" y="47"/>
                  </a:lnTo>
                  <a:lnTo>
                    <a:pt x="439" y="33"/>
                  </a:lnTo>
                  <a:lnTo>
                    <a:pt x="444" y="20"/>
                  </a:lnTo>
                  <a:lnTo>
                    <a:pt x="445" y="13"/>
                  </a:lnTo>
                  <a:lnTo>
                    <a:pt x="445" y="11"/>
                  </a:lnTo>
                  <a:lnTo>
                    <a:pt x="441" y="4"/>
                  </a:lnTo>
                  <a:lnTo>
                    <a:pt x="436" y="1"/>
                  </a:lnTo>
                  <a:lnTo>
                    <a:pt x="429" y="0"/>
                  </a:lnTo>
                  <a:lnTo>
                    <a:pt x="406" y="5"/>
                  </a:lnTo>
                  <a:lnTo>
                    <a:pt x="343" y="33"/>
                  </a:lnTo>
                  <a:lnTo>
                    <a:pt x="216" y="102"/>
                  </a:lnTo>
                  <a:lnTo>
                    <a:pt x="193" y="124"/>
                  </a:lnTo>
                  <a:lnTo>
                    <a:pt x="162" y="162"/>
                  </a:lnTo>
                  <a:lnTo>
                    <a:pt x="90" y="266"/>
                  </a:lnTo>
                  <a:lnTo>
                    <a:pt x="0" y="409"/>
                  </a:lnTo>
                  <a:lnTo>
                    <a:pt x="98" y="545"/>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27" name="Freeform 21"/>
            <p:cNvSpPr>
              <a:spLocks/>
            </p:cNvSpPr>
            <p:nvPr/>
          </p:nvSpPr>
          <p:spPr bwMode="auto">
            <a:xfrm>
              <a:off x="5327" y="3191"/>
              <a:ext cx="84" cy="74"/>
            </a:xfrm>
            <a:custGeom>
              <a:avLst/>
              <a:gdLst>
                <a:gd name="T0" fmla="*/ 0 w 593"/>
                <a:gd name="T1" fmla="*/ 0 h 564"/>
                <a:gd name="T2" fmla="*/ 0 w 593"/>
                <a:gd name="T3" fmla="*/ 0 h 564"/>
                <a:gd name="T4" fmla="*/ 0 w 593"/>
                <a:gd name="T5" fmla="*/ 0 h 564"/>
                <a:gd name="T6" fmla="*/ 0 w 593"/>
                <a:gd name="T7" fmla="*/ 0 h 564"/>
                <a:gd name="T8" fmla="*/ 0 w 593"/>
                <a:gd name="T9" fmla="*/ 0 h 564"/>
                <a:gd name="T10" fmla="*/ 0 w 593"/>
                <a:gd name="T11" fmla="*/ 0 h 564"/>
                <a:gd name="T12" fmla="*/ 0 w 593"/>
                <a:gd name="T13" fmla="*/ 0 h 564"/>
                <a:gd name="T14" fmla="*/ 0 w 593"/>
                <a:gd name="T15" fmla="*/ 0 h 564"/>
                <a:gd name="T16" fmla="*/ 0 w 593"/>
                <a:gd name="T17" fmla="*/ 0 h 564"/>
                <a:gd name="T18" fmla="*/ 0 w 593"/>
                <a:gd name="T19" fmla="*/ 0 h 564"/>
                <a:gd name="T20" fmla="*/ 0 w 593"/>
                <a:gd name="T21" fmla="*/ 0 h 564"/>
                <a:gd name="T22" fmla="*/ 0 w 593"/>
                <a:gd name="T23" fmla="*/ 0 h 564"/>
                <a:gd name="T24" fmla="*/ 0 w 593"/>
                <a:gd name="T25" fmla="*/ 0 h 564"/>
                <a:gd name="T26" fmla="*/ 0 w 593"/>
                <a:gd name="T27" fmla="*/ 0 h 564"/>
                <a:gd name="T28" fmla="*/ 0 w 593"/>
                <a:gd name="T29" fmla="*/ 0 h 564"/>
                <a:gd name="T30" fmla="*/ 0 w 593"/>
                <a:gd name="T31" fmla="*/ 0 h 564"/>
                <a:gd name="T32" fmla="*/ 0 w 593"/>
                <a:gd name="T33" fmla="*/ 0 h 564"/>
                <a:gd name="T34" fmla="*/ 0 w 593"/>
                <a:gd name="T35" fmla="*/ 0 h 564"/>
                <a:gd name="T36" fmla="*/ 0 w 593"/>
                <a:gd name="T37" fmla="*/ 0 h 564"/>
                <a:gd name="T38" fmla="*/ 0 w 593"/>
                <a:gd name="T39" fmla="*/ 0 h 564"/>
                <a:gd name="T40" fmla="*/ 0 w 593"/>
                <a:gd name="T41" fmla="*/ 0 h 564"/>
                <a:gd name="T42" fmla="*/ 0 w 593"/>
                <a:gd name="T43" fmla="*/ 0 h 564"/>
                <a:gd name="T44" fmla="*/ 0 w 593"/>
                <a:gd name="T45" fmla="*/ 0 h 564"/>
                <a:gd name="T46" fmla="*/ 0 w 593"/>
                <a:gd name="T47" fmla="*/ 0 h 564"/>
                <a:gd name="T48" fmla="*/ 0 w 593"/>
                <a:gd name="T49" fmla="*/ 0 h 564"/>
                <a:gd name="T50" fmla="*/ 0 w 593"/>
                <a:gd name="T51" fmla="*/ 0 h 564"/>
                <a:gd name="T52" fmla="*/ 0 w 593"/>
                <a:gd name="T53" fmla="*/ 0 h 564"/>
                <a:gd name="T54" fmla="*/ 0 w 593"/>
                <a:gd name="T55" fmla="*/ 0 h 564"/>
                <a:gd name="T56" fmla="*/ 0 w 593"/>
                <a:gd name="T57" fmla="*/ 0 h 564"/>
                <a:gd name="T58" fmla="*/ 0 w 593"/>
                <a:gd name="T59" fmla="*/ 0 h 564"/>
                <a:gd name="T60" fmla="*/ 0 w 593"/>
                <a:gd name="T61" fmla="*/ 0 h 564"/>
                <a:gd name="T62" fmla="*/ 0 w 593"/>
                <a:gd name="T63" fmla="*/ 0 h 564"/>
                <a:gd name="T64" fmla="*/ 0 w 593"/>
                <a:gd name="T65" fmla="*/ 0 h 564"/>
                <a:gd name="T66" fmla="*/ 0 w 593"/>
                <a:gd name="T67" fmla="*/ 0 h 564"/>
                <a:gd name="T68" fmla="*/ 0 w 593"/>
                <a:gd name="T69" fmla="*/ 0 h 564"/>
                <a:gd name="T70" fmla="*/ 0 w 593"/>
                <a:gd name="T71" fmla="*/ 0 h 564"/>
                <a:gd name="T72" fmla="*/ 0 w 593"/>
                <a:gd name="T73" fmla="*/ 0 h 564"/>
                <a:gd name="T74" fmla="*/ 0 w 593"/>
                <a:gd name="T75" fmla="*/ 0 h 564"/>
                <a:gd name="T76" fmla="*/ 0 w 593"/>
                <a:gd name="T77" fmla="*/ 0 h 564"/>
                <a:gd name="T78" fmla="*/ 0 w 593"/>
                <a:gd name="T79" fmla="*/ 0 h 564"/>
                <a:gd name="T80" fmla="*/ 0 w 593"/>
                <a:gd name="T81" fmla="*/ 0 h 564"/>
                <a:gd name="T82" fmla="*/ 0 w 593"/>
                <a:gd name="T83" fmla="*/ 0 h 564"/>
                <a:gd name="T84" fmla="*/ 0 w 593"/>
                <a:gd name="T85" fmla="*/ 0 h 564"/>
                <a:gd name="T86" fmla="*/ 0 w 593"/>
                <a:gd name="T87" fmla="*/ 0 h 564"/>
                <a:gd name="T88" fmla="*/ 0 w 593"/>
                <a:gd name="T89" fmla="*/ 0 h 564"/>
                <a:gd name="T90" fmla="*/ 0 w 593"/>
                <a:gd name="T91" fmla="*/ 0 h 564"/>
                <a:gd name="T92" fmla="*/ 0 w 593"/>
                <a:gd name="T93" fmla="*/ 0 h 564"/>
                <a:gd name="T94" fmla="*/ 0 w 593"/>
                <a:gd name="T95" fmla="*/ 0 h 564"/>
                <a:gd name="T96" fmla="*/ 0 w 593"/>
                <a:gd name="T97" fmla="*/ 0 h 564"/>
                <a:gd name="T98" fmla="*/ 0 w 593"/>
                <a:gd name="T99" fmla="*/ 0 h 564"/>
                <a:gd name="T100" fmla="*/ 0 w 593"/>
                <a:gd name="T101" fmla="*/ 0 h 564"/>
                <a:gd name="T102" fmla="*/ 0 w 593"/>
                <a:gd name="T103" fmla="*/ 0 h 564"/>
                <a:gd name="T104" fmla="*/ 0 w 593"/>
                <a:gd name="T105" fmla="*/ 0 h 564"/>
                <a:gd name="T106" fmla="*/ 0 w 593"/>
                <a:gd name="T107" fmla="*/ 0 h 564"/>
                <a:gd name="T108" fmla="*/ 0 w 593"/>
                <a:gd name="T109" fmla="*/ 0 h 564"/>
                <a:gd name="T110" fmla="*/ 0 w 593"/>
                <a:gd name="T111" fmla="*/ 0 h 564"/>
                <a:gd name="T112" fmla="*/ 0 w 593"/>
                <a:gd name="T113" fmla="*/ 0 h 564"/>
                <a:gd name="T114" fmla="*/ 0 w 593"/>
                <a:gd name="T115" fmla="*/ 0 h 564"/>
                <a:gd name="T116" fmla="*/ 0 w 593"/>
                <a:gd name="T117" fmla="*/ 0 h 564"/>
                <a:gd name="T118" fmla="*/ 0 w 593"/>
                <a:gd name="T119" fmla="*/ 0 h 56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93" h="564">
                  <a:moveTo>
                    <a:pt x="15" y="413"/>
                  </a:moveTo>
                  <a:lnTo>
                    <a:pt x="3" y="422"/>
                  </a:lnTo>
                  <a:lnTo>
                    <a:pt x="106" y="564"/>
                  </a:lnTo>
                  <a:lnTo>
                    <a:pt x="208" y="474"/>
                  </a:lnTo>
                  <a:lnTo>
                    <a:pt x="230" y="474"/>
                  </a:lnTo>
                  <a:lnTo>
                    <a:pt x="287" y="461"/>
                  </a:lnTo>
                  <a:lnTo>
                    <a:pt x="319" y="449"/>
                  </a:lnTo>
                  <a:lnTo>
                    <a:pt x="354" y="429"/>
                  </a:lnTo>
                  <a:lnTo>
                    <a:pt x="384" y="401"/>
                  </a:lnTo>
                  <a:lnTo>
                    <a:pt x="406" y="364"/>
                  </a:lnTo>
                  <a:lnTo>
                    <a:pt x="492" y="292"/>
                  </a:lnTo>
                  <a:lnTo>
                    <a:pt x="547" y="233"/>
                  </a:lnTo>
                  <a:lnTo>
                    <a:pt x="565" y="213"/>
                  </a:lnTo>
                  <a:lnTo>
                    <a:pt x="570" y="206"/>
                  </a:lnTo>
                  <a:lnTo>
                    <a:pt x="574" y="200"/>
                  </a:lnTo>
                  <a:lnTo>
                    <a:pt x="564" y="182"/>
                  </a:lnTo>
                  <a:lnTo>
                    <a:pt x="548" y="170"/>
                  </a:lnTo>
                  <a:lnTo>
                    <a:pt x="531" y="167"/>
                  </a:lnTo>
                  <a:lnTo>
                    <a:pt x="511" y="169"/>
                  </a:lnTo>
                  <a:lnTo>
                    <a:pt x="507" y="171"/>
                  </a:lnTo>
                  <a:lnTo>
                    <a:pt x="518" y="183"/>
                  </a:lnTo>
                  <a:lnTo>
                    <a:pt x="556" y="149"/>
                  </a:lnTo>
                  <a:lnTo>
                    <a:pt x="582" y="122"/>
                  </a:lnTo>
                  <a:lnTo>
                    <a:pt x="589" y="109"/>
                  </a:lnTo>
                  <a:lnTo>
                    <a:pt x="593" y="104"/>
                  </a:lnTo>
                  <a:lnTo>
                    <a:pt x="593" y="100"/>
                  </a:lnTo>
                  <a:lnTo>
                    <a:pt x="589" y="87"/>
                  </a:lnTo>
                  <a:lnTo>
                    <a:pt x="579" y="76"/>
                  </a:lnTo>
                  <a:lnTo>
                    <a:pt x="566" y="72"/>
                  </a:lnTo>
                  <a:lnTo>
                    <a:pt x="535" y="76"/>
                  </a:lnTo>
                  <a:lnTo>
                    <a:pt x="521" y="80"/>
                  </a:lnTo>
                  <a:lnTo>
                    <a:pt x="522" y="79"/>
                  </a:lnTo>
                  <a:lnTo>
                    <a:pt x="526" y="58"/>
                  </a:lnTo>
                  <a:lnTo>
                    <a:pt x="528" y="48"/>
                  </a:lnTo>
                  <a:lnTo>
                    <a:pt x="517" y="34"/>
                  </a:lnTo>
                  <a:lnTo>
                    <a:pt x="503" y="27"/>
                  </a:lnTo>
                  <a:lnTo>
                    <a:pt x="488" y="23"/>
                  </a:lnTo>
                  <a:lnTo>
                    <a:pt x="460" y="32"/>
                  </a:lnTo>
                  <a:lnTo>
                    <a:pt x="440" y="43"/>
                  </a:lnTo>
                  <a:lnTo>
                    <a:pt x="431" y="49"/>
                  </a:lnTo>
                  <a:lnTo>
                    <a:pt x="441" y="61"/>
                  </a:lnTo>
                  <a:lnTo>
                    <a:pt x="442" y="60"/>
                  </a:lnTo>
                  <a:lnTo>
                    <a:pt x="455" y="45"/>
                  </a:lnTo>
                  <a:lnTo>
                    <a:pt x="460" y="30"/>
                  </a:lnTo>
                  <a:lnTo>
                    <a:pt x="462" y="22"/>
                  </a:lnTo>
                  <a:lnTo>
                    <a:pt x="462" y="17"/>
                  </a:lnTo>
                  <a:lnTo>
                    <a:pt x="456" y="7"/>
                  </a:lnTo>
                  <a:lnTo>
                    <a:pt x="448" y="2"/>
                  </a:lnTo>
                  <a:lnTo>
                    <a:pt x="438" y="0"/>
                  </a:lnTo>
                  <a:lnTo>
                    <a:pt x="413" y="6"/>
                  </a:lnTo>
                  <a:lnTo>
                    <a:pt x="349" y="34"/>
                  </a:lnTo>
                  <a:lnTo>
                    <a:pt x="221" y="104"/>
                  </a:lnTo>
                  <a:lnTo>
                    <a:pt x="196" y="127"/>
                  </a:lnTo>
                  <a:lnTo>
                    <a:pt x="165" y="165"/>
                  </a:lnTo>
                  <a:lnTo>
                    <a:pt x="93" y="270"/>
                  </a:lnTo>
                  <a:lnTo>
                    <a:pt x="0" y="417"/>
                  </a:lnTo>
                  <a:lnTo>
                    <a:pt x="106" y="564"/>
                  </a:lnTo>
                  <a:lnTo>
                    <a:pt x="210" y="473"/>
                  </a:lnTo>
                  <a:lnTo>
                    <a:pt x="200" y="460"/>
                  </a:lnTo>
                  <a:lnTo>
                    <a:pt x="108" y="541"/>
                  </a:lnTo>
                  <a:lnTo>
                    <a:pt x="18" y="417"/>
                  </a:lnTo>
                  <a:lnTo>
                    <a:pt x="105" y="278"/>
                  </a:lnTo>
                  <a:lnTo>
                    <a:pt x="177" y="175"/>
                  </a:lnTo>
                  <a:lnTo>
                    <a:pt x="208" y="137"/>
                  </a:lnTo>
                  <a:lnTo>
                    <a:pt x="230" y="117"/>
                  </a:lnTo>
                  <a:lnTo>
                    <a:pt x="355" y="48"/>
                  </a:lnTo>
                  <a:lnTo>
                    <a:pt x="417" y="20"/>
                  </a:lnTo>
                  <a:lnTo>
                    <a:pt x="438" y="16"/>
                  </a:lnTo>
                  <a:lnTo>
                    <a:pt x="442" y="16"/>
                  </a:lnTo>
                  <a:lnTo>
                    <a:pt x="444" y="17"/>
                  </a:lnTo>
                  <a:lnTo>
                    <a:pt x="447" y="23"/>
                  </a:lnTo>
                  <a:lnTo>
                    <a:pt x="461" y="15"/>
                  </a:lnTo>
                  <a:lnTo>
                    <a:pt x="446" y="19"/>
                  </a:lnTo>
                  <a:lnTo>
                    <a:pt x="446" y="20"/>
                  </a:lnTo>
                  <a:lnTo>
                    <a:pt x="446" y="26"/>
                  </a:lnTo>
                  <a:lnTo>
                    <a:pt x="441" y="37"/>
                  </a:lnTo>
                  <a:lnTo>
                    <a:pt x="430" y="50"/>
                  </a:lnTo>
                  <a:lnTo>
                    <a:pt x="441" y="61"/>
                  </a:lnTo>
                  <a:lnTo>
                    <a:pt x="448" y="55"/>
                  </a:lnTo>
                  <a:lnTo>
                    <a:pt x="466" y="46"/>
                  </a:lnTo>
                  <a:lnTo>
                    <a:pt x="488" y="40"/>
                  </a:lnTo>
                  <a:lnTo>
                    <a:pt x="497" y="41"/>
                  </a:lnTo>
                  <a:lnTo>
                    <a:pt x="506" y="46"/>
                  </a:lnTo>
                  <a:lnTo>
                    <a:pt x="511" y="52"/>
                  </a:lnTo>
                  <a:lnTo>
                    <a:pt x="511" y="56"/>
                  </a:lnTo>
                  <a:lnTo>
                    <a:pt x="507" y="73"/>
                  </a:lnTo>
                  <a:lnTo>
                    <a:pt x="482" y="110"/>
                  </a:lnTo>
                  <a:lnTo>
                    <a:pt x="539" y="90"/>
                  </a:lnTo>
                  <a:lnTo>
                    <a:pt x="564" y="88"/>
                  </a:lnTo>
                  <a:lnTo>
                    <a:pt x="571" y="90"/>
                  </a:lnTo>
                  <a:lnTo>
                    <a:pt x="575" y="95"/>
                  </a:lnTo>
                  <a:lnTo>
                    <a:pt x="578" y="103"/>
                  </a:lnTo>
                  <a:lnTo>
                    <a:pt x="592" y="99"/>
                  </a:lnTo>
                  <a:lnTo>
                    <a:pt x="577" y="101"/>
                  </a:lnTo>
                  <a:lnTo>
                    <a:pt x="577" y="102"/>
                  </a:lnTo>
                  <a:lnTo>
                    <a:pt x="591" y="106"/>
                  </a:lnTo>
                  <a:lnTo>
                    <a:pt x="579" y="98"/>
                  </a:lnTo>
                  <a:lnTo>
                    <a:pt x="577" y="101"/>
                  </a:lnTo>
                  <a:lnTo>
                    <a:pt x="570" y="112"/>
                  </a:lnTo>
                  <a:lnTo>
                    <a:pt x="546" y="139"/>
                  </a:lnTo>
                  <a:lnTo>
                    <a:pt x="507" y="171"/>
                  </a:lnTo>
                  <a:lnTo>
                    <a:pt x="531" y="183"/>
                  </a:lnTo>
                  <a:lnTo>
                    <a:pt x="542" y="184"/>
                  </a:lnTo>
                  <a:lnTo>
                    <a:pt x="551" y="192"/>
                  </a:lnTo>
                  <a:lnTo>
                    <a:pt x="557" y="204"/>
                  </a:lnTo>
                  <a:lnTo>
                    <a:pt x="572" y="195"/>
                  </a:lnTo>
                  <a:lnTo>
                    <a:pt x="557" y="196"/>
                  </a:lnTo>
                  <a:lnTo>
                    <a:pt x="557" y="197"/>
                  </a:lnTo>
                  <a:lnTo>
                    <a:pt x="552" y="203"/>
                  </a:lnTo>
                  <a:lnTo>
                    <a:pt x="535" y="223"/>
                  </a:lnTo>
                  <a:lnTo>
                    <a:pt x="482" y="279"/>
                  </a:lnTo>
                  <a:lnTo>
                    <a:pt x="394" y="354"/>
                  </a:lnTo>
                  <a:lnTo>
                    <a:pt x="372" y="391"/>
                  </a:lnTo>
                  <a:lnTo>
                    <a:pt x="344" y="416"/>
                  </a:lnTo>
                  <a:lnTo>
                    <a:pt x="313" y="435"/>
                  </a:lnTo>
                  <a:lnTo>
                    <a:pt x="283" y="447"/>
                  </a:lnTo>
                  <a:lnTo>
                    <a:pt x="228" y="457"/>
                  </a:lnTo>
                  <a:lnTo>
                    <a:pt x="202" y="459"/>
                  </a:lnTo>
                  <a:lnTo>
                    <a:pt x="108" y="541"/>
                  </a:lnTo>
                  <a:lnTo>
                    <a:pt x="15" y="413"/>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128" name="Freeform 22"/>
            <p:cNvSpPr>
              <a:spLocks/>
            </p:cNvSpPr>
            <p:nvPr/>
          </p:nvSpPr>
          <p:spPr bwMode="auto">
            <a:xfrm>
              <a:off x="5374" y="3212"/>
              <a:ext cx="27" cy="16"/>
            </a:xfrm>
            <a:custGeom>
              <a:avLst/>
              <a:gdLst>
                <a:gd name="T0" fmla="*/ 0 w 161"/>
                <a:gd name="T1" fmla="*/ 0 h 126"/>
                <a:gd name="T2" fmla="*/ 0 w 161"/>
                <a:gd name="T3" fmla="*/ 0 h 126"/>
                <a:gd name="T4" fmla="*/ 0 w 161"/>
                <a:gd name="T5" fmla="*/ 0 h 126"/>
                <a:gd name="T6" fmla="*/ 0 w 161"/>
                <a:gd name="T7" fmla="*/ 0 h 126"/>
                <a:gd name="T8" fmla="*/ 0 w 161"/>
                <a:gd name="T9" fmla="*/ 0 h 1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1" h="126">
                  <a:moveTo>
                    <a:pt x="161" y="12"/>
                  </a:moveTo>
                  <a:lnTo>
                    <a:pt x="150" y="0"/>
                  </a:lnTo>
                  <a:lnTo>
                    <a:pt x="0" y="113"/>
                  </a:lnTo>
                  <a:lnTo>
                    <a:pt x="10" y="126"/>
                  </a:lnTo>
                  <a:lnTo>
                    <a:pt x="161" y="12"/>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129" name="Freeform 23"/>
            <p:cNvSpPr>
              <a:spLocks/>
            </p:cNvSpPr>
            <p:nvPr/>
          </p:nvSpPr>
          <p:spPr bwMode="auto">
            <a:xfrm>
              <a:off x="5369" y="3201"/>
              <a:ext cx="26" cy="16"/>
            </a:xfrm>
            <a:custGeom>
              <a:avLst/>
              <a:gdLst>
                <a:gd name="T0" fmla="*/ 0 w 179"/>
                <a:gd name="T1" fmla="*/ 0 h 134"/>
                <a:gd name="T2" fmla="*/ 0 w 179"/>
                <a:gd name="T3" fmla="*/ 0 h 134"/>
                <a:gd name="T4" fmla="*/ 0 w 179"/>
                <a:gd name="T5" fmla="*/ 0 h 134"/>
                <a:gd name="T6" fmla="*/ 0 w 179"/>
                <a:gd name="T7" fmla="*/ 0 h 134"/>
                <a:gd name="T8" fmla="*/ 0 w 179"/>
                <a:gd name="T9" fmla="*/ 0 h 1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9" h="134">
                  <a:moveTo>
                    <a:pt x="179" y="12"/>
                  </a:moveTo>
                  <a:lnTo>
                    <a:pt x="171" y="0"/>
                  </a:lnTo>
                  <a:lnTo>
                    <a:pt x="0" y="122"/>
                  </a:lnTo>
                  <a:lnTo>
                    <a:pt x="8" y="134"/>
                  </a:lnTo>
                  <a:lnTo>
                    <a:pt x="179" y="12"/>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130" name="Freeform 24"/>
            <p:cNvSpPr>
              <a:spLocks/>
            </p:cNvSpPr>
            <p:nvPr/>
          </p:nvSpPr>
          <p:spPr bwMode="auto">
            <a:xfrm>
              <a:off x="5364" y="3196"/>
              <a:ext cx="21" cy="16"/>
            </a:xfrm>
            <a:custGeom>
              <a:avLst/>
              <a:gdLst>
                <a:gd name="T0" fmla="*/ 0 w 148"/>
                <a:gd name="T1" fmla="*/ 0 h 110"/>
                <a:gd name="T2" fmla="*/ 0 w 148"/>
                <a:gd name="T3" fmla="*/ 0 h 110"/>
                <a:gd name="T4" fmla="*/ 0 w 148"/>
                <a:gd name="T5" fmla="*/ 0 h 110"/>
                <a:gd name="T6" fmla="*/ 0 w 148"/>
                <a:gd name="T7" fmla="*/ 0 h 110"/>
                <a:gd name="T8" fmla="*/ 0 w 148"/>
                <a:gd name="T9" fmla="*/ 0 h 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8" h="110">
                  <a:moveTo>
                    <a:pt x="148" y="12"/>
                  </a:moveTo>
                  <a:lnTo>
                    <a:pt x="140" y="0"/>
                  </a:lnTo>
                  <a:lnTo>
                    <a:pt x="0" y="97"/>
                  </a:lnTo>
                  <a:lnTo>
                    <a:pt x="8" y="110"/>
                  </a:lnTo>
                  <a:lnTo>
                    <a:pt x="148" y="12"/>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131" name="Freeform 25"/>
            <p:cNvSpPr>
              <a:spLocks/>
            </p:cNvSpPr>
            <p:nvPr/>
          </p:nvSpPr>
          <p:spPr bwMode="auto">
            <a:xfrm>
              <a:off x="5353" y="3371"/>
              <a:ext cx="27" cy="21"/>
            </a:xfrm>
            <a:custGeom>
              <a:avLst/>
              <a:gdLst>
                <a:gd name="T0" fmla="*/ 0 w 182"/>
                <a:gd name="T1" fmla="*/ 0 h 195"/>
                <a:gd name="T2" fmla="*/ 0 w 182"/>
                <a:gd name="T3" fmla="*/ 0 h 195"/>
                <a:gd name="T4" fmla="*/ 0 w 182"/>
                <a:gd name="T5" fmla="*/ 0 h 195"/>
                <a:gd name="T6" fmla="*/ 0 w 182"/>
                <a:gd name="T7" fmla="*/ 0 h 195"/>
                <a:gd name="T8" fmla="*/ 0 w 182"/>
                <a:gd name="T9" fmla="*/ 0 h 195"/>
                <a:gd name="T10" fmla="*/ 0 w 182"/>
                <a:gd name="T11" fmla="*/ 0 h 195"/>
                <a:gd name="T12" fmla="*/ 0 w 182"/>
                <a:gd name="T13" fmla="*/ 0 h 195"/>
                <a:gd name="T14" fmla="*/ 0 w 182"/>
                <a:gd name="T15" fmla="*/ 0 h 195"/>
                <a:gd name="T16" fmla="*/ 0 w 182"/>
                <a:gd name="T17" fmla="*/ 0 h 195"/>
                <a:gd name="T18" fmla="*/ 0 w 182"/>
                <a:gd name="T19" fmla="*/ 0 h 195"/>
                <a:gd name="T20" fmla="*/ 0 w 182"/>
                <a:gd name="T21" fmla="*/ 0 h 195"/>
                <a:gd name="T22" fmla="*/ 0 w 182"/>
                <a:gd name="T23" fmla="*/ 0 h 195"/>
                <a:gd name="T24" fmla="*/ 0 w 182"/>
                <a:gd name="T25" fmla="*/ 0 h 195"/>
                <a:gd name="T26" fmla="*/ 0 w 182"/>
                <a:gd name="T27" fmla="*/ 0 h 195"/>
                <a:gd name="T28" fmla="*/ 0 w 182"/>
                <a:gd name="T29" fmla="*/ 0 h 195"/>
                <a:gd name="T30" fmla="*/ 0 w 182"/>
                <a:gd name="T31" fmla="*/ 0 h 195"/>
                <a:gd name="T32" fmla="*/ 0 w 182"/>
                <a:gd name="T33" fmla="*/ 0 h 195"/>
                <a:gd name="T34" fmla="*/ 0 w 182"/>
                <a:gd name="T35" fmla="*/ 0 h 195"/>
                <a:gd name="T36" fmla="*/ 0 w 182"/>
                <a:gd name="T37" fmla="*/ 0 h 195"/>
                <a:gd name="T38" fmla="*/ 0 w 182"/>
                <a:gd name="T39" fmla="*/ 0 h 195"/>
                <a:gd name="T40" fmla="*/ 0 w 182"/>
                <a:gd name="T41" fmla="*/ 0 h 195"/>
                <a:gd name="T42" fmla="*/ 0 w 182"/>
                <a:gd name="T43" fmla="*/ 0 h 195"/>
                <a:gd name="T44" fmla="*/ 0 w 182"/>
                <a:gd name="T45" fmla="*/ 0 h 195"/>
                <a:gd name="T46" fmla="*/ 0 w 182"/>
                <a:gd name="T47" fmla="*/ 0 h 195"/>
                <a:gd name="T48" fmla="*/ 0 w 182"/>
                <a:gd name="T49" fmla="*/ 0 h 195"/>
                <a:gd name="T50" fmla="*/ 0 w 182"/>
                <a:gd name="T51" fmla="*/ 0 h 195"/>
                <a:gd name="T52" fmla="*/ 0 w 182"/>
                <a:gd name="T53" fmla="*/ 0 h 195"/>
                <a:gd name="T54" fmla="*/ 0 w 182"/>
                <a:gd name="T55" fmla="*/ 0 h 19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82" h="195">
                  <a:moveTo>
                    <a:pt x="22" y="183"/>
                  </a:moveTo>
                  <a:lnTo>
                    <a:pt x="35" y="191"/>
                  </a:lnTo>
                  <a:lnTo>
                    <a:pt x="49" y="195"/>
                  </a:lnTo>
                  <a:lnTo>
                    <a:pt x="66" y="195"/>
                  </a:lnTo>
                  <a:lnTo>
                    <a:pt x="83" y="192"/>
                  </a:lnTo>
                  <a:lnTo>
                    <a:pt x="119" y="175"/>
                  </a:lnTo>
                  <a:lnTo>
                    <a:pt x="150" y="146"/>
                  </a:lnTo>
                  <a:lnTo>
                    <a:pt x="173" y="109"/>
                  </a:lnTo>
                  <a:lnTo>
                    <a:pt x="179" y="90"/>
                  </a:lnTo>
                  <a:lnTo>
                    <a:pt x="182" y="72"/>
                  </a:lnTo>
                  <a:lnTo>
                    <a:pt x="182" y="54"/>
                  </a:lnTo>
                  <a:lnTo>
                    <a:pt x="179" y="38"/>
                  </a:lnTo>
                  <a:lnTo>
                    <a:pt x="172" y="24"/>
                  </a:lnTo>
                  <a:lnTo>
                    <a:pt x="162" y="13"/>
                  </a:lnTo>
                  <a:lnTo>
                    <a:pt x="148" y="4"/>
                  </a:lnTo>
                  <a:lnTo>
                    <a:pt x="133" y="0"/>
                  </a:lnTo>
                  <a:lnTo>
                    <a:pt x="117" y="0"/>
                  </a:lnTo>
                  <a:lnTo>
                    <a:pt x="99" y="3"/>
                  </a:lnTo>
                  <a:lnTo>
                    <a:pt x="82" y="11"/>
                  </a:lnTo>
                  <a:lnTo>
                    <a:pt x="65" y="20"/>
                  </a:lnTo>
                  <a:lnTo>
                    <a:pt x="48" y="33"/>
                  </a:lnTo>
                  <a:lnTo>
                    <a:pt x="33" y="49"/>
                  </a:lnTo>
                  <a:lnTo>
                    <a:pt x="20" y="68"/>
                  </a:lnTo>
                  <a:lnTo>
                    <a:pt x="11" y="86"/>
                  </a:lnTo>
                  <a:lnTo>
                    <a:pt x="0" y="124"/>
                  </a:lnTo>
                  <a:lnTo>
                    <a:pt x="4" y="157"/>
                  </a:lnTo>
                  <a:lnTo>
                    <a:pt x="12" y="171"/>
                  </a:lnTo>
                  <a:lnTo>
                    <a:pt x="22" y="183"/>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32" name="Freeform 26"/>
            <p:cNvSpPr>
              <a:spLocks/>
            </p:cNvSpPr>
            <p:nvPr/>
          </p:nvSpPr>
          <p:spPr bwMode="auto">
            <a:xfrm>
              <a:off x="5353" y="3366"/>
              <a:ext cx="32" cy="26"/>
            </a:xfrm>
            <a:custGeom>
              <a:avLst/>
              <a:gdLst>
                <a:gd name="T0" fmla="*/ 0 w 198"/>
                <a:gd name="T1" fmla="*/ 0 h 211"/>
                <a:gd name="T2" fmla="*/ 0 w 198"/>
                <a:gd name="T3" fmla="*/ 0 h 211"/>
                <a:gd name="T4" fmla="*/ 0 w 198"/>
                <a:gd name="T5" fmla="*/ 0 h 211"/>
                <a:gd name="T6" fmla="*/ 0 w 198"/>
                <a:gd name="T7" fmla="*/ 0 h 211"/>
                <a:gd name="T8" fmla="*/ 0 w 198"/>
                <a:gd name="T9" fmla="*/ 0 h 211"/>
                <a:gd name="T10" fmla="*/ 0 w 198"/>
                <a:gd name="T11" fmla="*/ 0 h 211"/>
                <a:gd name="T12" fmla="*/ 0 w 198"/>
                <a:gd name="T13" fmla="*/ 0 h 211"/>
                <a:gd name="T14" fmla="*/ 0 w 198"/>
                <a:gd name="T15" fmla="*/ 0 h 211"/>
                <a:gd name="T16" fmla="*/ 0 w 198"/>
                <a:gd name="T17" fmla="*/ 0 h 211"/>
                <a:gd name="T18" fmla="*/ 0 w 198"/>
                <a:gd name="T19" fmla="*/ 0 h 211"/>
                <a:gd name="T20" fmla="*/ 0 w 198"/>
                <a:gd name="T21" fmla="*/ 0 h 211"/>
                <a:gd name="T22" fmla="*/ 0 w 198"/>
                <a:gd name="T23" fmla="*/ 0 h 211"/>
                <a:gd name="T24" fmla="*/ 0 w 198"/>
                <a:gd name="T25" fmla="*/ 0 h 211"/>
                <a:gd name="T26" fmla="*/ 0 w 198"/>
                <a:gd name="T27" fmla="*/ 0 h 211"/>
                <a:gd name="T28" fmla="*/ 0 w 198"/>
                <a:gd name="T29" fmla="*/ 0 h 211"/>
                <a:gd name="T30" fmla="*/ 0 w 198"/>
                <a:gd name="T31" fmla="*/ 0 h 211"/>
                <a:gd name="T32" fmla="*/ 0 w 198"/>
                <a:gd name="T33" fmla="*/ 0 h 211"/>
                <a:gd name="T34" fmla="*/ 0 w 198"/>
                <a:gd name="T35" fmla="*/ 0 h 211"/>
                <a:gd name="T36" fmla="*/ 0 w 198"/>
                <a:gd name="T37" fmla="*/ 0 h 211"/>
                <a:gd name="T38" fmla="*/ 0 w 198"/>
                <a:gd name="T39" fmla="*/ 0 h 211"/>
                <a:gd name="T40" fmla="*/ 0 w 198"/>
                <a:gd name="T41" fmla="*/ 0 h 211"/>
                <a:gd name="T42" fmla="*/ 0 w 198"/>
                <a:gd name="T43" fmla="*/ 0 h 211"/>
                <a:gd name="T44" fmla="*/ 0 w 198"/>
                <a:gd name="T45" fmla="*/ 0 h 211"/>
                <a:gd name="T46" fmla="*/ 0 w 198"/>
                <a:gd name="T47" fmla="*/ 0 h 211"/>
                <a:gd name="T48" fmla="*/ 0 w 198"/>
                <a:gd name="T49" fmla="*/ 0 h 211"/>
                <a:gd name="T50" fmla="*/ 0 w 198"/>
                <a:gd name="T51" fmla="*/ 0 h 211"/>
                <a:gd name="T52" fmla="*/ 0 w 198"/>
                <a:gd name="T53" fmla="*/ 0 h 211"/>
                <a:gd name="T54" fmla="*/ 0 w 198"/>
                <a:gd name="T55" fmla="*/ 0 h 211"/>
                <a:gd name="T56" fmla="*/ 0 w 198"/>
                <a:gd name="T57" fmla="*/ 0 h 211"/>
                <a:gd name="T58" fmla="*/ 0 w 198"/>
                <a:gd name="T59" fmla="*/ 0 h 211"/>
                <a:gd name="T60" fmla="*/ 0 w 198"/>
                <a:gd name="T61" fmla="*/ 0 h 211"/>
                <a:gd name="T62" fmla="*/ 0 w 198"/>
                <a:gd name="T63" fmla="*/ 0 h 211"/>
                <a:gd name="T64" fmla="*/ 0 w 198"/>
                <a:gd name="T65" fmla="*/ 0 h 211"/>
                <a:gd name="T66" fmla="*/ 0 w 198"/>
                <a:gd name="T67" fmla="*/ 0 h 211"/>
                <a:gd name="T68" fmla="*/ 0 w 198"/>
                <a:gd name="T69" fmla="*/ 0 h 211"/>
                <a:gd name="T70" fmla="*/ 0 w 198"/>
                <a:gd name="T71" fmla="*/ 0 h 211"/>
                <a:gd name="T72" fmla="*/ 0 w 198"/>
                <a:gd name="T73" fmla="*/ 0 h 211"/>
                <a:gd name="T74" fmla="*/ 0 w 198"/>
                <a:gd name="T75" fmla="*/ 0 h 211"/>
                <a:gd name="T76" fmla="*/ 0 w 198"/>
                <a:gd name="T77" fmla="*/ 0 h 211"/>
                <a:gd name="T78" fmla="*/ 0 w 198"/>
                <a:gd name="T79" fmla="*/ 0 h 211"/>
                <a:gd name="T80" fmla="*/ 0 w 198"/>
                <a:gd name="T81" fmla="*/ 0 h 211"/>
                <a:gd name="T82" fmla="*/ 0 w 198"/>
                <a:gd name="T83" fmla="*/ 0 h 211"/>
                <a:gd name="T84" fmla="*/ 0 w 198"/>
                <a:gd name="T85" fmla="*/ 0 h 211"/>
                <a:gd name="T86" fmla="*/ 0 w 198"/>
                <a:gd name="T87" fmla="*/ 0 h 211"/>
                <a:gd name="T88" fmla="*/ 0 w 198"/>
                <a:gd name="T89" fmla="*/ 0 h 211"/>
                <a:gd name="T90" fmla="*/ 0 w 198"/>
                <a:gd name="T91" fmla="*/ 0 h 211"/>
                <a:gd name="T92" fmla="*/ 0 w 198"/>
                <a:gd name="T93" fmla="*/ 0 h 211"/>
                <a:gd name="T94" fmla="*/ 0 w 198"/>
                <a:gd name="T95" fmla="*/ 0 h 211"/>
                <a:gd name="T96" fmla="*/ 0 w 198"/>
                <a:gd name="T97" fmla="*/ 0 h 211"/>
                <a:gd name="T98" fmla="*/ 0 w 198"/>
                <a:gd name="T99" fmla="*/ 0 h 211"/>
                <a:gd name="T100" fmla="*/ 0 w 198"/>
                <a:gd name="T101" fmla="*/ 0 h 211"/>
                <a:gd name="T102" fmla="*/ 0 w 198"/>
                <a:gd name="T103" fmla="*/ 0 h 211"/>
                <a:gd name="T104" fmla="*/ 0 w 198"/>
                <a:gd name="T105" fmla="*/ 0 h 211"/>
                <a:gd name="T106" fmla="*/ 0 w 198"/>
                <a:gd name="T107" fmla="*/ 0 h 211"/>
                <a:gd name="T108" fmla="*/ 0 w 198"/>
                <a:gd name="T109" fmla="*/ 0 h 211"/>
                <a:gd name="T110" fmla="*/ 0 w 198"/>
                <a:gd name="T111" fmla="*/ 0 h 211"/>
                <a:gd name="T112" fmla="*/ 0 w 198"/>
                <a:gd name="T113" fmla="*/ 0 h 211"/>
                <a:gd name="T114" fmla="*/ 0 w 198"/>
                <a:gd name="T115" fmla="*/ 0 h 211"/>
                <a:gd name="T116" fmla="*/ 0 w 198"/>
                <a:gd name="T117" fmla="*/ 0 h 211"/>
                <a:gd name="T118" fmla="*/ 0 w 198"/>
                <a:gd name="T119" fmla="*/ 0 h 211"/>
                <a:gd name="T120" fmla="*/ 0 w 198"/>
                <a:gd name="T121" fmla="*/ 0 h 21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98" h="211">
                  <a:moveTo>
                    <a:pt x="26" y="174"/>
                  </a:moveTo>
                  <a:lnTo>
                    <a:pt x="13" y="184"/>
                  </a:lnTo>
                  <a:lnTo>
                    <a:pt x="25" y="197"/>
                  </a:lnTo>
                  <a:lnTo>
                    <a:pt x="40" y="206"/>
                  </a:lnTo>
                  <a:lnTo>
                    <a:pt x="56" y="211"/>
                  </a:lnTo>
                  <a:lnTo>
                    <a:pt x="75" y="211"/>
                  </a:lnTo>
                  <a:lnTo>
                    <a:pt x="93" y="207"/>
                  </a:lnTo>
                  <a:lnTo>
                    <a:pt x="131" y="189"/>
                  </a:lnTo>
                  <a:lnTo>
                    <a:pt x="165" y="159"/>
                  </a:lnTo>
                  <a:lnTo>
                    <a:pt x="188" y="120"/>
                  </a:lnTo>
                  <a:lnTo>
                    <a:pt x="194" y="100"/>
                  </a:lnTo>
                  <a:lnTo>
                    <a:pt x="198" y="81"/>
                  </a:lnTo>
                  <a:lnTo>
                    <a:pt x="198" y="61"/>
                  </a:lnTo>
                  <a:lnTo>
                    <a:pt x="194" y="44"/>
                  </a:lnTo>
                  <a:lnTo>
                    <a:pt x="186" y="28"/>
                  </a:lnTo>
                  <a:lnTo>
                    <a:pt x="175" y="15"/>
                  </a:lnTo>
                  <a:lnTo>
                    <a:pt x="160" y="5"/>
                  </a:lnTo>
                  <a:lnTo>
                    <a:pt x="142" y="0"/>
                  </a:lnTo>
                  <a:lnTo>
                    <a:pt x="124" y="0"/>
                  </a:lnTo>
                  <a:lnTo>
                    <a:pt x="105" y="4"/>
                  </a:lnTo>
                  <a:lnTo>
                    <a:pt x="87" y="11"/>
                  </a:lnTo>
                  <a:lnTo>
                    <a:pt x="69" y="22"/>
                  </a:lnTo>
                  <a:lnTo>
                    <a:pt x="51" y="35"/>
                  </a:lnTo>
                  <a:lnTo>
                    <a:pt x="35" y="52"/>
                  </a:lnTo>
                  <a:lnTo>
                    <a:pt x="21" y="72"/>
                  </a:lnTo>
                  <a:lnTo>
                    <a:pt x="11" y="91"/>
                  </a:lnTo>
                  <a:lnTo>
                    <a:pt x="0" y="131"/>
                  </a:lnTo>
                  <a:lnTo>
                    <a:pt x="5" y="167"/>
                  </a:lnTo>
                  <a:lnTo>
                    <a:pt x="13" y="183"/>
                  </a:lnTo>
                  <a:lnTo>
                    <a:pt x="25" y="197"/>
                  </a:lnTo>
                  <a:lnTo>
                    <a:pt x="39" y="205"/>
                  </a:lnTo>
                  <a:lnTo>
                    <a:pt x="47" y="193"/>
                  </a:lnTo>
                  <a:lnTo>
                    <a:pt x="35" y="184"/>
                  </a:lnTo>
                  <a:lnTo>
                    <a:pt x="26" y="175"/>
                  </a:lnTo>
                  <a:lnTo>
                    <a:pt x="20" y="163"/>
                  </a:lnTo>
                  <a:lnTo>
                    <a:pt x="17" y="133"/>
                  </a:lnTo>
                  <a:lnTo>
                    <a:pt x="26" y="97"/>
                  </a:lnTo>
                  <a:lnTo>
                    <a:pt x="35" y="80"/>
                  </a:lnTo>
                  <a:lnTo>
                    <a:pt x="47" y="63"/>
                  </a:lnTo>
                  <a:lnTo>
                    <a:pt x="61" y="47"/>
                  </a:lnTo>
                  <a:lnTo>
                    <a:pt x="77" y="34"/>
                  </a:lnTo>
                  <a:lnTo>
                    <a:pt x="93" y="26"/>
                  </a:lnTo>
                  <a:lnTo>
                    <a:pt x="109" y="19"/>
                  </a:lnTo>
                  <a:lnTo>
                    <a:pt x="126" y="17"/>
                  </a:lnTo>
                  <a:lnTo>
                    <a:pt x="140" y="17"/>
                  </a:lnTo>
                  <a:lnTo>
                    <a:pt x="153" y="20"/>
                  </a:lnTo>
                  <a:lnTo>
                    <a:pt x="165" y="27"/>
                  </a:lnTo>
                  <a:lnTo>
                    <a:pt x="174" y="36"/>
                  </a:lnTo>
                  <a:lnTo>
                    <a:pt x="180" y="48"/>
                  </a:lnTo>
                  <a:lnTo>
                    <a:pt x="182" y="63"/>
                  </a:lnTo>
                  <a:lnTo>
                    <a:pt x="182" y="79"/>
                  </a:lnTo>
                  <a:lnTo>
                    <a:pt x="180" y="96"/>
                  </a:lnTo>
                  <a:lnTo>
                    <a:pt x="174" y="114"/>
                  </a:lnTo>
                  <a:lnTo>
                    <a:pt x="152" y="149"/>
                  </a:lnTo>
                  <a:lnTo>
                    <a:pt x="123" y="177"/>
                  </a:lnTo>
                  <a:lnTo>
                    <a:pt x="89" y="193"/>
                  </a:lnTo>
                  <a:lnTo>
                    <a:pt x="73" y="195"/>
                  </a:lnTo>
                  <a:lnTo>
                    <a:pt x="58" y="195"/>
                  </a:lnTo>
                  <a:lnTo>
                    <a:pt x="46" y="192"/>
                  </a:lnTo>
                  <a:lnTo>
                    <a:pt x="35" y="184"/>
                  </a:lnTo>
                  <a:lnTo>
                    <a:pt x="26" y="174"/>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133" name="Freeform 27"/>
            <p:cNvSpPr>
              <a:spLocks/>
            </p:cNvSpPr>
            <p:nvPr/>
          </p:nvSpPr>
          <p:spPr bwMode="auto">
            <a:xfrm>
              <a:off x="5247" y="3376"/>
              <a:ext cx="64" cy="48"/>
            </a:xfrm>
            <a:custGeom>
              <a:avLst/>
              <a:gdLst>
                <a:gd name="T0" fmla="*/ 0 w 454"/>
                <a:gd name="T1" fmla="*/ 0 h 366"/>
                <a:gd name="T2" fmla="*/ 0 w 454"/>
                <a:gd name="T3" fmla="*/ 0 h 366"/>
                <a:gd name="T4" fmla="*/ 0 w 454"/>
                <a:gd name="T5" fmla="*/ 0 h 366"/>
                <a:gd name="T6" fmla="*/ 0 w 454"/>
                <a:gd name="T7" fmla="*/ 0 h 366"/>
                <a:gd name="T8" fmla="*/ 0 w 454"/>
                <a:gd name="T9" fmla="*/ 0 h 366"/>
                <a:gd name="T10" fmla="*/ 0 w 454"/>
                <a:gd name="T11" fmla="*/ 0 h 366"/>
                <a:gd name="T12" fmla="*/ 0 w 454"/>
                <a:gd name="T13" fmla="*/ 0 h 366"/>
                <a:gd name="T14" fmla="*/ 0 w 454"/>
                <a:gd name="T15" fmla="*/ 0 h 366"/>
                <a:gd name="T16" fmla="*/ 0 w 454"/>
                <a:gd name="T17" fmla="*/ 0 h 366"/>
                <a:gd name="T18" fmla="*/ 0 w 454"/>
                <a:gd name="T19" fmla="*/ 0 h 366"/>
                <a:gd name="T20" fmla="*/ 0 w 454"/>
                <a:gd name="T21" fmla="*/ 0 h 366"/>
                <a:gd name="T22" fmla="*/ 0 w 454"/>
                <a:gd name="T23" fmla="*/ 0 h 366"/>
                <a:gd name="T24" fmla="*/ 0 w 454"/>
                <a:gd name="T25" fmla="*/ 0 h 366"/>
                <a:gd name="T26" fmla="*/ 0 w 454"/>
                <a:gd name="T27" fmla="*/ 0 h 366"/>
                <a:gd name="T28" fmla="*/ 0 w 454"/>
                <a:gd name="T29" fmla="*/ 0 h 366"/>
                <a:gd name="T30" fmla="*/ 0 w 454"/>
                <a:gd name="T31" fmla="*/ 0 h 366"/>
                <a:gd name="T32" fmla="*/ 0 w 454"/>
                <a:gd name="T33" fmla="*/ 0 h 366"/>
                <a:gd name="T34" fmla="*/ 0 w 454"/>
                <a:gd name="T35" fmla="*/ 0 h 3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54" h="366">
                  <a:moveTo>
                    <a:pt x="147" y="0"/>
                  </a:moveTo>
                  <a:lnTo>
                    <a:pt x="454" y="172"/>
                  </a:lnTo>
                  <a:lnTo>
                    <a:pt x="393" y="319"/>
                  </a:lnTo>
                  <a:lnTo>
                    <a:pt x="375" y="330"/>
                  </a:lnTo>
                  <a:lnTo>
                    <a:pt x="327" y="352"/>
                  </a:lnTo>
                  <a:lnTo>
                    <a:pt x="292" y="360"/>
                  </a:lnTo>
                  <a:lnTo>
                    <a:pt x="253" y="366"/>
                  </a:lnTo>
                  <a:lnTo>
                    <a:pt x="209" y="365"/>
                  </a:lnTo>
                  <a:lnTo>
                    <a:pt x="160" y="356"/>
                  </a:lnTo>
                  <a:lnTo>
                    <a:pt x="135" y="348"/>
                  </a:lnTo>
                  <a:lnTo>
                    <a:pt x="114" y="335"/>
                  </a:lnTo>
                  <a:lnTo>
                    <a:pt x="78" y="304"/>
                  </a:lnTo>
                  <a:lnTo>
                    <a:pt x="50" y="266"/>
                  </a:lnTo>
                  <a:lnTo>
                    <a:pt x="30" y="226"/>
                  </a:lnTo>
                  <a:lnTo>
                    <a:pt x="16" y="187"/>
                  </a:lnTo>
                  <a:lnTo>
                    <a:pt x="6" y="154"/>
                  </a:lnTo>
                  <a:lnTo>
                    <a:pt x="0" y="123"/>
                  </a:lnTo>
                  <a:lnTo>
                    <a:pt x="147" y="0"/>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34" name="Freeform 28"/>
            <p:cNvSpPr>
              <a:spLocks/>
            </p:cNvSpPr>
            <p:nvPr/>
          </p:nvSpPr>
          <p:spPr bwMode="auto">
            <a:xfrm>
              <a:off x="5242" y="3376"/>
              <a:ext cx="69" cy="48"/>
            </a:xfrm>
            <a:custGeom>
              <a:avLst/>
              <a:gdLst>
                <a:gd name="T0" fmla="*/ 0 w 472"/>
                <a:gd name="T1" fmla="*/ 0 h 383"/>
                <a:gd name="T2" fmla="*/ 0 w 472"/>
                <a:gd name="T3" fmla="*/ 0 h 383"/>
                <a:gd name="T4" fmla="*/ 0 w 472"/>
                <a:gd name="T5" fmla="*/ 0 h 383"/>
                <a:gd name="T6" fmla="*/ 0 w 472"/>
                <a:gd name="T7" fmla="*/ 0 h 383"/>
                <a:gd name="T8" fmla="*/ 0 w 472"/>
                <a:gd name="T9" fmla="*/ 0 h 383"/>
                <a:gd name="T10" fmla="*/ 0 w 472"/>
                <a:gd name="T11" fmla="*/ 0 h 383"/>
                <a:gd name="T12" fmla="*/ 0 w 472"/>
                <a:gd name="T13" fmla="*/ 0 h 383"/>
                <a:gd name="T14" fmla="*/ 0 w 472"/>
                <a:gd name="T15" fmla="*/ 0 h 383"/>
                <a:gd name="T16" fmla="*/ 0 w 472"/>
                <a:gd name="T17" fmla="*/ 0 h 383"/>
                <a:gd name="T18" fmla="*/ 0 w 472"/>
                <a:gd name="T19" fmla="*/ 0 h 383"/>
                <a:gd name="T20" fmla="*/ 0 w 472"/>
                <a:gd name="T21" fmla="*/ 0 h 383"/>
                <a:gd name="T22" fmla="*/ 0 w 472"/>
                <a:gd name="T23" fmla="*/ 0 h 383"/>
                <a:gd name="T24" fmla="*/ 0 w 472"/>
                <a:gd name="T25" fmla="*/ 0 h 383"/>
                <a:gd name="T26" fmla="*/ 0 w 472"/>
                <a:gd name="T27" fmla="*/ 0 h 383"/>
                <a:gd name="T28" fmla="*/ 0 w 472"/>
                <a:gd name="T29" fmla="*/ 0 h 383"/>
                <a:gd name="T30" fmla="*/ 0 w 472"/>
                <a:gd name="T31" fmla="*/ 0 h 383"/>
                <a:gd name="T32" fmla="*/ 0 w 472"/>
                <a:gd name="T33" fmla="*/ 0 h 383"/>
                <a:gd name="T34" fmla="*/ 0 w 472"/>
                <a:gd name="T35" fmla="*/ 0 h 383"/>
                <a:gd name="T36" fmla="*/ 0 w 472"/>
                <a:gd name="T37" fmla="*/ 0 h 383"/>
                <a:gd name="T38" fmla="*/ 0 w 472"/>
                <a:gd name="T39" fmla="*/ 0 h 383"/>
                <a:gd name="T40" fmla="*/ 0 w 472"/>
                <a:gd name="T41" fmla="*/ 0 h 383"/>
                <a:gd name="T42" fmla="*/ 0 w 472"/>
                <a:gd name="T43" fmla="*/ 0 h 383"/>
                <a:gd name="T44" fmla="*/ 0 w 472"/>
                <a:gd name="T45" fmla="*/ 0 h 383"/>
                <a:gd name="T46" fmla="*/ 0 w 472"/>
                <a:gd name="T47" fmla="*/ 0 h 383"/>
                <a:gd name="T48" fmla="*/ 0 w 472"/>
                <a:gd name="T49" fmla="*/ 0 h 383"/>
                <a:gd name="T50" fmla="*/ 0 w 472"/>
                <a:gd name="T51" fmla="*/ 0 h 383"/>
                <a:gd name="T52" fmla="*/ 0 w 472"/>
                <a:gd name="T53" fmla="*/ 0 h 383"/>
                <a:gd name="T54" fmla="*/ 0 w 472"/>
                <a:gd name="T55" fmla="*/ 0 h 383"/>
                <a:gd name="T56" fmla="*/ 0 w 472"/>
                <a:gd name="T57" fmla="*/ 0 h 383"/>
                <a:gd name="T58" fmla="*/ 0 w 472"/>
                <a:gd name="T59" fmla="*/ 0 h 383"/>
                <a:gd name="T60" fmla="*/ 0 w 472"/>
                <a:gd name="T61" fmla="*/ 0 h 383"/>
                <a:gd name="T62" fmla="*/ 0 w 472"/>
                <a:gd name="T63" fmla="*/ 0 h 383"/>
                <a:gd name="T64" fmla="*/ 0 w 472"/>
                <a:gd name="T65" fmla="*/ 0 h 383"/>
                <a:gd name="T66" fmla="*/ 0 w 472"/>
                <a:gd name="T67" fmla="*/ 0 h 383"/>
                <a:gd name="T68" fmla="*/ 0 w 472"/>
                <a:gd name="T69" fmla="*/ 0 h 383"/>
                <a:gd name="T70" fmla="*/ 0 w 472"/>
                <a:gd name="T71" fmla="*/ 0 h 383"/>
                <a:gd name="T72" fmla="*/ 0 w 472"/>
                <a:gd name="T73" fmla="*/ 0 h 383"/>
                <a:gd name="T74" fmla="*/ 0 w 472"/>
                <a:gd name="T75" fmla="*/ 0 h 383"/>
                <a:gd name="T76" fmla="*/ 0 w 472"/>
                <a:gd name="T77" fmla="*/ 0 h 383"/>
                <a:gd name="T78" fmla="*/ 0 w 472"/>
                <a:gd name="T79" fmla="*/ 0 h 383"/>
                <a:gd name="T80" fmla="*/ 0 w 472"/>
                <a:gd name="T81" fmla="*/ 0 h 38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72" h="383">
                  <a:moveTo>
                    <a:pt x="3" y="125"/>
                  </a:moveTo>
                  <a:lnTo>
                    <a:pt x="13" y="138"/>
                  </a:lnTo>
                  <a:lnTo>
                    <a:pt x="156" y="18"/>
                  </a:lnTo>
                  <a:lnTo>
                    <a:pt x="452" y="184"/>
                  </a:lnTo>
                  <a:lnTo>
                    <a:pt x="394" y="323"/>
                  </a:lnTo>
                  <a:lnTo>
                    <a:pt x="379" y="332"/>
                  </a:lnTo>
                  <a:lnTo>
                    <a:pt x="333" y="354"/>
                  </a:lnTo>
                  <a:lnTo>
                    <a:pt x="299" y="362"/>
                  </a:lnTo>
                  <a:lnTo>
                    <a:pt x="261" y="367"/>
                  </a:lnTo>
                  <a:lnTo>
                    <a:pt x="218" y="366"/>
                  </a:lnTo>
                  <a:lnTo>
                    <a:pt x="170" y="358"/>
                  </a:lnTo>
                  <a:lnTo>
                    <a:pt x="146" y="349"/>
                  </a:lnTo>
                  <a:lnTo>
                    <a:pt x="126" y="338"/>
                  </a:lnTo>
                  <a:lnTo>
                    <a:pt x="92" y="308"/>
                  </a:lnTo>
                  <a:lnTo>
                    <a:pt x="64" y="271"/>
                  </a:lnTo>
                  <a:lnTo>
                    <a:pt x="45" y="232"/>
                  </a:lnTo>
                  <a:lnTo>
                    <a:pt x="31" y="194"/>
                  </a:lnTo>
                  <a:lnTo>
                    <a:pt x="22" y="161"/>
                  </a:lnTo>
                  <a:lnTo>
                    <a:pt x="16" y="135"/>
                  </a:lnTo>
                  <a:lnTo>
                    <a:pt x="156" y="18"/>
                  </a:lnTo>
                  <a:lnTo>
                    <a:pt x="458" y="188"/>
                  </a:lnTo>
                  <a:lnTo>
                    <a:pt x="466" y="173"/>
                  </a:lnTo>
                  <a:lnTo>
                    <a:pt x="154" y="0"/>
                  </a:lnTo>
                  <a:lnTo>
                    <a:pt x="0" y="128"/>
                  </a:lnTo>
                  <a:lnTo>
                    <a:pt x="7" y="165"/>
                  </a:lnTo>
                  <a:lnTo>
                    <a:pt x="16" y="198"/>
                  </a:lnTo>
                  <a:lnTo>
                    <a:pt x="31" y="238"/>
                  </a:lnTo>
                  <a:lnTo>
                    <a:pt x="52" y="279"/>
                  </a:lnTo>
                  <a:lnTo>
                    <a:pt x="80" y="318"/>
                  </a:lnTo>
                  <a:lnTo>
                    <a:pt x="118" y="351"/>
                  </a:lnTo>
                  <a:lnTo>
                    <a:pt x="140" y="364"/>
                  </a:lnTo>
                  <a:lnTo>
                    <a:pt x="166" y="372"/>
                  </a:lnTo>
                  <a:lnTo>
                    <a:pt x="216" y="382"/>
                  </a:lnTo>
                  <a:lnTo>
                    <a:pt x="261" y="383"/>
                  </a:lnTo>
                  <a:lnTo>
                    <a:pt x="301" y="376"/>
                  </a:lnTo>
                  <a:lnTo>
                    <a:pt x="337" y="368"/>
                  </a:lnTo>
                  <a:lnTo>
                    <a:pt x="387" y="346"/>
                  </a:lnTo>
                  <a:lnTo>
                    <a:pt x="407" y="333"/>
                  </a:lnTo>
                  <a:lnTo>
                    <a:pt x="472" y="178"/>
                  </a:lnTo>
                  <a:lnTo>
                    <a:pt x="154" y="0"/>
                  </a:lnTo>
                  <a:lnTo>
                    <a:pt x="3" y="125"/>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135" name="Freeform 29"/>
            <p:cNvSpPr>
              <a:spLocks/>
            </p:cNvSpPr>
            <p:nvPr/>
          </p:nvSpPr>
          <p:spPr bwMode="auto">
            <a:xfrm>
              <a:off x="5163" y="3313"/>
              <a:ext cx="26" cy="31"/>
            </a:xfrm>
            <a:custGeom>
              <a:avLst/>
              <a:gdLst>
                <a:gd name="T0" fmla="*/ 0 w 202"/>
                <a:gd name="T1" fmla="*/ 0 h 216"/>
                <a:gd name="T2" fmla="*/ 0 w 202"/>
                <a:gd name="T3" fmla="*/ 0 h 216"/>
                <a:gd name="T4" fmla="*/ 0 w 202"/>
                <a:gd name="T5" fmla="*/ 0 h 216"/>
                <a:gd name="T6" fmla="*/ 0 w 202"/>
                <a:gd name="T7" fmla="*/ 0 h 216"/>
                <a:gd name="T8" fmla="*/ 0 w 202"/>
                <a:gd name="T9" fmla="*/ 0 h 216"/>
                <a:gd name="T10" fmla="*/ 0 w 202"/>
                <a:gd name="T11" fmla="*/ 0 h 216"/>
                <a:gd name="T12" fmla="*/ 0 w 202"/>
                <a:gd name="T13" fmla="*/ 0 h 216"/>
                <a:gd name="T14" fmla="*/ 0 w 202"/>
                <a:gd name="T15" fmla="*/ 0 h 216"/>
                <a:gd name="T16" fmla="*/ 0 w 202"/>
                <a:gd name="T17" fmla="*/ 0 h 216"/>
                <a:gd name="T18" fmla="*/ 0 w 202"/>
                <a:gd name="T19" fmla="*/ 0 h 216"/>
                <a:gd name="T20" fmla="*/ 0 w 202"/>
                <a:gd name="T21" fmla="*/ 0 h 216"/>
                <a:gd name="T22" fmla="*/ 0 w 202"/>
                <a:gd name="T23" fmla="*/ 0 h 216"/>
                <a:gd name="T24" fmla="*/ 0 w 202"/>
                <a:gd name="T25" fmla="*/ 0 h 216"/>
                <a:gd name="T26" fmla="*/ 0 w 202"/>
                <a:gd name="T27" fmla="*/ 0 h 216"/>
                <a:gd name="T28" fmla="*/ 0 w 202"/>
                <a:gd name="T29" fmla="*/ 0 h 216"/>
                <a:gd name="T30" fmla="*/ 0 w 202"/>
                <a:gd name="T31" fmla="*/ 0 h 216"/>
                <a:gd name="T32" fmla="*/ 0 w 202"/>
                <a:gd name="T33" fmla="*/ 0 h 216"/>
                <a:gd name="T34" fmla="*/ 0 w 202"/>
                <a:gd name="T35" fmla="*/ 0 h 216"/>
                <a:gd name="T36" fmla="*/ 0 w 202"/>
                <a:gd name="T37" fmla="*/ 0 h 216"/>
                <a:gd name="T38" fmla="*/ 0 w 202"/>
                <a:gd name="T39" fmla="*/ 0 h 216"/>
                <a:gd name="T40" fmla="*/ 0 w 202"/>
                <a:gd name="T41" fmla="*/ 0 h 216"/>
                <a:gd name="T42" fmla="*/ 0 w 202"/>
                <a:gd name="T43" fmla="*/ 0 h 216"/>
                <a:gd name="T44" fmla="*/ 0 w 202"/>
                <a:gd name="T45" fmla="*/ 0 h 216"/>
                <a:gd name="T46" fmla="*/ 0 w 202"/>
                <a:gd name="T47" fmla="*/ 0 h 216"/>
                <a:gd name="T48" fmla="*/ 0 w 202"/>
                <a:gd name="T49" fmla="*/ 0 h 216"/>
                <a:gd name="T50" fmla="*/ 0 w 202"/>
                <a:gd name="T51" fmla="*/ 0 h 216"/>
                <a:gd name="T52" fmla="*/ 0 w 202"/>
                <a:gd name="T53" fmla="*/ 0 h 216"/>
                <a:gd name="T54" fmla="*/ 0 w 202"/>
                <a:gd name="T55" fmla="*/ 0 h 216"/>
                <a:gd name="T56" fmla="*/ 0 w 202"/>
                <a:gd name="T57" fmla="*/ 0 h 21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02" h="216">
                  <a:moveTo>
                    <a:pt x="23" y="202"/>
                  </a:moveTo>
                  <a:lnTo>
                    <a:pt x="38" y="212"/>
                  </a:lnTo>
                  <a:lnTo>
                    <a:pt x="55" y="216"/>
                  </a:lnTo>
                  <a:lnTo>
                    <a:pt x="92" y="213"/>
                  </a:lnTo>
                  <a:lnTo>
                    <a:pt x="131" y="194"/>
                  </a:lnTo>
                  <a:lnTo>
                    <a:pt x="166" y="162"/>
                  </a:lnTo>
                  <a:lnTo>
                    <a:pt x="192" y="121"/>
                  </a:lnTo>
                  <a:lnTo>
                    <a:pt x="198" y="99"/>
                  </a:lnTo>
                  <a:lnTo>
                    <a:pt x="202" y="79"/>
                  </a:lnTo>
                  <a:lnTo>
                    <a:pt x="202" y="59"/>
                  </a:lnTo>
                  <a:lnTo>
                    <a:pt x="198" y="42"/>
                  </a:lnTo>
                  <a:lnTo>
                    <a:pt x="190" y="25"/>
                  </a:lnTo>
                  <a:lnTo>
                    <a:pt x="179" y="13"/>
                  </a:lnTo>
                  <a:lnTo>
                    <a:pt x="164" y="4"/>
                  </a:lnTo>
                  <a:lnTo>
                    <a:pt x="147" y="0"/>
                  </a:lnTo>
                  <a:lnTo>
                    <a:pt x="129" y="0"/>
                  </a:lnTo>
                  <a:lnTo>
                    <a:pt x="110" y="3"/>
                  </a:lnTo>
                  <a:lnTo>
                    <a:pt x="91" y="11"/>
                  </a:lnTo>
                  <a:lnTo>
                    <a:pt x="71" y="22"/>
                  </a:lnTo>
                  <a:lnTo>
                    <a:pt x="53" y="37"/>
                  </a:lnTo>
                  <a:lnTo>
                    <a:pt x="36" y="55"/>
                  </a:lnTo>
                  <a:lnTo>
                    <a:pt x="21" y="76"/>
                  </a:lnTo>
                  <a:lnTo>
                    <a:pt x="10" y="96"/>
                  </a:lnTo>
                  <a:lnTo>
                    <a:pt x="4" y="118"/>
                  </a:lnTo>
                  <a:lnTo>
                    <a:pt x="0" y="138"/>
                  </a:lnTo>
                  <a:lnTo>
                    <a:pt x="0" y="157"/>
                  </a:lnTo>
                  <a:lnTo>
                    <a:pt x="4" y="175"/>
                  </a:lnTo>
                  <a:lnTo>
                    <a:pt x="12" y="190"/>
                  </a:lnTo>
                  <a:lnTo>
                    <a:pt x="23" y="202"/>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36" name="Freeform 30"/>
            <p:cNvSpPr>
              <a:spLocks/>
            </p:cNvSpPr>
            <p:nvPr/>
          </p:nvSpPr>
          <p:spPr bwMode="auto">
            <a:xfrm>
              <a:off x="5158" y="3313"/>
              <a:ext cx="31" cy="31"/>
            </a:xfrm>
            <a:custGeom>
              <a:avLst/>
              <a:gdLst>
                <a:gd name="T0" fmla="*/ 0 w 218"/>
                <a:gd name="T1" fmla="*/ 0 h 232"/>
                <a:gd name="T2" fmla="*/ 0 w 218"/>
                <a:gd name="T3" fmla="*/ 0 h 232"/>
                <a:gd name="T4" fmla="*/ 0 w 218"/>
                <a:gd name="T5" fmla="*/ 0 h 232"/>
                <a:gd name="T6" fmla="*/ 0 w 218"/>
                <a:gd name="T7" fmla="*/ 0 h 232"/>
                <a:gd name="T8" fmla="*/ 0 w 218"/>
                <a:gd name="T9" fmla="*/ 0 h 232"/>
                <a:gd name="T10" fmla="*/ 0 w 218"/>
                <a:gd name="T11" fmla="*/ 0 h 232"/>
                <a:gd name="T12" fmla="*/ 0 w 218"/>
                <a:gd name="T13" fmla="*/ 0 h 232"/>
                <a:gd name="T14" fmla="*/ 0 w 218"/>
                <a:gd name="T15" fmla="*/ 0 h 232"/>
                <a:gd name="T16" fmla="*/ 0 w 218"/>
                <a:gd name="T17" fmla="*/ 0 h 232"/>
                <a:gd name="T18" fmla="*/ 0 w 218"/>
                <a:gd name="T19" fmla="*/ 0 h 232"/>
                <a:gd name="T20" fmla="*/ 0 w 218"/>
                <a:gd name="T21" fmla="*/ 0 h 232"/>
                <a:gd name="T22" fmla="*/ 0 w 218"/>
                <a:gd name="T23" fmla="*/ 0 h 232"/>
                <a:gd name="T24" fmla="*/ 0 w 218"/>
                <a:gd name="T25" fmla="*/ 0 h 232"/>
                <a:gd name="T26" fmla="*/ 0 w 218"/>
                <a:gd name="T27" fmla="*/ 0 h 232"/>
                <a:gd name="T28" fmla="*/ 0 w 218"/>
                <a:gd name="T29" fmla="*/ 0 h 232"/>
                <a:gd name="T30" fmla="*/ 0 w 218"/>
                <a:gd name="T31" fmla="*/ 0 h 232"/>
                <a:gd name="T32" fmla="*/ 0 w 218"/>
                <a:gd name="T33" fmla="*/ 0 h 232"/>
                <a:gd name="T34" fmla="*/ 0 w 218"/>
                <a:gd name="T35" fmla="*/ 0 h 232"/>
                <a:gd name="T36" fmla="*/ 0 w 218"/>
                <a:gd name="T37" fmla="*/ 0 h 232"/>
                <a:gd name="T38" fmla="*/ 0 w 218"/>
                <a:gd name="T39" fmla="*/ 0 h 232"/>
                <a:gd name="T40" fmla="*/ 0 w 218"/>
                <a:gd name="T41" fmla="*/ 0 h 232"/>
                <a:gd name="T42" fmla="*/ 0 w 218"/>
                <a:gd name="T43" fmla="*/ 0 h 232"/>
                <a:gd name="T44" fmla="*/ 0 w 218"/>
                <a:gd name="T45" fmla="*/ 0 h 232"/>
                <a:gd name="T46" fmla="*/ 0 w 218"/>
                <a:gd name="T47" fmla="*/ 0 h 232"/>
                <a:gd name="T48" fmla="*/ 0 w 218"/>
                <a:gd name="T49" fmla="*/ 0 h 232"/>
                <a:gd name="T50" fmla="*/ 0 w 218"/>
                <a:gd name="T51" fmla="*/ 0 h 232"/>
                <a:gd name="T52" fmla="*/ 0 w 218"/>
                <a:gd name="T53" fmla="*/ 0 h 232"/>
                <a:gd name="T54" fmla="*/ 0 w 218"/>
                <a:gd name="T55" fmla="*/ 0 h 232"/>
                <a:gd name="T56" fmla="*/ 0 w 218"/>
                <a:gd name="T57" fmla="*/ 0 h 232"/>
                <a:gd name="T58" fmla="*/ 0 w 218"/>
                <a:gd name="T59" fmla="*/ 0 h 232"/>
                <a:gd name="T60" fmla="*/ 0 w 218"/>
                <a:gd name="T61" fmla="*/ 0 h 232"/>
                <a:gd name="T62" fmla="*/ 0 w 218"/>
                <a:gd name="T63" fmla="*/ 0 h 232"/>
                <a:gd name="T64" fmla="*/ 0 w 218"/>
                <a:gd name="T65" fmla="*/ 0 h 232"/>
                <a:gd name="T66" fmla="*/ 0 w 218"/>
                <a:gd name="T67" fmla="*/ 0 h 232"/>
                <a:gd name="T68" fmla="*/ 0 w 218"/>
                <a:gd name="T69" fmla="*/ 0 h 232"/>
                <a:gd name="T70" fmla="*/ 0 w 218"/>
                <a:gd name="T71" fmla="*/ 0 h 232"/>
                <a:gd name="T72" fmla="*/ 0 w 218"/>
                <a:gd name="T73" fmla="*/ 0 h 232"/>
                <a:gd name="T74" fmla="*/ 0 w 218"/>
                <a:gd name="T75" fmla="*/ 0 h 232"/>
                <a:gd name="T76" fmla="*/ 0 w 218"/>
                <a:gd name="T77" fmla="*/ 0 h 232"/>
                <a:gd name="T78" fmla="*/ 0 w 218"/>
                <a:gd name="T79" fmla="*/ 0 h 232"/>
                <a:gd name="T80" fmla="*/ 0 w 218"/>
                <a:gd name="T81" fmla="*/ 0 h 232"/>
                <a:gd name="T82" fmla="*/ 0 w 218"/>
                <a:gd name="T83" fmla="*/ 0 h 232"/>
                <a:gd name="T84" fmla="*/ 0 w 218"/>
                <a:gd name="T85" fmla="*/ 0 h 232"/>
                <a:gd name="T86" fmla="*/ 0 w 218"/>
                <a:gd name="T87" fmla="*/ 0 h 232"/>
                <a:gd name="T88" fmla="*/ 0 w 218"/>
                <a:gd name="T89" fmla="*/ 0 h 232"/>
                <a:gd name="T90" fmla="*/ 0 w 218"/>
                <a:gd name="T91" fmla="*/ 0 h 232"/>
                <a:gd name="T92" fmla="*/ 0 w 218"/>
                <a:gd name="T93" fmla="*/ 0 h 232"/>
                <a:gd name="T94" fmla="*/ 0 w 218"/>
                <a:gd name="T95" fmla="*/ 0 h 232"/>
                <a:gd name="T96" fmla="*/ 0 w 218"/>
                <a:gd name="T97" fmla="*/ 0 h 232"/>
                <a:gd name="T98" fmla="*/ 0 w 218"/>
                <a:gd name="T99" fmla="*/ 0 h 232"/>
                <a:gd name="T100" fmla="*/ 0 w 218"/>
                <a:gd name="T101" fmla="*/ 0 h 232"/>
                <a:gd name="T102" fmla="*/ 0 w 218"/>
                <a:gd name="T103" fmla="*/ 0 h 232"/>
                <a:gd name="T104" fmla="*/ 0 w 218"/>
                <a:gd name="T105" fmla="*/ 0 h 232"/>
                <a:gd name="T106" fmla="*/ 0 w 218"/>
                <a:gd name="T107" fmla="*/ 0 h 232"/>
                <a:gd name="T108" fmla="*/ 0 w 218"/>
                <a:gd name="T109" fmla="*/ 0 h 232"/>
                <a:gd name="T110" fmla="*/ 0 w 218"/>
                <a:gd name="T111" fmla="*/ 0 h 232"/>
                <a:gd name="T112" fmla="*/ 0 w 218"/>
                <a:gd name="T113" fmla="*/ 0 h 232"/>
                <a:gd name="T114" fmla="*/ 0 w 218"/>
                <a:gd name="T115" fmla="*/ 0 h 232"/>
                <a:gd name="T116" fmla="*/ 0 w 218"/>
                <a:gd name="T117" fmla="*/ 0 h 232"/>
                <a:gd name="T118" fmla="*/ 0 w 218"/>
                <a:gd name="T119" fmla="*/ 0 h 232"/>
                <a:gd name="T120" fmla="*/ 0 w 218"/>
                <a:gd name="T121" fmla="*/ 0 h 232"/>
                <a:gd name="T122" fmla="*/ 0 w 218"/>
                <a:gd name="T123" fmla="*/ 0 h 232"/>
                <a:gd name="T124" fmla="*/ 0 w 218"/>
                <a:gd name="T125" fmla="*/ 0 h 23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18" h="232">
                  <a:moveTo>
                    <a:pt x="26" y="193"/>
                  </a:moveTo>
                  <a:lnTo>
                    <a:pt x="14" y="203"/>
                  </a:lnTo>
                  <a:lnTo>
                    <a:pt x="26" y="217"/>
                  </a:lnTo>
                  <a:lnTo>
                    <a:pt x="43" y="227"/>
                  </a:lnTo>
                  <a:lnTo>
                    <a:pt x="62" y="232"/>
                  </a:lnTo>
                  <a:lnTo>
                    <a:pt x="102" y="228"/>
                  </a:lnTo>
                  <a:lnTo>
                    <a:pt x="143" y="208"/>
                  </a:lnTo>
                  <a:lnTo>
                    <a:pt x="181" y="175"/>
                  </a:lnTo>
                  <a:lnTo>
                    <a:pt x="207" y="132"/>
                  </a:lnTo>
                  <a:lnTo>
                    <a:pt x="213" y="109"/>
                  </a:lnTo>
                  <a:lnTo>
                    <a:pt x="218" y="88"/>
                  </a:lnTo>
                  <a:lnTo>
                    <a:pt x="218" y="66"/>
                  </a:lnTo>
                  <a:lnTo>
                    <a:pt x="213" y="47"/>
                  </a:lnTo>
                  <a:lnTo>
                    <a:pt x="204" y="29"/>
                  </a:lnTo>
                  <a:lnTo>
                    <a:pt x="192" y="15"/>
                  </a:lnTo>
                  <a:lnTo>
                    <a:pt x="175" y="5"/>
                  </a:lnTo>
                  <a:lnTo>
                    <a:pt x="156" y="0"/>
                  </a:lnTo>
                  <a:lnTo>
                    <a:pt x="136" y="0"/>
                  </a:lnTo>
                  <a:lnTo>
                    <a:pt x="116" y="4"/>
                  </a:lnTo>
                  <a:lnTo>
                    <a:pt x="96" y="12"/>
                  </a:lnTo>
                  <a:lnTo>
                    <a:pt x="75" y="24"/>
                  </a:lnTo>
                  <a:lnTo>
                    <a:pt x="56" y="39"/>
                  </a:lnTo>
                  <a:lnTo>
                    <a:pt x="38" y="58"/>
                  </a:lnTo>
                  <a:lnTo>
                    <a:pt x="23" y="79"/>
                  </a:lnTo>
                  <a:lnTo>
                    <a:pt x="11" y="101"/>
                  </a:lnTo>
                  <a:lnTo>
                    <a:pt x="5" y="123"/>
                  </a:lnTo>
                  <a:lnTo>
                    <a:pt x="0" y="145"/>
                  </a:lnTo>
                  <a:lnTo>
                    <a:pt x="0" y="166"/>
                  </a:lnTo>
                  <a:lnTo>
                    <a:pt x="5" y="186"/>
                  </a:lnTo>
                  <a:lnTo>
                    <a:pt x="14" y="202"/>
                  </a:lnTo>
                  <a:lnTo>
                    <a:pt x="26" y="217"/>
                  </a:lnTo>
                  <a:lnTo>
                    <a:pt x="42" y="226"/>
                  </a:lnTo>
                  <a:lnTo>
                    <a:pt x="50" y="214"/>
                  </a:lnTo>
                  <a:lnTo>
                    <a:pt x="37" y="204"/>
                  </a:lnTo>
                  <a:lnTo>
                    <a:pt x="26" y="194"/>
                  </a:lnTo>
                  <a:lnTo>
                    <a:pt x="19" y="180"/>
                  </a:lnTo>
                  <a:lnTo>
                    <a:pt x="16" y="164"/>
                  </a:lnTo>
                  <a:lnTo>
                    <a:pt x="16" y="147"/>
                  </a:lnTo>
                  <a:lnTo>
                    <a:pt x="19" y="128"/>
                  </a:lnTo>
                  <a:lnTo>
                    <a:pt x="25" y="107"/>
                  </a:lnTo>
                  <a:lnTo>
                    <a:pt x="35" y="88"/>
                  </a:lnTo>
                  <a:lnTo>
                    <a:pt x="50" y="68"/>
                  </a:lnTo>
                  <a:lnTo>
                    <a:pt x="66" y="51"/>
                  </a:lnTo>
                  <a:lnTo>
                    <a:pt x="83" y="37"/>
                  </a:lnTo>
                  <a:lnTo>
                    <a:pt x="102" y="26"/>
                  </a:lnTo>
                  <a:lnTo>
                    <a:pt x="120" y="18"/>
                  </a:lnTo>
                  <a:lnTo>
                    <a:pt x="138" y="16"/>
                  </a:lnTo>
                  <a:lnTo>
                    <a:pt x="154" y="16"/>
                  </a:lnTo>
                  <a:lnTo>
                    <a:pt x="169" y="19"/>
                  </a:lnTo>
                  <a:lnTo>
                    <a:pt x="182" y="27"/>
                  </a:lnTo>
                  <a:lnTo>
                    <a:pt x="192" y="38"/>
                  </a:lnTo>
                  <a:lnTo>
                    <a:pt x="199" y="53"/>
                  </a:lnTo>
                  <a:lnTo>
                    <a:pt x="202" y="68"/>
                  </a:lnTo>
                  <a:lnTo>
                    <a:pt x="202" y="86"/>
                  </a:lnTo>
                  <a:lnTo>
                    <a:pt x="199" y="105"/>
                  </a:lnTo>
                  <a:lnTo>
                    <a:pt x="193" y="126"/>
                  </a:lnTo>
                  <a:lnTo>
                    <a:pt x="168" y="164"/>
                  </a:lnTo>
                  <a:lnTo>
                    <a:pt x="135" y="196"/>
                  </a:lnTo>
                  <a:lnTo>
                    <a:pt x="98" y="214"/>
                  </a:lnTo>
                  <a:lnTo>
                    <a:pt x="64" y="216"/>
                  </a:lnTo>
                  <a:lnTo>
                    <a:pt x="49" y="213"/>
                  </a:lnTo>
                  <a:lnTo>
                    <a:pt x="37" y="204"/>
                  </a:lnTo>
                  <a:lnTo>
                    <a:pt x="26" y="193"/>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137" name="Freeform 31"/>
            <p:cNvSpPr>
              <a:spLocks/>
            </p:cNvSpPr>
            <p:nvPr/>
          </p:nvSpPr>
          <p:spPr bwMode="auto">
            <a:xfrm>
              <a:off x="5041" y="3323"/>
              <a:ext cx="69" cy="53"/>
            </a:xfrm>
            <a:custGeom>
              <a:avLst/>
              <a:gdLst>
                <a:gd name="T0" fmla="*/ 0 w 504"/>
                <a:gd name="T1" fmla="*/ 0 h 408"/>
                <a:gd name="T2" fmla="*/ 0 w 504"/>
                <a:gd name="T3" fmla="*/ 0 h 408"/>
                <a:gd name="T4" fmla="*/ 0 w 504"/>
                <a:gd name="T5" fmla="*/ 0 h 408"/>
                <a:gd name="T6" fmla="*/ 0 w 504"/>
                <a:gd name="T7" fmla="*/ 0 h 408"/>
                <a:gd name="T8" fmla="*/ 0 w 504"/>
                <a:gd name="T9" fmla="*/ 0 h 408"/>
                <a:gd name="T10" fmla="*/ 0 w 504"/>
                <a:gd name="T11" fmla="*/ 0 h 408"/>
                <a:gd name="T12" fmla="*/ 0 w 504"/>
                <a:gd name="T13" fmla="*/ 0 h 408"/>
                <a:gd name="T14" fmla="*/ 0 w 504"/>
                <a:gd name="T15" fmla="*/ 0 h 408"/>
                <a:gd name="T16" fmla="*/ 0 w 504"/>
                <a:gd name="T17" fmla="*/ 0 h 408"/>
                <a:gd name="T18" fmla="*/ 0 w 504"/>
                <a:gd name="T19" fmla="*/ 0 h 408"/>
                <a:gd name="T20" fmla="*/ 0 w 504"/>
                <a:gd name="T21" fmla="*/ 0 h 408"/>
                <a:gd name="T22" fmla="*/ 0 w 504"/>
                <a:gd name="T23" fmla="*/ 0 h 408"/>
                <a:gd name="T24" fmla="*/ 0 w 504"/>
                <a:gd name="T25" fmla="*/ 0 h 408"/>
                <a:gd name="T26" fmla="*/ 0 w 504"/>
                <a:gd name="T27" fmla="*/ 0 h 408"/>
                <a:gd name="T28" fmla="*/ 0 w 504"/>
                <a:gd name="T29" fmla="*/ 0 h 408"/>
                <a:gd name="T30" fmla="*/ 0 w 504"/>
                <a:gd name="T31" fmla="*/ 0 h 408"/>
                <a:gd name="T32" fmla="*/ 0 w 504"/>
                <a:gd name="T33" fmla="*/ 0 h 408"/>
                <a:gd name="T34" fmla="*/ 0 w 504"/>
                <a:gd name="T35" fmla="*/ 0 h 40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04" h="408">
                  <a:moveTo>
                    <a:pt x="164" y="0"/>
                  </a:moveTo>
                  <a:lnTo>
                    <a:pt x="504" y="192"/>
                  </a:lnTo>
                  <a:lnTo>
                    <a:pt x="435" y="355"/>
                  </a:lnTo>
                  <a:lnTo>
                    <a:pt x="416" y="368"/>
                  </a:lnTo>
                  <a:lnTo>
                    <a:pt x="363" y="391"/>
                  </a:lnTo>
                  <a:lnTo>
                    <a:pt x="325" y="402"/>
                  </a:lnTo>
                  <a:lnTo>
                    <a:pt x="281" y="408"/>
                  </a:lnTo>
                  <a:lnTo>
                    <a:pt x="231" y="407"/>
                  </a:lnTo>
                  <a:lnTo>
                    <a:pt x="177" y="396"/>
                  </a:lnTo>
                  <a:lnTo>
                    <a:pt x="150" y="387"/>
                  </a:lnTo>
                  <a:lnTo>
                    <a:pt x="126" y="374"/>
                  </a:lnTo>
                  <a:lnTo>
                    <a:pt x="86" y="338"/>
                  </a:lnTo>
                  <a:lnTo>
                    <a:pt x="55" y="296"/>
                  </a:lnTo>
                  <a:lnTo>
                    <a:pt x="32" y="251"/>
                  </a:lnTo>
                  <a:lnTo>
                    <a:pt x="16" y="208"/>
                  </a:lnTo>
                  <a:lnTo>
                    <a:pt x="6" y="171"/>
                  </a:lnTo>
                  <a:lnTo>
                    <a:pt x="0" y="136"/>
                  </a:lnTo>
                  <a:lnTo>
                    <a:pt x="164" y="0"/>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38" name="Freeform 32"/>
            <p:cNvSpPr>
              <a:spLocks/>
            </p:cNvSpPr>
            <p:nvPr/>
          </p:nvSpPr>
          <p:spPr bwMode="auto">
            <a:xfrm>
              <a:off x="5036" y="3323"/>
              <a:ext cx="74" cy="53"/>
            </a:xfrm>
            <a:custGeom>
              <a:avLst/>
              <a:gdLst>
                <a:gd name="T0" fmla="*/ 0 w 522"/>
                <a:gd name="T1" fmla="*/ 0 h 425"/>
                <a:gd name="T2" fmla="*/ 0 w 522"/>
                <a:gd name="T3" fmla="*/ 0 h 425"/>
                <a:gd name="T4" fmla="*/ 0 w 522"/>
                <a:gd name="T5" fmla="*/ 0 h 425"/>
                <a:gd name="T6" fmla="*/ 0 w 522"/>
                <a:gd name="T7" fmla="*/ 0 h 425"/>
                <a:gd name="T8" fmla="*/ 0 w 522"/>
                <a:gd name="T9" fmla="*/ 0 h 425"/>
                <a:gd name="T10" fmla="*/ 0 w 522"/>
                <a:gd name="T11" fmla="*/ 0 h 425"/>
                <a:gd name="T12" fmla="*/ 0 w 522"/>
                <a:gd name="T13" fmla="*/ 0 h 425"/>
                <a:gd name="T14" fmla="*/ 0 w 522"/>
                <a:gd name="T15" fmla="*/ 0 h 425"/>
                <a:gd name="T16" fmla="*/ 0 w 522"/>
                <a:gd name="T17" fmla="*/ 0 h 425"/>
                <a:gd name="T18" fmla="*/ 0 w 522"/>
                <a:gd name="T19" fmla="*/ 0 h 425"/>
                <a:gd name="T20" fmla="*/ 0 w 522"/>
                <a:gd name="T21" fmla="*/ 0 h 425"/>
                <a:gd name="T22" fmla="*/ 0 w 522"/>
                <a:gd name="T23" fmla="*/ 0 h 425"/>
                <a:gd name="T24" fmla="*/ 0 w 522"/>
                <a:gd name="T25" fmla="*/ 0 h 425"/>
                <a:gd name="T26" fmla="*/ 0 w 522"/>
                <a:gd name="T27" fmla="*/ 0 h 425"/>
                <a:gd name="T28" fmla="*/ 0 w 522"/>
                <a:gd name="T29" fmla="*/ 0 h 425"/>
                <a:gd name="T30" fmla="*/ 0 w 522"/>
                <a:gd name="T31" fmla="*/ 0 h 425"/>
                <a:gd name="T32" fmla="*/ 0 w 522"/>
                <a:gd name="T33" fmla="*/ 0 h 425"/>
                <a:gd name="T34" fmla="*/ 0 w 522"/>
                <a:gd name="T35" fmla="*/ 0 h 425"/>
                <a:gd name="T36" fmla="*/ 0 w 522"/>
                <a:gd name="T37" fmla="*/ 0 h 425"/>
                <a:gd name="T38" fmla="*/ 0 w 522"/>
                <a:gd name="T39" fmla="*/ 0 h 425"/>
                <a:gd name="T40" fmla="*/ 0 w 522"/>
                <a:gd name="T41" fmla="*/ 0 h 425"/>
                <a:gd name="T42" fmla="*/ 0 w 522"/>
                <a:gd name="T43" fmla="*/ 0 h 425"/>
                <a:gd name="T44" fmla="*/ 0 w 522"/>
                <a:gd name="T45" fmla="*/ 0 h 425"/>
                <a:gd name="T46" fmla="*/ 0 w 522"/>
                <a:gd name="T47" fmla="*/ 0 h 425"/>
                <a:gd name="T48" fmla="*/ 0 w 522"/>
                <a:gd name="T49" fmla="*/ 0 h 425"/>
                <a:gd name="T50" fmla="*/ 0 w 522"/>
                <a:gd name="T51" fmla="*/ 0 h 425"/>
                <a:gd name="T52" fmla="*/ 0 w 522"/>
                <a:gd name="T53" fmla="*/ 0 h 425"/>
                <a:gd name="T54" fmla="*/ 0 w 522"/>
                <a:gd name="T55" fmla="*/ 0 h 425"/>
                <a:gd name="T56" fmla="*/ 0 w 522"/>
                <a:gd name="T57" fmla="*/ 0 h 425"/>
                <a:gd name="T58" fmla="*/ 0 w 522"/>
                <a:gd name="T59" fmla="*/ 0 h 425"/>
                <a:gd name="T60" fmla="*/ 0 w 522"/>
                <a:gd name="T61" fmla="*/ 0 h 425"/>
                <a:gd name="T62" fmla="*/ 0 w 522"/>
                <a:gd name="T63" fmla="*/ 0 h 425"/>
                <a:gd name="T64" fmla="*/ 0 w 522"/>
                <a:gd name="T65" fmla="*/ 0 h 425"/>
                <a:gd name="T66" fmla="*/ 0 w 522"/>
                <a:gd name="T67" fmla="*/ 0 h 425"/>
                <a:gd name="T68" fmla="*/ 0 w 522"/>
                <a:gd name="T69" fmla="*/ 0 h 425"/>
                <a:gd name="T70" fmla="*/ 0 w 522"/>
                <a:gd name="T71" fmla="*/ 0 h 425"/>
                <a:gd name="T72" fmla="*/ 0 w 522"/>
                <a:gd name="T73" fmla="*/ 0 h 425"/>
                <a:gd name="T74" fmla="*/ 0 w 522"/>
                <a:gd name="T75" fmla="*/ 0 h 425"/>
                <a:gd name="T76" fmla="*/ 0 w 522"/>
                <a:gd name="T77" fmla="*/ 0 h 425"/>
                <a:gd name="T78" fmla="*/ 0 w 522"/>
                <a:gd name="T79" fmla="*/ 0 h 425"/>
                <a:gd name="T80" fmla="*/ 0 w 522"/>
                <a:gd name="T81" fmla="*/ 0 h 42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22" h="425">
                  <a:moveTo>
                    <a:pt x="3" y="139"/>
                  </a:moveTo>
                  <a:lnTo>
                    <a:pt x="13" y="152"/>
                  </a:lnTo>
                  <a:lnTo>
                    <a:pt x="173" y="19"/>
                  </a:lnTo>
                  <a:lnTo>
                    <a:pt x="501" y="204"/>
                  </a:lnTo>
                  <a:lnTo>
                    <a:pt x="437" y="359"/>
                  </a:lnTo>
                  <a:lnTo>
                    <a:pt x="420" y="370"/>
                  </a:lnTo>
                  <a:lnTo>
                    <a:pt x="368" y="393"/>
                  </a:lnTo>
                  <a:lnTo>
                    <a:pt x="331" y="403"/>
                  </a:lnTo>
                  <a:lnTo>
                    <a:pt x="289" y="408"/>
                  </a:lnTo>
                  <a:lnTo>
                    <a:pt x="240" y="407"/>
                  </a:lnTo>
                  <a:lnTo>
                    <a:pt x="187" y="398"/>
                  </a:lnTo>
                  <a:lnTo>
                    <a:pt x="161" y="389"/>
                  </a:lnTo>
                  <a:lnTo>
                    <a:pt x="138" y="377"/>
                  </a:lnTo>
                  <a:lnTo>
                    <a:pt x="100" y="342"/>
                  </a:lnTo>
                  <a:lnTo>
                    <a:pt x="69" y="301"/>
                  </a:lnTo>
                  <a:lnTo>
                    <a:pt x="47" y="257"/>
                  </a:lnTo>
                  <a:lnTo>
                    <a:pt x="32" y="215"/>
                  </a:lnTo>
                  <a:lnTo>
                    <a:pt x="21" y="178"/>
                  </a:lnTo>
                  <a:lnTo>
                    <a:pt x="16" y="149"/>
                  </a:lnTo>
                  <a:lnTo>
                    <a:pt x="173" y="19"/>
                  </a:lnTo>
                  <a:lnTo>
                    <a:pt x="508" y="208"/>
                  </a:lnTo>
                  <a:lnTo>
                    <a:pt x="516" y="194"/>
                  </a:lnTo>
                  <a:lnTo>
                    <a:pt x="170" y="0"/>
                  </a:lnTo>
                  <a:lnTo>
                    <a:pt x="0" y="142"/>
                  </a:lnTo>
                  <a:lnTo>
                    <a:pt x="7" y="182"/>
                  </a:lnTo>
                  <a:lnTo>
                    <a:pt x="17" y="219"/>
                  </a:lnTo>
                  <a:lnTo>
                    <a:pt x="33" y="263"/>
                  </a:lnTo>
                  <a:lnTo>
                    <a:pt x="57" y="309"/>
                  </a:lnTo>
                  <a:lnTo>
                    <a:pt x="88" y="352"/>
                  </a:lnTo>
                  <a:lnTo>
                    <a:pt x="130" y="389"/>
                  </a:lnTo>
                  <a:lnTo>
                    <a:pt x="155" y="403"/>
                  </a:lnTo>
                  <a:lnTo>
                    <a:pt x="183" y="413"/>
                  </a:lnTo>
                  <a:lnTo>
                    <a:pt x="238" y="424"/>
                  </a:lnTo>
                  <a:lnTo>
                    <a:pt x="289" y="425"/>
                  </a:lnTo>
                  <a:lnTo>
                    <a:pt x="335" y="418"/>
                  </a:lnTo>
                  <a:lnTo>
                    <a:pt x="374" y="407"/>
                  </a:lnTo>
                  <a:lnTo>
                    <a:pt x="428" y="384"/>
                  </a:lnTo>
                  <a:lnTo>
                    <a:pt x="449" y="370"/>
                  </a:lnTo>
                  <a:lnTo>
                    <a:pt x="522" y="198"/>
                  </a:lnTo>
                  <a:lnTo>
                    <a:pt x="170" y="0"/>
                  </a:lnTo>
                  <a:lnTo>
                    <a:pt x="3" y="139"/>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139" name="Rectangle 33"/>
            <p:cNvSpPr>
              <a:spLocks noChangeArrowheads="1"/>
            </p:cNvSpPr>
            <p:nvPr/>
          </p:nvSpPr>
          <p:spPr bwMode="auto">
            <a:xfrm>
              <a:off x="4687" y="3779"/>
              <a:ext cx="53" cy="37"/>
            </a:xfrm>
            <a:prstGeom prst="rect">
              <a:avLst/>
            </a:prstGeom>
            <a:solidFill>
              <a:srgbClr val="FFE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140" name="Freeform 34"/>
            <p:cNvSpPr>
              <a:spLocks/>
            </p:cNvSpPr>
            <p:nvPr/>
          </p:nvSpPr>
          <p:spPr bwMode="auto">
            <a:xfrm>
              <a:off x="4682" y="3779"/>
              <a:ext cx="58" cy="42"/>
            </a:xfrm>
            <a:custGeom>
              <a:avLst/>
              <a:gdLst>
                <a:gd name="T0" fmla="*/ 0 w 389"/>
                <a:gd name="T1" fmla="*/ 0 h 308"/>
                <a:gd name="T2" fmla="*/ 0 w 389"/>
                <a:gd name="T3" fmla="*/ 0 h 308"/>
                <a:gd name="T4" fmla="*/ 0 w 389"/>
                <a:gd name="T5" fmla="*/ 0 h 308"/>
                <a:gd name="T6" fmla="*/ 0 w 389"/>
                <a:gd name="T7" fmla="*/ 0 h 308"/>
                <a:gd name="T8" fmla="*/ 0 w 389"/>
                <a:gd name="T9" fmla="*/ 0 h 308"/>
                <a:gd name="T10" fmla="*/ 0 w 389"/>
                <a:gd name="T11" fmla="*/ 0 h 308"/>
                <a:gd name="T12" fmla="*/ 0 w 389"/>
                <a:gd name="T13" fmla="*/ 0 h 308"/>
                <a:gd name="T14" fmla="*/ 0 w 389"/>
                <a:gd name="T15" fmla="*/ 0 h 308"/>
                <a:gd name="T16" fmla="*/ 0 w 389"/>
                <a:gd name="T17" fmla="*/ 0 h 308"/>
                <a:gd name="T18" fmla="*/ 0 w 389"/>
                <a:gd name="T19" fmla="*/ 0 h 308"/>
                <a:gd name="T20" fmla="*/ 0 w 389"/>
                <a:gd name="T21" fmla="*/ 0 h 308"/>
                <a:gd name="T22" fmla="*/ 0 w 389"/>
                <a:gd name="T23" fmla="*/ 0 h 308"/>
                <a:gd name="T24" fmla="*/ 0 w 389"/>
                <a:gd name="T25" fmla="*/ 0 h 308"/>
                <a:gd name="T26" fmla="*/ 0 w 389"/>
                <a:gd name="T27" fmla="*/ 0 h 308"/>
                <a:gd name="T28" fmla="*/ 0 w 389"/>
                <a:gd name="T29" fmla="*/ 0 h 308"/>
                <a:gd name="T30" fmla="*/ 0 w 389"/>
                <a:gd name="T31" fmla="*/ 0 h 308"/>
                <a:gd name="T32" fmla="*/ 0 w 389"/>
                <a:gd name="T33" fmla="*/ 0 h 308"/>
                <a:gd name="T34" fmla="*/ 0 w 389"/>
                <a:gd name="T35" fmla="*/ 0 h 308"/>
                <a:gd name="T36" fmla="*/ 0 w 389"/>
                <a:gd name="T37" fmla="*/ 0 h 308"/>
                <a:gd name="T38" fmla="*/ 0 w 389"/>
                <a:gd name="T39" fmla="*/ 0 h 308"/>
                <a:gd name="T40" fmla="*/ 0 w 389"/>
                <a:gd name="T41" fmla="*/ 0 h 308"/>
                <a:gd name="T42" fmla="*/ 0 w 389"/>
                <a:gd name="T43" fmla="*/ 0 h 3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89" h="308">
                  <a:moveTo>
                    <a:pt x="8" y="292"/>
                  </a:moveTo>
                  <a:lnTo>
                    <a:pt x="0" y="300"/>
                  </a:lnTo>
                  <a:lnTo>
                    <a:pt x="8" y="308"/>
                  </a:lnTo>
                  <a:lnTo>
                    <a:pt x="381" y="308"/>
                  </a:lnTo>
                  <a:lnTo>
                    <a:pt x="389" y="300"/>
                  </a:lnTo>
                  <a:lnTo>
                    <a:pt x="389" y="8"/>
                  </a:lnTo>
                  <a:lnTo>
                    <a:pt x="381" y="0"/>
                  </a:lnTo>
                  <a:lnTo>
                    <a:pt x="8" y="0"/>
                  </a:lnTo>
                  <a:lnTo>
                    <a:pt x="0" y="8"/>
                  </a:lnTo>
                  <a:lnTo>
                    <a:pt x="0" y="300"/>
                  </a:lnTo>
                  <a:lnTo>
                    <a:pt x="8" y="308"/>
                  </a:lnTo>
                  <a:lnTo>
                    <a:pt x="381" y="308"/>
                  </a:lnTo>
                  <a:lnTo>
                    <a:pt x="389" y="300"/>
                  </a:lnTo>
                  <a:lnTo>
                    <a:pt x="389" y="8"/>
                  </a:lnTo>
                  <a:lnTo>
                    <a:pt x="381" y="0"/>
                  </a:lnTo>
                  <a:lnTo>
                    <a:pt x="373" y="8"/>
                  </a:lnTo>
                  <a:lnTo>
                    <a:pt x="373" y="292"/>
                  </a:lnTo>
                  <a:lnTo>
                    <a:pt x="17" y="292"/>
                  </a:lnTo>
                  <a:lnTo>
                    <a:pt x="17" y="16"/>
                  </a:lnTo>
                  <a:lnTo>
                    <a:pt x="373" y="16"/>
                  </a:lnTo>
                  <a:lnTo>
                    <a:pt x="373" y="292"/>
                  </a:lnTo>
                  <a:lnTo>
                    <a:pt x="8" y="29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41" name="Freeform 35"/>
            <p:cNvSpPr>
              <a:spLocks/>
            </p:cNvSpPr>
            <p:nvPr/>
          </p:nvSpPr>
          <p:spPr bwMode="auto">
            <a:xfrm>
              <a:off x="4624" y="3795"/>
              <a:ext cx="127" cy="48"/>
            </a:xfrm>
            <a:custGeom>
              <a:avLst/>
              <a:gdLst>
                <a:gd name="T0" fmla="*/ 0 w 887"/>
                <a:gd name="T1" fmla="*/ 0 h 370"/>
                <a:gd name="T2" fmla="*/ 0 w 887"/>
                <a:gd name="T3" fmla="*/ 0 h 370"/>
                <a:gd name="T4" fmla="*/ 0 w 887"/>
                <a:gd name="T5" fmla="*/ 0 h 370"/>
                <a:gd name="T6" fmla="*/ 0 w 887"/>
                <a:gd name="T7" fmla="*/ 0 h 370"/>
                <a:gd name="T8" fmla="*/ 0 w 887"/>
                <a:gd name="T9" fmla="*/ 0 h 370"/>
                <a:gd name="T10" fmla="*/ 0 w 887"/>
                <a:gd name="T11" fmla="*/ 0 h 370"/>
                <a:gd name="T12" fmla="*/ 0 w 887"/>
                <a:gd name="T13" fmla="*/ 0 h 370"/>
                <a:gd name="T14" fmla="*/ 0 w 887"/>
                <a:gd name="T15" fmla="*/ 0 h 370"/>
                <a:gd name="T16" fmla="*/ 0 w 887"/>
                <a:gd name="T17" fmla="*/ 0 h 370"/>
                <a:gd name="T18" fmla="*/ 0 w 887"/>
                <a:gd name="T19" fmla="*/ 0 h 370"/>
                <a:gd name="T20" fmla="*/ 0 w 887"/>
                <a:gd name="T21" fmla="*/ 0 h 370"/>
                <a:gd name="T22" fmla="*/ 0 w 887"/>
                <a:gd name="T23" fmla="*/ 0 h 370"/>
                <a:gd name="T24" fmla="*/ 0 w 887"/>
                <a:gd name="T25" fmla="*/ 0 h 370"/>
                <a:gd name="T26" fmla="*/ 0 w 887"/>
                <a:gd name="T27" fmla="*/ 0 h 370"/>
                <a:gd name="T28" fmla="*/ 0 w 887"/>
                <a:gd name="T29" fmla="*/ 0 h 370"/>
                <a:gd name="T30" fmla="*/ 0 w 887"/>
                <a:gd name="T31" fmla="*/ 0 h 370"/>
                <a:gd name="T32" fmla="*/ 0 w 887"/>
                <a:gd name="T33" fmla="*/ 0 h 370"/>
                <a:gd name="T34" fmla="*/ 0 w 887"/>
                <a:gd name="T35" fmla="*/ 0 h 370"/>
                <a:gd name="T36" fmla="*/ 0 w 887"/>
                <a:gd name="T37" fmla="*/ 0 h 370"/>
                <a:gd name="T38" fmla="*/ 0 w 887"/>
                <a:gd name="T39" fmla="*/ 0 h 370"/>
                <a:gd name="T40" fmla="*/ 0 w 887"/>
                <a:gd name="T41" fmla="*/ 0 h 370"/>
                <a:gd name="T42" fmla="*/ 0 w 887"/>
                <a:gd name="T43" fmla="*/ 0 h 370"/>
                <a:gd name="T44" fmla="*/ 0 w 887"/>
                <a:gd name="T45" fmla="*/ 0 h 370"/>
                <a:gd name="T46" fmla="*/ 0 w 887"/>
                <a:gd name="T47" fmla="*/ 0 h 370"/>
                <a:gd name="T48" fmla="*/ 0 w 887"/>
                <a:gd name="T49" fmla="*/ 0 h 370"/>
                <a:gd name="T50" fmla="*/ 0 w 887"/>
                <a:gd name="T51" fmla="*/ 0 h 370"/>
                <a:gd name="T52" fmla="*/ 0 w 887"/>
                <a:gd name="T53" fmla="*/ 0 h 370"/>
                <a:gd name="T54" fmla="*/ 0 w 887"/>
                <a:gd name="T55" fmla="*/ 0 h 370"/>
                <a:gd name="T56" fmla="*/ 0 w 887"/>
                <a:gd name="T57" fmla="*/ 0 h 370"/>
                <a:gd name="T58" fmla="*/ 0 w 887"/>
                <a:gd name="T59" fmla="*/ 0 h 370"/>
                <a:gd name="T60" fmla="*/ 0 w 887"/>
                <a:gd name="T61" fmla="*/ 0 h 370"/>
                <a:gd name="T62" fmla="*/ 0 w 887"/>
                <a:gd name="T63" fmla="*/ 0 h 370"/>
                <a:gd name="T64" fmla="*/ 0 w 887"/>
                <a:gd name="T65" fmla="*/ 0 h 370"/>
                <a:gd name="T66" fmla="*/ 0 w 887"/>
                <a:gd name="T67" fmla="*/ 0 h 370"/>
                <a:gd name="T68" fmla="*/ 0 w 887"/>
                <a:gd name="T69" fmla="*/ 0 h 370"/>
                <a:gd name="T70" fmla="*/ 0 w 887"/>
                <a:gd name="T71" fmla="*/ 0 h 370"/>
                <a:gd name="T72" fmla="*/ 0 w 887"/>
                <a:gd name="T73" fmla="*/ 0 h 370"/>
                <a:gd name="T74" fmla="*/ 0 w 887"/>
                <a:gd name="T75" fmla="*/ 0 h 370"/>
                <a:gd name="T76" fmla="*/ 0 w 887"/>
                <a:gd name="T77" fmla="*/ 0 h 370"/>
                <a:gd name="T78" fmla="*/ 0 w 887"/>
                <a:gd name="T79" fmla="*/ 0 h 370"/>
                <a:gd name="T80" fmla="*/ 0 w 887"/>
                <a:gd name="T81" fmla="*/ 0 h 370"/>
                <a:gd name="T82" fmla="*/ 0 w 887"/>
                <a:gd name="T83" fmla="*/ 0 h 370"/>
                <a:gd name="T84" fmla="*/ 0 w 887"/>
                <a:gd name="T85" fmla="*/ 0 h 370"/>
                <a:gd name="T86" fmla="*/ 0 w 887"/>
                <a:gd name="T87" fmla="*/ 0 h 370"/>
                <a:gd name="T88" fmla="*/ 0 w 887"/>
                <a:gd name="T89" fmla="*/ 0 h 370"/>
                <a:gd name="T90" fmla="*/ 0 w 887"/>
                <a:gd name="T91" fmla="*/ 0 h 370"/>
                <a:gd name="T92" fmla="*/ 0 w 887"/>
                <a:gd name="T93" fmla="*/ 0 h 370"/>
                <a:gd name="T94" fmla="*/ 0 w 887"/>
                <a:gd name="T95" fmla="*/ 0 h 370"/>
                <a:gd name="T96" fmla="*/ 0 w 887"/>
                <a:gd name="T97" fmla="*/ 0 h 370"/>
                <a:gd name="T98" fmla="*/ 0 w 887"/>
                <a:gd name="T99" fmla="*/ 0 h 370"/>
                <a:gd name="T100" fmla="*/ 0 w 887"/>
                <a:gd name="T101" fmla="*/ 0 h 370"/>
                <a:gd name="T102" fmla="*/ 0 w 887"/>
                <a:gd name="T103" fmla="*/ 0 h 370"/>
                <a:gd name="T104" fmla="*/ 0 w 887"/>
                <a:gd name="T105" fmla="*/ 0 h 370"/>
                <a:gd name="T106" fmla="*/ 0 w 887"/>
                <a:gd name="T107" fmla="*/ 0 h 370"/>
                <a:gd name="T108" fmla="*/ 0 w 887"/>
                <a:gd name="T109" fmla="*/ 0 h 370"/>
                <a:gd name="T110" fmla="*/ 0 w 887"/>
                <a:gd name="T111" fmla="*/ 0 h 370"/>
                <a:gd name="T112" fmla="*/ 0 w 887"/>
                <a:gd name="T113" fmla="*/ 0 h 370"/>
                <a:gd name="T114" fmla="*/ 0 w 887"/>
                <a:gd name="T115" fmla="*/ 0 h 370"/>
                <a:gd name="T116" fmla="*/ 0 w 887"/>
                <a:gd name="T117" fmla="*/ 0 h 370"/>
                <a:gd name="T118" fmla="*/ 0 w 887"/>
                <a:gd name="T119" fmla="*/ 0 h 370"/>
                <a:gd name="T120" fmla="*/ 0 w 887"/>
                <a:gd name="T121" fmla="*/ 0 h 370"/>
                <a:gd name="T122" fmla="*/ 0 w 887"/>
                <a:gd name="T123" fmla="*/ 0 h 37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887" h="370">
                  <a:moveTo>
                    <a:pt x="845" y="21"/>
                  </a:moveTo>
                  <a:lnTo>
                    <a:pt x="856" y="66"/>
                  </a:lnTo>
                  <a:lnTo>
                    <a:pt x="877" y="167"/>
                  </a:lnTo>
                  <a:lnTo>
                    <a:pt x="885" y="224"/>
                  </a:lnTo>
                  <a:lnTo>
                    <a:pt x="887" y="274"/>
                  </a:lnTo>
                  <a:lnTo>
                    <a:pt x="883" y="313"/>
                  </a:lnTo>
                  <a:lnTo>
                    <a:pt x="877" y="326"/>
                  </a:lnTo>
                  <a:lnTo>
                    <a:pt x="868" y="334"/>
                  </a:lnTo>
                  <a:lnTo>
                    <a:pt x="811" y="345"/>
                  </a:lnTo>
                  <a:lnTo>
                    <a:pt x="733" y="353"/>
                  </a:lnTo>
                  <a:lnTo>
                    <a:pt x="699" y="346"/>
                  </a:lnTo>
                  <a:lnTo>
                    <a:pt x="654" y="335"/>
                  </a:lnTo>
                  <a:lnTo>
                    <a:pt x="625" y="331"/>
                  </a:lnTo>
                  <a:lnTo>
                    <a:pt x="591" y="333"/>
                  </a:lnTo>
                  <a:lnTo>
                    <a:pt x="551" y="341"/>
                  </a:lnTo>
                  <a:lnTo>
                    <a:pt x="503" y="359"/>
                  </a:lnTo>
                  <a:lnTo>
                    <a:pt x="469" y="365"/>
                  </a:lnTo>
                  <a:lnTo>
                    <a:pt x="406" y="369"/>
                  </a:lnTo>
                  <a:lnTo>
                    <a:pt x="324" y="370"/>
                  </a:lnTo>
                  <a:lnTo>
                    <a:pt x="235" y="366"/>
                  </a:lnTo>
                  <a:lnTo>
                    <a:pt x="147" y="355"/>
                  </a:lnTo>
                  <a:lnTo>
                    <a:pt x="73" y="336"/>
                  </a:lnTo>
                  <a:lnTo>
                    <a:pt x="43" y="324"/>
                  </a:lnTo>
                  <a:lnTo>
                    <a:pt x="20" y="309"/>
                  </a:lnTo>
                  <a:lnTo>
                    <a:pt x="5" y="292"/>
                  </a:lnTo>
                  <a:lnTo>
                    <a:pt x="1" y="282"/>
                  </a:lnTo>
                  <a:lnTo>
                    <a:pt x="0" y="272"/>
                  </a:lnTo>
                  <a:lnTo>
                    <a:pt x="3" y="238"/>
                  </a:lnTo>
                  <a:lnTo>
                    <a:pt x="10" y="209"/>
                  </a:lnTo>
                  <a:lnTo>
                    <a:pt x="23" y="187"/>
                  </a:lnTo>
                  <a:lnTo>
                    <a:pt x="39" y="168"/>
                  </a:lnTo>
                  <a:lnTo>
                    <a:pt x="58" y="154"/>
                  </a:lnTo>
                  <a:lnTo>
                    <a:pt x="80" y="143"/>
                  </a:lnTo>
                  <a:lnTo>
                    <a:pt x="130" y="130"/>
                  </a:lnTo>
                  <a:lnTo>
                    <a:pt x="183" y="124"/>
                  </a:lnTo>
                  <a:lnTo>
                    <a:pt x="235" y="121"/>
                  </a:lnTo>
                  <a:lnTo>
                    <a:pt x="281" y="118"/>
                  </a:lnTo>
                  <a:lnTo>
                    <a:pt x="317" y="108"/>
                  </a:lnTo>
                  <a:lnTo>
                    <a:pt x="421" y="54"/>
                  </a:lnTo>
                  <a:lnTo>
                    <a:pt x="464" y="73"/>
                  </a:lnTo>
                  <a:lnTo>
                    <a:pt x="492" y="90"/>
                  </a:lnTo>
                  <a:lnTo>
                    <a:pt x="500" y="97"/>
                  </a:lnTo>
                  <a:lnTo>
                    <a:pt x="503" y="99"/>
                  </a:lnTo>
                  <a:lnTo>
                    <a:pt x="501" y="105"/>
                  </a:lnTo>
                  <a:lnTo>
                    <a:pt x="482" y="139"/>
                  </a:lnTo>
                  <a:lnTo>
                    <a:pt x="507" y="145"/>
                  </a:lnTo>
                  <a:lnTo>
                    <a:pt x="564" y="156"/>
                  </a:lnTo>
                  <a:lnTo>
                    <a:pt x="598" y="160"/>
                  </a:lnTo>
                  <a:lnTo>
                    <a:pt x="632" y="161"/>
                  </a:lnTo>
                  <a:lnTo>
                    <a:pt x="664" y="159"/>
                  </a:lnTo>
                  <a:lnTo>
                    <a:pt x="690" y="151"/>
                  </a:lnTo>
                  <a:lnTo>
                    <a:pt x="708" y="138"/>
                  </a:lnTo>
                  <a:lnTo>
                    <a:pt x="719" y="119"/>
                  </a:lnTo>
                  <a:lnTo>
                    <a:pt x="725" y="98"/>
                  </a:lnTo>
                  <a:lnTo>
                    <a:pt x="730" y="74"/>
                  </a:lnTo>
                  <a:lnTo>
                    <a:pt x="734" y="52"/>
                  </a:lnTo>
                  <a:lnTo>
                    <a:pt x="739" y="30"/>
                  </a:lnTo>
                  <a:lnTo>
                    <a:pt x="747" y="14"/>
                  </a:lnTo>
                  <a:lnTo>
                    <a:pt x="761" y="2"/>
                  </a:lnTo>
                  <a:lnTo>
                    <a:pt x="787" y="0"/>
                  </a:lnTo>
                  <a:lnTo>
                    <a:pt x="814" y="8"/>
                  </a:lnTo>
                  <a:lnTo>
                    <a:pt x="845" y="21"/>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42" name="Freeform 36"/>
            <p:cNvSpPr>
              <a:spLocks/>
            </p:cNvSpPr>
            <p:nvPr/>
          </p:nvSpPr>
          <p:spPr bwMode="auto">
            <a:xfrm>
              <a:off x="4619" y="3795"/>
              <a:ext cx="132" cy="48"/>
            </a:xfrm>
            <a:custGeom>
              <a:avLst/>
              <a:gdLst>
                <a:gd name="T0" fmla="*/ 0 w 903"/>
                <a:gd name="T1" fmla="*/ 0 h 386"/>
                <a:gd name="T2" fmla="*/ 0 w 903"/>
                <a:gd name="T3" fmla="*/ 0 h 386"/>
                <a:gd name="T4" fmla="*/ 0 w 903"/>
                <a:gd name="T5" fmla="*/ 0 h 386"/>
                <a:gd name="T6" fmla="*/ 0 w 903"/>
                <a:gd name="T7" fmla="*/ 0 h 386"/>
                <a:gd name="T8" fmla="*/ 0 w 903"/>
                <a:gd name="T9" fmla="*/ 0 h 386"/>
                <a:gd name="T10" fmla="*/ 0 w 903"/>
                <a:gd name="T11" fmla="*/ 0 h 386"/>
                <a:gd name="T12" fmla="*/ 0 w 903"/>
                <a:gd name="T13" fmla="*/ 0 h 386"/>
                <a:gd name="T14" fmla="*/ 0 w 903"/>
                <a:gd name="T15" fmla="*/ 0 h 386"/>
                <a:gd name="T16" fmla="*/ 0 w 903"/>
                <a:gd name="T17" fmla="*/ 0 h 386"/>
                <a:gd name="T18" fmla="*/ 0 w 903"/>
                <a:gd name="T19" fmla="*/ 0 h 386"/>
                <a:gd name="T20" fmla="*/ 0 w 903"/>
                <a:gd name="T21" fmla="*/ 0 h 386"/>
                <a:gd name="T22" fmla="*/ 0 w 903"/>
                <a:gd name="T23" fmla="*/ 0 h 386"/>
                <a:gd name="T24" fmla="*/ 0 w 903"/>
                <a:gd name="T25" fmla="*/ 0 h 386"/>
                <a:gd name="T26" fmla="*/ 0 w 903"/>
                <a:gd name="T27" fmla="*/ 0 h 386"/>
                <a:gd name="T28" fmla="*/ 0 w 903"/>
                <a:gd name="T29" fmla="*/ 0 h 386"/>
                <a:gd name="T30" fmla="*/ 0 w 903"/>
                <a:gd name="T31" fmla="*/ 0 h 386"/>
                <a:gd name="T32" fmla="*/ 0 w 903"/>
                <a:gd name="T33" fmla="*/ 0 h 386"/>
                <a:gd name="T34" fmla="*/ 0 w 903"/>
                <a:gd name="T35" fmla="*/ 0 h 386"/>
                <a:gd name="T36" fmla="*/ 0 w 903"/>
                <a:gd name="T37" fmla="*/ 0 h 386"/>
                <a:gd name="T38" fmla="*/ 0 w 903"/>
                <a:gd name="T39" fmla="*/ 0 h 386"/>
                <a:gd name="T40" fmla="*/ 0 w 903"/>
                <a:gd name="T41" fmla="*/ 0 h 386"/>
                <a:gd name="T42" fmla="*/ 0 w 903"/>
                <a:gd name="T43" fmla="*/ 0 h 386"/>
                <a:gd name="T44" fmla="*/ 0 w 903"/>
                <a:gd name="T45" fmla="*/ 0 h 386"/>
                <a:gd name="T46" fmla="*/ 0 w 903"/>
                <a:gd name="T47" fmla="*/ 0 h 386"/>
                <a:gd name="T48" fmla="*/ 0 w 903"/>
                <a:gd name="T49" fmla="*/ 0 h 386"/>
                <a:gd name="T50" fmla="*/ 0 w 903"/>
                <a:gd name="T51" fmla="*/ 0 h 386"/>
                <a:gd name="T52" fmla="*/ 0 w 903"/>
                <a:gd name="T53" fmla="*/ 0 h 386"/>
                <a:gd name="T54" fmla="*/ 0 w 903"/>
                <a:gd name="T55" fmla="*/ 0 h 386"/>
                <a:gd name="T56" fmla="*/ 0 w 903"/>
                <a:gd name="T57" fmla="*/ 0 h 386"/>
                <a:gd name="T58" fmla="*/ 0 w 903"/>
                <a:gd name="T59" fmla="*/ 0 h 386"/>
                <a:gd name="T60" fmla="*/ 0 w 903"/>
                <a:gd name="T61" fmla="*/ 0 h 386"/>
                <a:gd name="T62" fmla="*/ 0 w 903"/>
                <a:gd name="T63" fmla="*/ 0 h 386"/>
                <a:gd name="T64" fmla="*/ 0 w 903"/>
                <a:gd name="T65" fmla="*/ 0 h 386"/>
                <a:gd name="T66" fmla="*/ 0 w 903"/>
                <a:gd name="T67" fmla="*/ 0 h 386"/>
                <a:gd name="T68" fmla="*/ 0 w 903"/>
                <a:gd name="T69" fmla="*/ 0 h 386"/>
                <a:gd name="T70" fmla="*/ 0 w 903"/>
                <a:gd name="T71" fmla="*/ 0 h 386"/>
                <a:gd name="T72" fmla="*/ 0 w 903"/>
                <a:gd name="T73" fmla="*/ 0 h 386"/>
                <a:gd name="T74" fmla="*/ 0 w 903"/>
                <a:gd name="T75" fmla="*/ 0 h 386"/>
                <a:gd name="T76" fmla="*/ 0 w 903"/>
                <a:gd name="T77" fmla="*/ 0 h 386"/>
                <a:gd name="T78" fmla="*/ 0 w 903"/>
                <a:gd name="T79" fmla="*/ 0 h 386"/>
                <a:gd name="T80" fmla="*/ 0 w 903"/>
                <a:gd name="T81" fmla="*/ 0 h 386"/>
                <a:gd name="T82" fmla="*/ 0 w 903"/>
                <a:gd name="T83" fmla="*/ 0 h 386"/>
                <a:gd name="T84" fmla="*/ 0 w 903"/>
                <a:gd name="T85" fmla="*/ 0 h 386"/>
                <a:gd name="T86" fmla="*/ 0 w 903"/>
                <a:gd name="T87" fmla="*/ 0 h 386"/>
                <a:gd name="T88" fmla="*/ 0 w 903"/>
                <a:gd name="T89" fmla="*/ 0 h 386"/>
                <a:gd name="T90" fmla="*/ 0 w 903"/>
                <a:gd name="T91" fmla="*/ 0 h 386"/>
                <a:gd name="T92" fmla="*/ 0 w 903"/>
                <a:gd name="T93" fmla="*/ 0 h 386"/>
                <a:gd name="T94" fmla="*/ 0 w 903"/>
                <a:gd name="T95" fmla="*/ 0 h 386"/>
                <a:gd name="T96" fmla="*/ 0 w 903"/>
                <a:gd name="T97" fmla="*/ 0 h 38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3" h="386">
                  <a:moveTo>
                    <a:pt x="825" y="8"/>
                  </a:moveTo>
                  <a:lnTo>
                    <a:pt x="815" y="13"/>
                  </a:lnTo>
                  <a:lnTo>
                    <a:pt x="819" y="23"/>
                  </a:lnTo>
                  <a:lnTo>
                    <a:pt x="847" y="34"/>
                  </a:lnTo>
                  <a:lnTo>
                    <a:pt x="857" y="76"/>
                  </a:lnTo>
                  <a:lnTo>
                    <a:pt x="877" y="176"/>
                  </a:lnTo>
                  <a:lnTo>
                    <a:pt x="885" y="233"/>
                  </a:lnTo>
                  <a:lnTo>
                    <a:pt x="887" y="282"/>
                  </a:lnTo>
                  <a:lnTo>
                    <a:pt x="884" y="319"/>
                  </a:lnTo>
                  <a:lnTo>
                    <a:pt x="878" y="330"/>
                  </a:lnTo>
                  <a:lnTo>
                    <a:pt x="872" y="335"/>
                  </a:lnTo>
                  <a:lnTo>
                    <a:pt x="818" y="345"/>
                  </a:lnTo>
                  <a:lnTo>
                    <a:pt x="741" y="353"/>
                  </a:lnTo>
                  <a:lnTo>
                    <a:pt x="709" y="347"/>
                  </a:lnTo>
                  <a:lnTo>
                    <a:pt x="664" y="336"/>
                  </a:lnTo>
                  <a:lnTo>
                    <a:pt x="663" y="335"/>
                  </a:lnTo>
                  <a:lnTo>
                    <a:pt x="634" y="331"/>
                  </a:lnTo>
                  <a:lnTo>
                    <a:pt x="633" y="331"/>
                  </a:lnTo>
                  <a:lnTo>
                    <a:pt x="599" y="333"/>
                  </a:lnTo>
                  <a:lnTo>
                    <a:pt x="597" y="334"/>
                  </a:lnTo>
                  <a:lnTo>
                    <a:pt x="557" y="342"/>
                  </a:lnTo>
                  <a:lnTo>
                    <a:pt x="556" y="342"/>
                  </a:lnTo>
                  <a:lnTo>
                    <a:pt x="509" y="359"/>
                  </a:lnTo>
                  <a:lnTo>
                    <a:pt x="476" y="365"/>
                  </a:lnTo>
                  <a:lnTo>
                    <a:pt x="414" y="369"/>
                  </a:lnTo>
                  <a:lnTo>
                    <a:pt x="332" y="370"/>
                  </a:lnTo>
                  <a:lnTo>
                    <a:pt x="244" y="366"/>
                  </a:lnTo>
                  <a:lnTo>
                    <a:pt x="156" y="355"/>
                  </a:lnTo>
                  <a:lnTo>
                    <a:pt x="83" y="337"/>
                  </a:lnTo>
                  <a:lnTo>
                    <a:pt x="54" y="325"/>
                  </a:lnTo>
                  <a:lnTo>
                    <a:pt x="33" y="311"/>
                  </a:lnTo>
                  <a:lnTo>
                    <a:pt x="21" y="296"/>
                  </a:lnTo>
                  <a:lnTo>
                    <a:pt x="16" y="288"/>
                  </a:lnTo>
                  <a:lnTo>
                    <a:pt x="16" y="280"/>
                  </a:lnTo>
                  <a:lnTo>
                    <a:pt x="20" y="247"/>
                  </a:lnTo>
                  <a:lnTo>
                    <a:pt x="26" y="220"/>
                  </a:lnTo>
                  <a:lnTo>
                    <a:pt x="37" y="199"/>
                  </a:lnTo>
                  <a:lnTo>
                    <a:pt x="52" y="182"/>
                  </a:lnTo>
                  <a:lnTo>
                    <a:pt x="71" y="168"/>
                  </a:lnTo>
                  <a:lnTo>
                    <a:pt x="91" y="158"/>
                  </a:lnTo>
                  <a:lnTo>
                    <a:pt x="139" y="146"/>
                  </a:lnTo>
                  <a:lnTo>
                    <a:pt x="192" y="140"/>
                  </a:lnTo>
                  <a:lnTo>
                    <a:pt x="243" y="137"/>
                  </a:lnTo>
                  <a:lnTo>
                    <a:pt x="244" y="137"/>
                  </a:lnTo>
                  <a:lnTo>
                    <a:pt x="290" y="134"/>
                  </a:lnTo>
                  <a:lnTo>
                    <a:pt x="291" y="133"/>
                  </a:lnTo>
                  <a:lnTo>
                    <a:pt x="327" y="123"/>
                  </a:lnTo>
                  <a:lnTo>
                    <a:pt x="329" y="123"/>
                  </a:lnTo>
                  <a:lnTo>
                    <a:pt x="429" y="70"/>
                  </a:lnTo>
                  <a:lnTo>
                    <a:pt x="468" y="88"/>
                  </a:lnTo>
                  <a:lnTo>
                    <a:pt x="495" y="105"/>
                  </a:lnTo>
                  <a:lnTo>
                    <a:pt x="503" y="111"/>
                  </a:lnTo>
                  <a:lnTo>
                    <a:pt x="504" y="111"/>
                  </a:lnTo>
                  <a:lnTo>
                    <a:pt x="507" y="113"/>
                  </a:lnTo>
                  <a:lnTo>
                    <a:pt x="518" y="109"/>
                  </a:lnTo>
                  <a:lnTo>
                    <a:pt x="504" y="105"/>
                  </a:lnTo>
                  <a:lnTo>
                    <a:pt x="502" y="110"/>
                  </a:lnTo>
                  <a:lnTo>
                    <a:pt x="483" y="142"/>
                  </a:lnTo>
                  <a:lnTo>
                    <a:pt x="488" y="154"/>
                  </a:lnTo>
                  <a:lnTo>
                    <a:pt x="513" y="160"/>
                  </a:lnTo>
                  <a:lnTo>
                    <a:pt x="514" y="160"/>
                  </a:lnTo>
                  <a:lnTo>
                    <a:pt x="571" y="171"/>
                  </a:lnTo>
                  <a:lnTo>
                    <a:pt x="571" y="172"/>
                  </a:lnTo>
                  <a:lnTo>
                    <a:pt x="605" y="176"/>
                  </a:lnTo>
                  <a:lnTo>
                    <a:pt x="606" y="176"/>
                  </a:lnTo>
                  <a:lnTo>
                    <a:pt x="640" y="177"/>
                  </a:lnTo>
                  <a:lnTo>
                    <a:pt x="672" y="175"/>
                  </a:lnTo>
                  <a:lnTo>
                    <a:pt x="674" y="174"/>
                  </a:lnTo>
                  <a:lnTo>
                    <a:pt x="700" y="166"/>
                  </a:lnTo>
                  <a:lnTo>
                    <a:pt x="702" y="165"/>
                  </a:lnTo>
                  <a:lnTo>
                    <a:pt x="720" y="152"/>
                  </a:lnTo>
                  <a:lnTo>
                    <a:pt x="722" y="150"/>
                  </a:lnTo>
                  <a:lnTo>
                    <a:pt x="733" y="131"/>
                  </a:lnTo>
                  <a:lnTo>
                    <a:pt x="734" y="129"/>
                  </a:lnTo>
                  <a:lnTo>
                    <a:pt x="741" y="108"/>
                  </a:lnTo>
                  <a:lnTo>
                    <a:pt x="746" y="84"/>
                  </a:lnTo>
                  <a:lnTo>
                    <a:pt x="747" y="83"/>
                  </a:lnTo>
                  <a:lnTo>
                    <a:pt x="749" y="61"/>
                  </a:lnTo>
                  <a:lnTo>
                    <a:pt x="754" y="41"/>
                  </a:lnTo>
                  <a:lnTo>
                    <a:pt x="761" y="27"/>
                  </a:lnTo>
                  <a:lnTo>
                    <a:pt x="772" y="18"/>
                  </a:lnTo>
                  <a:lnTo>
                    <a:pt x="794" y="17"/>
                  </a:lnTo>
                  <a:lnTo>
                    <a:pt x="820" y="23"/>
                  </a:lnTo>
                  <a:lnTo>
                    <a:pt x="847" y="34"/>
                  </a:lnTo>
                  <a:lnTo>
                    <a:pt x="857" y="76"/>
                  </a:lnTo>
                  <a:lnTo>
                    <a:pt x="866" y="81"/>
                  </a:lnTo>
                  <a:lnTo>
                    <a:pt x="871" y="72"/>
                  </a:lnTo>
                  <a:lnTo>
                    <a:pt x="860" y="27"/>
                  </a:lnTo>
                  <a:lnTo>
                    <a:pt x="856" y="22"/>
                  </a:lnTo>
                  <a:lnTo>
                    <a:pt x="825" y="8"/>
                  </a:lnTo>
                  <a:lnTo>
                    <a:pt x="824" y="8"/>
                  </a:lnTo>
                  <a:lnTo>
                    <a:pt x="797" y="1"/>
                  </a:lnTo>
                  <a:lnTo>
                    <a:pt x="794" y="0"/>
                  </a:lnTo>
                  <a:lnTo>
                    <a:pt x="768" y="2"/>
                  </a:lnTo>
                  <a:lnTo>
                    <a:pt x="764" y="4"/>
                  </a:lnTo>
                  <a:lnTo>
                    <a:pt x="750" y="16"/>
                  </a:lnTo>
                  <a:lnTo>
                    <a:pt x="748" y="19"/>
                  </a:lnTo>
                  <a:lnTo>
                    <a:pt x="740" y="35"/>
                  </a:lnTo>
                  <a:lnTo>
                    <a:pt x="740" y="36"/>
                  </a:lnTo>
                  <a:lnTo>
                    <a:pt x="734" y="58"/>
                  </a:lnTo>
                  <a:lnTo>
                    <a:pt x="733" y="59"/>
                  </a:lnTo>
                  <a:lnTo>
                    <a:pt x="731" y="81"/>
                  </a:lnTo>
                  <a:lnTo>
                    <a:pt x="726" y="104"/>
                  </a:lnTo>
                  <a:lnTo>
                    <a:pt x="720" y="124"/>
                  </a:lnTo>
                  <a:lnTo>
                    <a:pt x="710" y="140"/>
                  </a:lnTo>
                  <a:lnTo>
                    <a:pt x="695" y="152"/>
                  </a:lnTo>
                  <a:lnTo>
                    <a:pt x="671" y="159"/>
                  </a:lnTo>
                  <a:lnTo>
                    <a:pt x="640" y="161"/>
                  </a:lnTo>
                  <a:lnTo>
                    <a:pt x="607" y="160"/>
                  </a:lnTo>
                  <a:lnTo>
                    <a:pt x="573" y="156"/>
                  </a:lnTo>
                  <a:lnTo>
                    <a:pt x="517" y="146"/>
                  </a:lnTo>
                  <a:lnTo>
                    <a:pt x="502" y="141"/>
                  </a:lnTo>
                  <a:lnTo>
                    <a:pt x="516" y="117"/>
                  </a:lnTo>
                  <a:lnTo>
                    <a:pt x="516" y="115"/>
                  </a:lnTo>
                  <a:lnTo>
                    <a:pt x="518" y="109"/>
                  </a:lnTo>
                  <a:lnTo>
                    <a:pt x="515" y="101"/>
                  </a:lnTo>
                  <a:lnTo>
                    <a:pt x="512" y="98"/>
                  </a:lnTo>
                  <a:lnTo>
                    <a:pt x="505" y="92"/>
                  </a:lnTo>
                  <a:lnTo>
                    <a:pt x="504" y="92"/>
                  </a:lnTo>
                  <a:lnTo>
                    <a:pt x="476" y="75"/>
                  </a:lnTo>
                  <a:lnTo>
                    <a:pt x="475" y="74"/>
                  </a:lnTo>
                  <a:lnTo>
                    <a:pt x="432" y="54"/>
                  </a:lnTo>
                  <a:lnTo>
                    <a:pt x="425" y="54"/>
                  </a:lnTo>
                  <a:lnTo>
                    <a:pt x="322" y="109"/>
                  </a:lnTo>
                  <a:lnTo>
                    <a:pt x="288" y="118"/>
                  </a:lnTo>
                  <a:lnTo>
                    <a:pt x="242" y="121"/>
                  </a:lnTo>
                  <a:lnTo>
                    <a:pt x="243" y="121"/>
                  </a:lnTo>
                  <a:lnTo>
                    <a:pt x="191" y="124"/>
                  </a:lnTo>
                  <a:lnTo>
                    <a:pt x="190" y="124"/>
                  </a:lnTo>
                  <a:lnTo>
                    <a:pt x="137" y="130"/>
                  </a:lnTo>
                  <a:lnTo>
                    <a:pt x="136" y="131"/>
                  </a:lnTo>
                  <a:lnTo>
                    <a:pt x="86" y="144"/>
                  </a:lnTo>
                  <a:lnTo>
                    <a:pt x="84" y="144"/>
                  </a:lnTo>
                  <a:lnTo>
                    <a:pt x="62" y="155"/>
                  </a:lnTo>
                  <a:lnTo>
                    <a:pt x="61" y="156"/>
                  </a:lnTo>
                  <a:lnTo>
                    <a:pt x="42" y="170"/>
                  </a:lnTo>
                  <a:lnTo>
                    <a:pt x="41" y="171"/>
                  </a:lnTo>
                  <a:lnTo>
                    <a:pt x="25" y="190"/>
                  </a:lnTo>
                  <a:lnTo>
                    <a:pt x="24" y="191"/>
                  </a:lnTo>
                  <a:lnTo>
                    <a:pt x="11" y="213"/>
                  </a:lnTo>
                  <a:lnTo>
                    <a:pt x="11" y="215"/>
                  </a:lnTo>
                  <a:lnTo>
                    <a:pt x="4" y="244"/>
                  </a:lnTo>
                  <a:lnTo>
                    <a:pt x="3" y="245"/>
                  </a:lnTo>
                  <a:lnTo>
                    <a:pt x="0" y="279"/>
                  </a:lnTo>
                  <a:lnTo>
                    <a:pt x="0" y="281"/>
                  </a:lnTo>
                  <a:lnTo>
                    <a:pt x="1" y="291"/>
                  </a:lnTo>
                  <a:lnTo>
                    <a:pt x="2" y="293"/>
                  </a:lnTo>
                  <a:lnTo>
                    <a:pt x="6" y="303"/>
                  </a:lnTo>
                  <a:lnTo>
                    <a:pt x="7" y="305"/>
                  </a:lnTo>
                  <a:lnTo>
                    <a:pt x="22" y="323"/>
                  </a:lnTo>
                  <a:lnTo>
                    <a:pt x="24" y="324"/>
                  </a:lnTo>
                  <a:lnTo>
                    <a:pt x="47" y="338"/>
                  </a:lnTo>
                  <a:lnTo>
                    <a:pt x="48" y="339"/>
                  </a:lnTo>
                  <a:lnTo>
                    <a:pt x="78" y="351"/>
                  </a:lnTo>
                  <a:lnTo>
                    <a:pt x="79" y="351"/>
                  </a:lnTo>
                  <a:lnTo>
                    <a:pt x="153" y="370"/>
                  </a:lnTo>
                  <a:lnTo>
                    <a:pt x="154" y="371"/>
                  </a:lnTo>
                  <a:lnTo>
                    <a:pt x="242" y="382"/>
                  </a:lnTo>
                  <a:lnTo>
                    <a:pt x="243" y="382"/>
                  </a:lnTo>
                  <a:lnTo>
                    <a:pt x="332" y="386"/>
                  </a:lnTo>
                  <a:lnTo>
                    <a:pt x="414" y="385"/>
                  </a:lnTo>
                  <a:lnTo>
                    <a:pt x="477" y="381"/>
                  </a:lnTo>
                  <a:lnTo>
                    <a:pt x="478" y="380"/>
                  </a:lnTo>
                  <a:lnTo>
                    <a:pt x="512" y="374"/>
                  </a:lnTo>
                  <a:lnTo>
                    <a:pt x="514" y="374"/>
                  </a:lnTo>
                  <a:lnTo>
                    <a:pt x="561" y="356"/>
                  </a:lnTo>
                  <a:lnTo>
                    <a:pt x="600" y="349"/>
                  </a:lnTo>
                  <a:lnTo>
                    <a:pt x="633" y="347"/>
                  </a:lnTo>
                  <a:lnTo>
                    <a:pt x="661" y="350"/>
                  </a:lnTo>
                  <a:lnTo>
                    <a:pt x="705" y="361"/>
                  </a:lnTo>
                  <a:lnTo>
                    <a:pt x="738" y="369"/>
                  </a:lnTo>
                  <a:lnTo>
                    <a:pt x="742" y="370"/>
                  </a:lnTo>
                  <a:lnTo>
                    <a:pt x="820" y="361"/>
                  </a:lnTo>
                  <a:lnTo>
                    <a:pt x="820" y="360"/>
                  </a:lnTo>
                  <a:lnTo>
                    <a:pt x="877" y="349"/>
                  </a:lnTo>
                  <a:lnTo>
                    <a:pt x="881" y="347"/>
                  </a:lnTo>
                  <a:lnTo>
                    <a:pt x="890" y="339"/>
                  </a:lnTo>
                  <a:lnTo>
                    <a:pt x="892" y="337"/>
                  </a:lnTo>
                  <a:lnTo>
                    <a:pt x="898" y="324"/>
                  </a:lnTo>
                  <a:lnTo>
                    <a:pt x="899" y="322"/>
                  </a:lnTo>
                  <a:lnTo>
                    <a:pt x="903" y="283"/>
                  </a:lnTo>
                  <a:lnTo>
                    <a:pt x="903" y="282"/>
                  </a:lnTo>
                  <a:lnTo>
                    <a:pt x="901" y="232"/>
                  </a:lnTo>
                  <a:lnTo>
                    <a:pt x="901" y="231"/>
                  </a:lnTo>
                  <a:lnTo>
                    <a:pt x="893" y="174"/>
                  </a:lnTo>
                  <a:lnTo>
                    <a:pt x="892" y="173"/>
                  </a:lnTo>
                  <a:lnTo>
                    <a:pt x="871" y="72"/>
                  </a:lnTo>
                  <a:lnTo>
                    <a:pt x="860" y="27"/>
                  </a:lnTo>
                  <a:lnTo>
                    <a:pt x="856" y="22"/>
                  </a:lnTo>
                  <a:lnTo>
                    <a:pt x="825" y="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43" name="Freeform 37"/>
            <p:cNvSpPr>
              <a:spLocks/>
            </p:cNvSpPr>
            <p:nvPr/>
          </p:nvSpPr>
          <p:spPr bwMode="auto">
            <a:xfrm>
              <a:off x="4624" y="3821"/>
              <a:ext cx="127" cy="22"/>
            </a:xfrm>
            <a:custGeom>
              <a:avLst/>
              <a:gdLst>
                <a:gd name="T0" fmla="*/ 0 w 885"/>
                <a:gd name="T1" fmla="*/ 0 h 152"/>
                <a:gd name="T2" fmla="*/ 0 w 885"/>
                <a:gd name="T3" fmla="*/ 0 h 152"/>
                <a:gd name="T4" fmla="*/ 0 w 885"/>
                <a:gd name="T5" fmla="*/ 0 h 152"/>
                <a:gd name="T6" fmla="*/ 0 w 885"/>
                <a:gd name="T7" fmla="*/ 0 h 152"/>
                <a:gd name="T8" fmla="*/ 0 w 885"/>
                <a:gd name="T9" fmla="*/ 0 h 152"/>
                <a:gd name="T10" fmla="*/ 0 w 885"/>
                <a:gd name="T11" fmla="*/ 0 h 152"/>
                <a:gd name="T12" fmla="*/ 0 w 885"/>
                <a:gd name="T13" fmla="*/ 0 h 152"/>
                <a:gd name="T14" fmla="*/ 0 w 885"/>
                <a:gd name="T15" fmla="*/ 0 h 152"/>
                <a:gd name="T16" fmla="*/ 0 w 885"/>
                <a:gd name="T17" fmla="*/ 0 h 152"/>
                <a:gd name="T18" fmla="*/ 0 w 885"/>
                <a:gd name="T19" fmla="*/ 0 h 152"/>
                <a:gd name="T20" fmla="*/ 0 w 885"/>
                <a:gd name="T21" fmla="*/ 0 h 152"/>
                <a:gd name="T22" fmla="*/ 0 w 885"/>
                <a:gd name="T23" fmla="*/ 0 h 152"/>
                <a:gd name="T24" fmla="*/ 0 w 885"/>
                <a:gd name="T25" fmla="*/ 0 h 152"/>
                <a:gd name="T26" fmla="*/ 0 w 885"/>
                <a:gd name="T27" fmla="*/ 0 h 152"/>
                <a:gd name="T28" fmla="*/ 0 w 885"/>
                <a:gd name="T29" fmla="*/ 0 h 152"/>
                <a:gd name="T30" fmla="*/ 0 w 885"/>
                <a:gd name="T31" fmla="*/ 0 h 152"/>
                <a:gd name="T32" fmla="*/ 0 w 885"/>
                <a:gd name="T33" fmla="*/ 0 h 152"/>
                <a:gd name="T34" fmla="*/ 0 w 885"/>
                <a:gd name="T35" fmla="*/ 0 h 152"/>
                <a:gd name="T36" fmla="*/ 0 w 885"/>
                <a:gd name="T37" fmla="*/ 0 h 152"/>
                <a:gd name="T38" fmla="*/ 0 w 885"/>
                <a:gd name="T39" fmla="*/ 0 h 152"/>
                <a:gd name="T40" fmla="*/ 0 w 885"/>
                <a:gd name="T41" fmla="*/ 0 h 152"/>
                <a:gd name="T42" fmla="*/ 0 w 885"/>
                <a:gd name="T43" fmla="*/ 0 h 152"/>
                <a:gd name="T44" fmla="*/ 0 w 885"/>
                <a:gd name="T45" fmla="*/ 0 h 152"/>
                <a:gd name="T46" fmla="*/ 0 w 885"/>
                <a:gd name="T47" fmla="*/ 0 h 152"/>
                <a:gd name="T48" fmla="*/ 0 w 885"/>
                <a:gd name="T49" fmla="*/ 0 h 152"/>
                <a:gd name="T50" fmla="*/ 0 w 885"/>
                <a:gd name="T51" fmla="*/ 0 h 152"/>
                <a:gd name="T52" fmla="*/ 0 w 885"/>
                <a:gd name="T53" fmla="*/ 0 h 152"/>
                <a:gd name="T54" fmla="*/ 0 w 885"/>
                <a:gd name="T55" fmla="*/ 0 h 152"/>
                <a:gd name="T56" fmla="*/ 0 w 885"/>
                <a:gd name="T57" fmla="*/ 0 h 152"/>
                <a:gd name="T58" fmla="*/ 0 w 885"/>
                <a:gd name="T59" fmla="*/ 0 h 152"/>
                <a:gd name="T60" fmla="*/ 0 w 885"/>
                <a:gd name="T61" fmla="*/ 0 h 152"/>
                <a:gd name="T62" fmla="*/ 0 w 885"/>
                <a:gd name="T63" fmla="*/ 0 h 152"/>
                <a:gd name="T64" fmla="*/ 0 w 885"/>
                <a:gd name="T65" fmla="*/ 0 h 152"/>
                <a:gd name="T66" fmla="*/ 0 w 885"/>
                <a:gd name="T67" fmla="*/ 0 h 152"/>
                <a:gd name="T68" fmla="*/ 0 w 885"/>
                <a:gd name="T69" fmla="*/ 0 h 152"/>
                <a:gd name="T70" fmla="*/ 0 w 885"/>
                <a:gd name="T71" fmla="*/ 0 h 152"/>
                <a:gd name="T72" fmla="*/ 0 w 885"/>
                <a:gd name="T73" fmla="*/ 0 h 152"/>
                <a:gd name="T74" fmla="*/ 0 w 885"/>
                <a:gd name="T75" fmla="*/ 0 h 152"/>
                <a:gd name="T76" fmla="*/ 0 w 885"/>
                <a:gd name="T77" fmla="*/ 0 h 152"/>
                <a:gd name="T78" fmla="*/ 0 w 885"/>
                <a:gd name="T79" fmla="*/ 0 h 152"/>
                <a:gd name="T80" fmla="*/ 0 w 885"/>
                <a:gd name="T81" fmla="*/ 0 h 152"/>
                <a:gd name="T82" fmla="*/ 0 w 885"/>
                <a:gd name="T83" fmla="*/ 0 h 152"/>
                <a:gd name="T84" fmla="*/ 0 w 885"/>
                <a:gd name="T85" fmla="*/ 0 h 152"/>
                <a:gd name="T86" fmla="*/ 0 w 885"/>
                <a:gd name="T87" fmla="*/ 0 h 152"/>
                <a:gd name="T88" fmla="*/ 0 w 885"/>
                <a:gd name="T89" fmla="*/ 0 h 1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885" h="152">
                  <a:moveTo>
                    <a:pt x="868" y="39"/>
                  </a:moveTo>
                  <a:lnTo>
                    <a:pt x="811" y="51"/>
                  </a:lnTo>
                  <a:lnTo>
                    <a:pt x="733" y="59"/>
                  </a:lnTo>
                  <a:lnTo>
                    <a:pt x="699" y="52"/>
                  </a:lnTo>
                  <a:lnTo>
                    <a:pt x="654" y="40"/>
                  </a:lnTo>
                  <a:lnTo>
                    <a:pt x="625" y="36"/>
                  </a:lnTo>
                  <a:lnTo>
                    <a:pt x="591" y="38"/>
                  </a:lnTo>
                  <a:lnTo>
                    <a:pt x="551" y="46"/>
                  </a:lnTo>
                  <a:lnTo>
                    <a:pt x="503" y="64"/>
                  </a:lnTo>
                  <a:lnTo>
                    <a:pt x="472" y="70"/>
                  </a:lnTo>
                  <a:lnTo>
                    <a:pt x="417" y="74"/>
                  </a:lnTo>
                  <a:lnTo>
                    <a:pt x="343" y="75"/>
                  </a:lnTo>
                  <a:lnTo>
                    <a:pt x="262" y="72"/>
                  </a:lnTo>
                  <a:lnTo>
                    <a:pt x="179" y="65"/>
                  </a:lnTo>
                  <a:lnTo>
                    <a:pt x="104" y="51"/>
                  </a:lnTo>
                  <a:lnTo>
                    <a:pt x="44" y="30"/>
                  </a:lnTo>
                  <a:lnTo>
                    <a:pt x="23" y="16"/>
                  </a:lnTo>
                  <a:lnTo>
                    <a:pt x="16" y="11"/>
                  </a:lnTo>
                  <a:lnTo>
                    <a:pt x="7" y="0"/>
                  </a:lnTo>
                  <a:lnTo>
                    <a:pt x="2" y="25"/>
                  </a:lnTo>
                  <a:lnTo>
                    <a:pt x="0" y="54"/>
                  </a:lnTo>
                  <a:lnTo>
                    <a:pt x="1" y="64"/>
                  </a:lnTo>
                  <a:lnTo>
                    <a:pt x="5" y="74"/>
                  </a:lnTo>
                  <a:lnTo>
                    <a:pt x="20" y="91"/>
                  </a:lnTo>
                  <a:lnTo>
                    <a:pt x="43" y="106"/>
                  </a:lnTo>
                  <a:lnTo>
                    <a:pt x="73" y="118"/>
                  </a:lnTo>
                  <a:lnTo>
                    <a:pt x="147" y="137"/>
                  </a:lnTo>
                  <a:lnTo>
                    <a:pt x="235" y="148"/>
                  </a:lnTo>
                  <a:lnTo>
                    <a:pt x="324" y="152"/>
                  </a:lnTo>
                  <a:lnTo>
                    <a:pt x="406" y="151"/>
                  </a:lnTo>
                  <a:lnTo>
                    <a:pt x="469" y="147"/>
                  </a:lnTo>
                  <a:lnTo>
                    <a:pt x="503" y="141"/>
                  </a:lnTo>
                  <a:lnTo>
                    <a:pt x="551" y="123"/>
                  </a:lnTo>
                  <a:lnTo>
                    <a:pt x="591" y="115"/>
                  </a:lnTo>
                  <a:lnTo>
                    <a:pt x="625" y="113"/>
                  </a:lnTo>
                  <a:lnTo>
                    <a:pt x="654" y="117"/>
                  </a:lnTo>
                  <a:lnTo>
                    <a:pt x="699" y="128"/>
                  </a:lnTo>
                  <a:lnTo>
                    <a:pt x="733" y="135"/>
                  </a:lnTo>
                  <a:lnTo>
                    <a:pt x="811" y="127"/>
                  </a:lnTo>
                  <a:lnTo>
                    <a:pt x="868" y="116"/>
                  </a:lnTo>
                  <a:lnTo>
                    <a:pt x="880" y="103"/>
                  </a:lnTo>
                  <a:lnTo>
                    <a:pt x="885" y="79"/>
                  </a:lnTo>
                  <a:lnTo>
                    <a:pt x="885" y="9"/>
                  </a:lnTo>
                  <a:lnTo>
                    <a:pt x="879" y="28"/>
                  </a:lnTo>
                  <a:lnTo>
                    <a:pt x="868"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44" name="Freeform 38"/>
            <p:cNvSpPr>
              <a:spLocks/>
            </p:cNvSpPr>
            <p:nvPr/>
          </p:nvSpPr>
          <p:spPr bwMode="auto">
            <a:xfrm>
              <a:off x="4619" y="3821"/>
              <a:ext cx="132" cy="22"/>
            </a:xfrm>
            <a:custGeom>
              <a:avLst/>
              <a:gdLst>
                <a:gd name="T0" fmla="*/ 0 w 901"/>
                <a:gd name="T1" fmla="*/ 0 h 165"/>
                <a:gd name="T2" fmla="*/ 0 w 901"/>
                <a:gd name="T3" fmla="*/ 0 h 165"/>
                <a:gd name="T4" fmla="*/ 0 w 901"/>
                <a:gd name="T5" fmla="*/ 0 h 165"/>
                <a:gd name="T6" fmla="*/ 0 w 901"/>
                <a:gd name="T7" fmla="*/ 0 h 165"/>
                <a:gd name="T8" fmla="*/ 0 w 901"/>
                <a:gd name="T9" fmla="*/ 0 h 165"/>
                <a:gd name="T10" fmla="*/ 0 w 901"/>
                <a:gd name="T11" fmla="*/ 0 h 165"/>
                <a:gd name="T12" fmla="*/ 0 w 901"/>
                <a:gd name="T13" fmla="*/ 0 h 165"/>
                <a:gd name="T14" fmla="*/ 0 w 901"/>
                <a:gd name="T15" fmla="*/ 0 h 165"/>
                <a:gd name="T16" fmla="*/ 0 w 901"/>
                <a:gd name="T17" fmla="*/ 0 h 165"/>
                <a:gd name="T18" fmla="*/ 0 w 901"/>
                <a:gd name="T19" fmla="*/ 0 h 165"/>
                <a:gd name="T20" fmla="*/ 0 w 901"/>
                <a:gd name="T21" fmla="*/ 0 h 165"/>
                <a:gd name="T22" fmla="*/ 0 w 901"/>
                <a:gd name="T23" fmla="*/ 0 h 165"/>
                <a:gd name="T24" fmla="*/ 0 w 901"/>
                <a:gd name="T25" fmla="*/ 0 h 165"/>
                <a:gd name="T26" fmla="*/ 0 w 901"/>
                <a:gd name="T27" fmla="*/ 0 h 165"/>
                <a:gd name="T28" fmla="*/ 0 w 901"/>
                <a:gd name="T29" fmla="*/ 0 h 165"/>
                <a:gd name="T30" fmla="*/ 0 w 901"/>
                <a:gd name="T31" fmla="*/ 0 h 165"/>
                <a:gd name="T32" fmla="*/ 0 w 901"/>
                <a:gd name="T33" fmla="*/ 0 h 165"/>
                <a:gd name="T34" fmla="*/ 0 w 901"/>
                <a:gd name="T35" fmla="*/ 0 h 165"/>
                <a:gd name="T36" fmla="*/ 0 w 901"/>
                <a:gd name="T37" fmla="*/ 0 h 165"/>
                <a:gd name="T38" fmla="*/ 0 w 901"/>
                <a:gd name="T39" fmla="*/ 0 h 165"/>
                <a:gd name="T40" fmla="*/ 0 w 901"/>
                <a:gd name="T41" fmla="*/ 0 h 165"/>
                <a:gd name="T42" fmla="*/ 0 w 901"/>
                <a:gd name="T43" fmla="*/ 0 h 165"/>
                <a:gd name="T44" fmla="*/ 0 w 901"/>
                <a:gd name="T45" fmla="*/ 0 h 165"/>
                <a:gd name="T46" fmla="*/ 0 w 901"/>
                <a:gd name="T47" fmla="*/ 0 h 165"/>
                <a:gd name="T48" fmla="*/ 0 w 901"/>
                <a:gd name="T49" fmla="*/ 0 h 165"/>
                <a:gd name="T50" fmla="*/ 0 w 901"/>
                <a:gd name="T51" fmla="*/ 0 h 165"/>
                <a:gd name="T52" fmla="*/ 0 w 901"/>
                <a:gd name="T53" fmla="*/ 0 h 165"/>
                <a:gd name="T54" fmla="*/ 0 w 901"/>
                <a:gd name="T55" fmla="*/ 0 h 165"/>
                <a:gd name="T56" fmla="*/ 0 w 901"/>
                <a:gd name="T57" fmla="*/ 0 h 165"/>
                <a:gd name="T58" fmla="*/ 0 w 901"/>
                <a:gd name="T59" fmla="*/ 0 h 165"/>
                <a:gd name="T60" fmla="*/ 0 w 901"/>
                <a:gd name="T61" fmla="*/ 0 h 165"/>
                <a:gd name="T62" fmla="*/ 0 w 901"/>
                <a:gd name="T63" fmla="*/ 0 h 165"/>
                <a:gd name="T64" fmla="*/ 0 w 901"/>
                <a:gd name="T65" fmla="*/ 0 h 165"/>
                <a:gd name="T66" fmla="*/ 0 w 901"/>
                <a:gd name="T67" fmla="*/ 0 h 165"/>
                <a:gd name="T68" fmla="*/ 0 w 901"/>
                <a:gd name="T69" fmla="*/ 0 h 165"/>
                <a:gd name="T70" fmla="*/ 0 w 901"/>
                <a:gd name="T71" fmla="*/ 0 h 165"/>
                <a:gd name="T72" fmla="*/ 0 w 901"/>
                <a:gd name="T73" fmla="*/ 0 h 165"/>
                <a:gd name="T74" fmla="*/ 0 w 901"/>
                <a:gd name="T75" fmla="*/ 0 h 165"/>
                <a:gd name="T76" fmla="*/ 0 w 901"/>
                <a:gd name="T77" fmla="*/ 0 h 165"/>
                <a:gd name="T78" fmla="*/ 0 w 901"/>
                <a:gd name="T79" fmla="*/ 0 h 165"/>
                <a:gd name="T80" fmla="*/ 0 w 901"/>
                <a:gd name="T81" fmla="*/ 0 h 165"/>
                <a:gd name="T82" fmla="*/ 0 w 901"/>
                <a:gd name="T83" fmla="*/ 0 h 165"/>
                <a:gd name="T84" fmla="*/ 0 w 901"/>
                <a:gd name="T85" fmla="*/ 0 h 165"/>
                <a:gd name="T86" fmla="*/ 0 w 901"/>
                <a:gd name="T87" fmla="*/ 0 h 165"/>
                <a:gd name="T88" fmla="*/ 0 w 901"/>
                <a:gd name="T89" fmla="*/ 0 h 165"/>
                <a:gd name="T90" fmla="*/ 0 w 901"/>
                <a:gd name="T91" fmla="*/ 0 h 165"/>
                <a:gd name="T92" fmla="*/ 0 w 901"/>
                <a:gd name="T93" fmla="*/ 0 h 165"/>
                <a:gd name="T94" fmla="*/ 0 w 901"/>
                <a:gd name="T95" fmla="*/ 0 h 16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901" h="165">
                  <a:moveTo>
                    <a:pt x="893" y="38"/>
                  </a:moveTo>
                  <a:lnTo>
                    <a:pt x="892" y="27"/>
                  </a:lnTo>
                  <a:lnTo>
                    <a:pt x="880" y="28"/>
                  </a:lnTo>
                  <a:lnTo>
                    <a:pt x="872" y="37"/>
                  </a:lnTo>
                  <a:lnTo>
                    <a:pt x="818" y="47"/>
                  </a:lnTo>
                  <a:lnTo>
                    <a:pt x="741" y="56"/>
                  </a:lnTo>
                  <a:lnTo>
                    <a:pt x="709" y="49"/>
                  </a:lnTo>
                  <a:lnTo>
                    <a:pt x="664" y="38"/>
                  </a:lnTo>
                  <a:lnTo>
                    <a:pt x="663" y="37"/>
                  </a:lnTo>
                  <a:lnTo>
                    <a:pt x="634" y="33"/>
                  </a:lnTo>
                  <a:lnTo>
                    <a:pt x="633" y="33"/>
                  </a:lnTo>
                  <a:lnTo>
                    <a:pt x="599" y="35"/>
                  </a:lnTo>
                  <a:lnTo>
                    <a:pt x="597" y="36"/>
                  </a:lnTo>
                  <a:lnTo>
                    <a:pt x="557" y="44"/>
                  </a:lnTo>
                  <a:lnTo>
                    <a:pt x="556" y="44"/>
                  </a:lnTo>
                  <a:lnTo>
                    <a:pt x="509" y="62"/>
                  </a:lnTo>
                  <a:lnTo>
                    <a:pt x="479" y="67"/>
                  </a:lnTo>
                  <a:lnTo>
                    <a:pt x="425" y="71"/>
                  </a:lnTo>
                  <a:lnTo>
                    <a:pt x="351" y="72"/>
                  </a:lnTo>
                  <a:lnTo>
                    <a:pt x="270" y="69"/>
                  </a:lnTo>
                  <a:lnTo>
                    <a:pt x="188" y="62"/>
                  </a:lnTo>
                  <a:lnTo>
                    <a:pt x="114" y="48"/>
                  </a:lnTo>
                  <a:lnTo>
                    <a:pt x="55" y="28"/>
                  </a:lnTo>
                  <a:lnTo>
                    <a:pt x="35" y="15"/>
                  </a:lnTo>
                  <a:lnTo>
                    <a:pt x="29" y="10"/>
                  </a:lnTo>
                  <a:lnTo>
                    <a:pt x="22" y="0"/>
                  </a:lnTo>
                  <a:lnTo>
                    <a:pt x="8" y="3"/>
                  </a:lnTo>
                  <a:lnTo>
                    <a:pt x="3" y="28"/>
                  </a:lnTo>
                  <a:lnTo>
                    <a:pt x="2" y="29"/>
                  </a:lnTo>
                  <a:lnTo>
                    <a:pt x="0" y="58"/>
                  </a:lnTo>
                  <a:lnTo>
                    <a:pt x="0" y="60"/>
                  </a:lnTo>
                  <a:lnTo>
                    <a:pt x="1" y="70"/>
                  </a:lnTo>
                  <a:lnTo>
                    <a:pt x="2" y="72"/>
                  </a:lnTo>
                  <a:lnTo>
                    <a:pt x="6" y="82"/>
                  </a:lnTo>
                  <a:lnTo>
                    <a:pt x="7" y="84"/>
                  </a:lnTo>
                  <a:lnTo>
                    <a:pt x="22" y="102"/>
                  </a:lnTo>
                  <a:lnTo>
                    <a:pt x="24" y="103"/>
                  </a:lnTo>
                  <a:lnTo>
                    <a:pt x="47" y="117"/>
                  </a:lnTo>
                  <a:lnTo>
                    <a:pt x="48" y="118"/>
                  </a:lnTo>
                  <a:lnTo>
                    <a:pt x="78" y="130"/>
                  </a:lnTo>
                  <a:lnTo>
                    <a:pt x="79" y="130"/>
                  </a:lnTo>
                  <a:lnTo>
                    <a:pt x="153" y="149"/>
                  </a:lnTo>
                  <a:lnTo>
                    <a:pt x="154" y="150"/>
                  </a:lnTo>
                  <a:lnTo>
                    <a:pt x="242" y="161"/>
                  </a:lnTo>
                  <a:lnTo>
                    <a:pt x="243" y="161"/>
                  </a:lnTo>
                  <a:lnTo>
                    <a:pt x="332" y="165"/>
                  </a:lnTo>
                  <a:lnTo>
                    <a:pt x="414" y="164"/>
                  </a:lnTo>
                  <a:lnTo>
                    <a:pt x="477" y="160"/>
                  </a:lnTo>
                  <a:lnTo>
                    <a:pt x="478" y="159"/>
                  </a:lnTo>
                  <a:lnTo>
                    <a:pt x="512" y="153"/>
                  </a:lnTo>
                  <a:lnTo>
                    <a:pt x="514" y="153"/>
                  </a:lnTo>
                  <a:lnTo>
                    <a:pt x="561" y="135"/>
                  </a:lnTo>
                  <a:lnTo>
                    <a:pt x="600" y="128"/>
                  </a:lnTo>
                  <a:lnTo>
                    <a:pt x="633" y="126"/>
                  </a:lnTo>
                  <a:lnTo>
                    <a:pt x="661" y="129"/>
                  </a:lnTo>
                  <a:lnTo>
                    <a:pt x="705" y="140"/>
                  </a:lnTo>
                  <a:lnTo>
                    <a:pt x="738" y="148"/>
                  </a:lnTo>
                  <a:lnTo>
                    <a:pt x="742" y="149"/>
                  </a:lnTo>
                  <a:lnTo>
                    <a:pt x="820" y="140"/>
                  </a:lnTo>
                  <a:lnTo>
                    <a:pt x="820" y="139"/>
                  </a:lnTo>
                  <a:lnTo>
                    <a:pt x="877" y="128"/>
                  </a:lnTo>
                  <a:lnTo>
                    <a:pt x="882" y="126"/>
                  </a:lnTo>
                  <a:lnTo>
                    <a:pt x="894" y="113"/>
                  </a:lnTo>
                  <a:lnTo>
                    <a:pt x="895" y="110"/>
                  </a:lnTo>
                  <a:lnTo>
                    <a:pt x="900" y="86"/>
                  </a:lnTo>
                  <a:lnTo>
                    <a:pt x="901" y="84"/>
                  </a:lnTo>
                  <a:lnTo>
                    <a:pt x="901" y="14"/>
                  </a:lnTo>
                  <a:lnTo>
                    <a:pt x="886" y="12"/>
                  </a:lnTo>
                  <a:lnTo>
                    <a:pt x="879" y="29"/>
                  </a:lnTo>
                  <a:lnTo>
                    <a:pt x="872" y="37"/>
                  </a:lnTo>
                  <a:lnTo>
                    <a:pt x="818" y="48"/>
                  </a:lnTo>
                  <a:lnTo>
                    <a:pt x="811" y="57"/>
                  </a:lnTo>
                  <a:lnTo>
                    <a:pt x="820" y="63"/>
                  </a:lnTo>
                  <a:lnTo>
                    <a:pt x="877" y="51"/>
                  </a:lnTo>
                  <a:lnTo>
                    <a:pt x="882" y="49"/>
                  </a:lnTo>
                  <a:lnTo>
                    <a:pt x="893" y="38"/>
                  </a:lnTo>
                  <a:lnTo>
                    <a:pt x="894" y="35"/>
                  </a:lnTo>
                  <a:lnTo>
                    <a:pt x="900" y="16"/>
                  </a:lnTo>
                  <a:lnTo>
                    <a:pt x="901" y="14"/>
                  </a:lnTo>
                  <a:lnTo>
                    <a:pt x="885" y="14"/>
                  </a:lnTo>
                  <a:lnTo>
                    <a:pt x="885" y="83"/>
                  </a:lnTo>
                  <a:lnTo>
                    <a:pt x="880" y="105"/>
                  </a:lnTo>
                  <a:lnTo>
                    <a:pt x="872" y="114"/>
                  </a:lnTo>
                  <a:lnTo>
                    <a:pt x="818" y="124"/>
                  </a:lnTo>
                  <a:lnTo>
                    <a:pt x="741" y="132"/>
                  </a:lnTo>
                  <a:lnTo>
                    <a:pt x="709" y="126"/>
                  </a:lnTo>
                  <a:lnTo>
                    <a:pt x="664" y="115"/>
                  </a:lnTo>
                  <a:lnTo>
                    <a:pt x="663" y="114"/>
                  </a:lnTo>
                  <a:lnTo>
                    <a:pt x="634" y="110"/>
                  </a:lnTo>
                  <a:lnTo>
                    <a:pt x="633" y="110"/>
                  </a:lnTo>
                  <a:lnTo>
                    <a:pt x="599" y="112"/>
                  </a:lnTo>
                  <a:lnTo>
                    <a:pt x="597" y="113"/>
                  </a:lnTo>
                  <a:lnTo>
                    <a:pt x="557" y="121"/>
                  </a:lnTo>
                  <a:lnTo>
                    <a:pt x="556" y="121"/>
                  </a:lnTo>
                  <a:lnTo>
                    <a:pt x="509" y="138"/>
                  </a:lnTo>
                  <a:lnTo>
                    <a:pt x="476" y="144"/>
                  </a:lnTo>
                  <a:lnTo>
                    <a:pt x="414" y="148"/>
                  </a:lnTo>
                  <a:lnTo>
                    <a:pt x="332" y="149"/>
                  </a:lnTo>
                  <a:lnTo>
                    <a:pt x="244" y="145"/>
                  </a:lnTo>
                  <a:lnTo>
                    <a:pt x="156" y="134"/>
                  </a:lnTo>
                  <a:lnTo>
                    <a:pt x="83" y="116"/>
                  </a:lnTo>
                  <a:lnTo>
                    <a:pt x="54" y="104"/>
                  </a:lnTo>
                  <a:lnTo>
                    <a:pt x="33" y="90"/>
                  </a:lnTo>
                  <a:lnTo>
                    <a:pt x="21" y="75"/>
                  </a:lnTo>
                  <a:lnTo>
                    <a:pt x="16" y="67"/>
                  </a:lnTo>
                  <a:lnTo>
                    <a:pt x="16" y="59"/>
                  </a:lnTo>
                  <a:lnTo>
                    <a:pt x="18" y="31"/>
                  </a:lnTo>
                  <a:lnTo>
                    <a:pt x="23" y="7"/>
                  </a:lnTo>
                  <a:lnTo>
                    <a:pt x="8" y="3"/>
                  </a:lnTo>
                  <a:lnTo>
                    <a:pt x="9" y="11"/>
                  </a:lnTo>
                  <a:lnTo>
                    <a:pt x="17" y="21"/>
                  </a:lnTo>
                  <a:lnTo>
                    <a:pt x="20" y="22"/>
                  </a:lnTo>
                  <a:lnTo>
                    <a:pt x="27" y="27"/>
                  </a:lnTo>
                  <a:lnTo>
                    <a:pt x="48" y="41"/>
                  </a:lnTo>
                  <a:lnTo>
                    <a:pt x="50" y="42"/>
                  </a:lnTo>
                  <a:lnTo>
                    <a:pt x="110" y="63"/>
                  </a:lnTo>
                  <a:lnTo>
                    <a:pt x="111" y="63"/>
                  </a:lnTo>
                  <a:lnTo>
                    <a:pt x="186" y="77"/>
                  </a:lnTo>
                  <a:lnTo>
                    <a:pt x="186" y="78"/>
                  </a:lnTo>
                  <a:lnTo>
                    <a:pt x="269" y="85"/>
                  </a:lnTo>
                  <a:lnTo>
                    <a:pt x="270" y="85"/>
                  </a:lnTo>
                  <a:lnTo>
                    <a:pt x="351" y="88"/>
                  </a:lnTo>
                  <a:lnTo>
                    <a:pt x="425" y="87"/>
                  </a:lnTo>
                  <a:lnTo>
                    <a:pt x="426" y="87"/>
                  </a:lnTo>
                  <a:lnTo>
                    <a:pt x="481" y="83"/>
                  </a:lnTo>
                  <a:lnTo>
                    <a:pt x="481" y="82"/>
                  </a:lnTo>
                  <a:lnTo>
                    <a:pt x="512" y="76"/>
                  </a:lnTo>
                  <a:lnTo>
                    <a:pt x="514" y="76"/>
                  </a:lnTo>
                  <a:lnTo>
                    <a:pt x="561" y="59"/>
                  </a:lnTo>
                  <a:lnTo>
                    <a:pt x="600" y="51"/>
                  </a:lnTo>
                  <a:lnTo>
                    <a:pt x="633" y="49"/>
                  </a:lnTo>
                  <a:lnTo>
                    <a:pt x="661" y="52"/>
                  </a:lnTo>
                  <a:lnTo>
                    <a:pt x="705" y="64"/>
                  </a:lnTo>
                  <a:lnTo>
                    <a:pt x="738" y="71"/>
                  </a:lnTo>
                  <a:lnTo>
                    <a:pt x="742" y="72"/>
                  </a:lnTo>
                  <a:lnTo>
                    <a:pt x="820" y="64"/>
                  </a:lnTo>
                  <a:lnTo>
                    <a:pt x="820" y="63"/>
                  </a:lnTo>
                  <a:lnTo>
                    <a:pt x="877" y="51"/>
                  </a:lnTo>
                  <a:lnTo>
                    <a:pt x="882" y="49"/>
                  </a:lnTo>
                  <a:lnTo>
                    <a:pt x="893" y="3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45" name="Rectangle 39"/>
            <p:cNvSpPr>
              <a:spLocks noChangeArrowheads="1"/>
            </p:cNvSpPr>
            <p:nvPr/>
          </p:nvSpPr>
          <p:spPr bwMode="auto">
            <a:xfrm>
              <a:off x="4814" y="3779"/>
              <a:ext cx="53" cy="37"/>
            </a:xfrm>
            <a:prstGeom prst="rect">
              <a:avLst/>
            </a:prstGeom>
            <a:solidFill>
              <a:srgbClr val="FFE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146" name="Freeform 40"/>
            <p:cNvSpPr>
              <a:spLocks/>
            </p:cNvSpPr>
            <p:nvPr/>
          </p:nvSpPr>
          <p:spPr bwMode="auto">
            <a:xfrm>
              <a:off x="4814" y="3779"/>
              <a:ext cx="53" cy="42"/>
            </a:xfrm>
            <a:custGeom>
              <a:avLst/>
              <a:gdLst>
                <a:gd name="T0" fmla="*/ 0 w 389"/>
                <a:gd name="T1" fmla="*/ 0 h 308"/>
                <a:gd name="T2" fmla="*/ 0 w 389"/>
                <a:gd name="T3" fmla="*/ 0 h 308"/>
                <a:gd name="T4" fmla="*/ 0 w 389"/>
                <a:gd name="T5" fmla="*/ 0 h 308"/>
                <a:gd name="T6" fmla="*/ 0 w 389"/>
                <a:gd name="T7" fmla="*/ 0 h 308"/>
                <a:gd name="T8" fmla="*/ 0 w 389"/>
                <a:gd name="T9" fmla="*/ 0 h 308"/>
                <a:gd name="T10" fmla="*/ 0 w 389"/>
                <a:gd name="T11" fmla="*/ 0 h 308"/>
                <a:gd name="T12" fmla="*/ 0 w 389"/>
                <a:gd name="T13" fmla="*/ 0 h 308"/>
                <a:gd name="T14" fmla="*/ 0 w 389"/>
                <a:gd name="T15" fmla="*/ 0 h 308"/>
                <a:gd name="T16" fmla="*/ 0 w 389"/>
                <a:gd name="T17" fmla="*/ 0 h 308"/>
                <a:gd name="T18" fmla="*/ 0 w 389"/>
                <a:gd name="T19" fmla="*/ 0 h 308"/>
                <a:gd name="T20" fmla="*/ 0 w 389"/>
                <a:gd name="T21" fmla="*/ 0 h 308"/>
                <a:gd name="T22" fmla="*/ 0 w 389"/>
                <a:gd name="T23" fmla="*/ 0 h 308"/>
                <a:gd name="T24" fmla="*/ 0 w 389"/>
                <a:gd name="T25" fmla="*/ 0 h 308"/>
                <a:gd name="T26" fmla="*/ 0 w 389"/>
                <a:gd name="T27" fmla="*/ 0 h 308"/>
                <a:gd name="T28" fmla="*/ 0 w 389"/>
                <a:gd name="T29" fmla="*/ 0 h 308"/>
                <a:gd name="T30" fmla="*/ 0 w 389"/>
                <a:gd name="T31" fmla="*/ 0 h 308"/>
                <a:gd name="T32" fmla="*/ 0 w 389"/>
                <a:gd name="T33" fmla="*/ 0 h 308"/>
                <a:gd name="T34" fmla="*/ 0 w 389"/>
                <a:gd name="T35" fmla="*/ 0 h 308"/>
                <a:gd name="T36" fmla="*/ 0 w 389"/>
                <a:gd name="T37" fmla="*/ 0 h 308"/>
                <a:gd name="T38" fmla="*/ 0 w 389"/>
                <a:gd name="T39" fmla="*/ 0 h 308"/>
                <a:gd name="T40" fmla="*/ 0 w 389"/>
                <a:gd name="T41" fmla="*/ 0 h 308"/>
                <a:gd name="T42" fmla="*/ 0 w 389"/>
                <a:gd name="T43" fmla="*/ 0 h 3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89" h="308">
                  <a:moveTo>
                    <a:pt x="381" y="308"/>
                  </a:moveTo>
                  <a:lnTo>
                    <a:pt x="389" y="300"/>
                  </a:lnTo>
                  <a:lnTo>
                    <a:pt x="381" y="292"/>
                  </a:lnTo>
                  <a:lnTo>
                    <a:pt x="17" y="292"/>
                  </a:lnTo>
                  <a:lnTo>
                    <a:pt x="17" y="16"/>
                  </a:lnTo>
                  <a:lnTo>
                    <a:pt x="373" y="16"/>
                  </a:lnTo>
                  <a:lnTo>
                    <a:pt x="373" y="292"/>
                  </a:lnTo>
                  <a:lnTo>
                    <a:pt x="17" y="292"/>
                  </a:lnTo>
                  <a:lnTo>
                    <a:pt x="17" y="8"/>
                  </a:lnTo>
                  <a:lnTo>
                    <a:pt x="8" y="0"/>
                  </a:lnTo>
                  <a:lnTo>
                    <a:pt x="0" y="8"/>
                  </a:lnTo>
                  <a:lnTo>
                    <a:pt x="0" y="300"/>
                  </a:lnTo>
                  <a:lnTo>
                    <a:pt x="8" y="308"/>
                  </a:lnTo>
                  <a:lnTo>
                    <a:pt x="381" y="308"/>
                  </a:lnTo>
                  <a:lnTo>
                    <a:pt x="389" y="300"/>
                  </a:lnTo>
                  <a:lnTo>
                    <a:pt x="389" y="8"/>
                  </a:lnTo>
                  <a:lnTo>
                    <a:pt x="381" y="0"/>
                  </a:lnTo>
                  <a:lnTo>
                    <a:pt x="8" y="0"/>
                  </a:lnTo>
                  <a:lnTo>
                    <a:pt x="0" y="8"/>
                  </a:lnTo>
                  <a:lnTo>
                    <a:pt x="0" y="300"/>
                  </a:lnTo>
                  <a:lnTo>
                    <a:pt x="8" y="308"/>
                  </a:lnTo>
                  <a:lnTo>
                    <a:pt x="381" y="30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47" name="Freeform 41"/>
            <p:cNvSpPr>
              <a:spLocks/>
            </p:cNvSpPr>
            <p:nvPr/>
          </p:nvSpPr>
          <p:spPr bwMode="auto">
            <a:xfrm>
              <a:off x="4804" y="3795"/>
              <a:ext cx="126" cy="48"/>
            </a:xfrm>
            <a:custGeom>
              <a:avLst/>
              <a:gdLst>
                <a:gd name="T0" fmla="*/ 0 w 886"/>
                <a:gd name="T1" fmla="*/ 0 h 370"/>
                <a:gd name="T2" fmla="*/ 0 w 886"/>
                <a:gd name="T3" fmla="*/ 0 h 370"/>
                <a:gd name="T4" fmla="*/ 0 w 886"/>
                <a:gd name="T5" fmla="*/ 0 h 370"/>
                <a:gd name="T6" fmla="*/ 0 w 886"/>
                <a:gd name="T7" fmla="*/ 0 h 370"/>
                <a:gd name="T8" fmla="*/ 0 w 886"/>
                <a:gd name="T9" fmla="*/ 0 h 370"/>
                <a:gd name="T10" fmla="*/ 0 w 886"/>
                <a:gd name="T11" fmla="*/ 0 h 370"/>
                <a:gd name="T12" fmla="*/ 0 w 886"/>
                <a:gd name="T13" fmla="*/ 0 h 370"/>
                <a:gd name="T14" fmla="*/ 0 w 886"/>
                <a:gd name="T15" fmla="*/ 0 h 370"/>
                <a:gd name="T16" fmla="*/ 0 w 886"/>
                <a:gd name="T17" fmla="*/ 0 h 370"/>
                <a:gd name="T18" fmla="*/ 0 w 886"/>
                <a:gd name="T19" fmla="*/ 0 h 370"/>
                <a:gd name="T20" fmla="*/ 0 w 886"/>
                <a:gd name="T21" fmla="*/ 0 h 370"/>
                <a:gd name="T22" fmla="*/ 0 w 886"/>
                <a:gd name="T23" fmla="*/ 0 h 370"/>
                <a:gd name="T24" fmla="*/ 0 w 886"/>
                <a:gd name="T25" fmla="*/ 0 h 370"/>
                <a:gd name="T26" fmla="*/ 0 w 886"/>
                <a:gd name="T27" fmla="*/ 0 h 370"/>
                <a:gd name="T28" fmla="*/ 0 w 886"/>
                <a:gd name="T29" fmla="*/ 0 h 370"/>
                <a:gd name="T30" fmla="*/ 0 w 886"/>
                <a:gd name="T31" fmla="*/ 0 h 370"/>
                <a:gd name="T32" fmla="*/ 0 w 886"/>
                <a:gd name="T33" fmla="*/ 0 h 370"/>
                <a:gd name="T34" fmla="*/ 0 w 886"/>
                <a:gd name="T35" fmla="*/ 0 h 370"/>
                <a:gd name="T36" fmla="*/ 0 w 886"/>
                <a:gd name="T37" fmla="*/ 0 h 370"/>
                <a:gd name="T38" fmla="*/ 0 w 886"/>
                <a:gd name="T39" fmla="*/ 0 h 370"/>
                <a:gd name="T40" fmla="*/ 0 w 886"/>
                <a:gd name="T41" fmla="*/ 0 h 370"/>
                <a:gd name="T42" fmla="*/ 0 w 886"/>
                <a:gd name="T43" fmla="*/ 0 h 370"/>
                <a:gd name="T44" fmla="*/ 0 w 886"/>
                <a:gd name="T45" fmla="*/ 0 h 370"/>
                <a:gd name="T46" fmla="*/ 0 w 886"/>
                <a:gd name="T47" fmla="*/ 0 h 370"/>
                <a:gd name="T48" fmla="*/ 0 w 886"/>
                <a:gd name="T49" fmla="*/ 0 h 370"/>
                <a:gd name="T50" fmla="*/ 0 w 886"/>
                <a:gd name="T51" fmla="*/ 0 h 370"/>
                <a:gd name="T52" fmla="*/ 0 w 886"/>
                <a:gd name="T53" fmla="*/ 0 h 370"/>
                <a:gd name="T54" fmla="*/ 0 w 886"/>
                <a:gd name="T55" fmla="*/ 0 h 370"/>
                <a:gd name="T56" fmla="*/ 0 w 886"/>
                <a:gd name="T57" fmla="*/ 0 h 370"/>
                <a:gd name="T58" fmla="*/ 0 w 886"/>
                <a:gd name="T59" fmla="*/ 0 h 370"/>
                <a:gd name="T60" fmla="*/ 0 w 886"/>
                <a:gd name="T61" fmla="*/ 0 h 370"/>
                <a:gd name="T62" fmla="*/ 0 w 886"/>
                <a:gd name="T63" fmla="*/ 0 h 370"/>
                <a:gd name="T64" fmla="*/ 0 w 886"/>
                <a:gd name="T65" fmla="*/ 0 h 370"/>
                <a:gd name="T66" fmla="*/ 0 w 886"/>
                <a:gd name="T67" fmla="*/ 0 h 370"/>
                <a:gd name="T68" fmla="*/ 0 w 886"/>
                <a:gd name="T69" fmla="*/ 0 h 370"/>
                <a:gd name="T70" fmla="*/ 0 w 886"/>
                <a:gd name="T71" fmla="*/ 0 h 370"/>
                <a:gd name="T72" fmla="*/ 0 w 886"/>
                <a:gd name="T73" fmla="*/ 0 h 370"/>
                <a:gd name="T74" fmla="*/ 0 w 886"/>
                <a:gd name="T75" fmla="*/ 0 h 370"/>
                <a:gd name="T76" fmla="*/ 0 w 886"/>
                <a:gd name="T77" fmla="*/ 0 h 370"/>
                <a:gd name="T78" fmla="*/ 0 w 886"/>
                <a:gd name="T79" fmla="*/ 0 h 370"/>
                <a:gd name="T80" fmla="*/ 0 w 886"/>
                <a:gd name="T81" fmla="*/ 0 h 370"/>
                <a:gd name="T82" fmla="*/ 0 w 886"/>
                <a:gd name="T83" fmla="*/ 0 h 370"/>
                <a:gd name="T84" fmla="*/ 0 w 886"/>
                <a:gd name="T85" fmla="*/ 0 h 370"/>
                <a:gd name="T86" fmla="*/ 0 w 886"/>
                <a:gd name="T87" fmla="*/ 0 h 370"/>
                <a:gd name="T88" fmla="*/ 0 w 886"/>
                <a:gd name="T89" fmla="*/ 0 h 370"/>
                <a:gd name="T90" fmla="*/ 0 w 886"/>
                <a:gd name="T91" fmla="*/ 0 h 370"/>
                <a:gd name="T92" fmla="*/ 0 w 886"/>
                <a:gd name="T93" fmla="*/ 0 h 370"/>
                <a:gd name="T94" fmla="*/ 0 w 886"/>
                <a:gd name="T95" fmla="*/ 0 h 370"/>
                <a:gd name="T96" fmla="*/ 0 w 886"/>
                <a:gd name="T97" fmla="*/ 0 h 370"/>
                <a:gd name="T98" fmla="*/ 0 w 886"/>
                <a:gd name="T99" fmla="*/ 0 h 370"/>
                <a:gd name="T100" fmla="*/ 0 w 886"/>
                <a:gd name="T101" fmla="*/ 0 h 370"/>
                <a:gd name="T102" fmla="*/ 0 w 886"/>
                <a:gd name="T103" fmla="*/ 0 h 370"/>
                <a:gd name="T104" fmla="*/ 0 w 886"/>
                <a:gd name="T105" fmla="*/ 0 h 370"/>
                <a:gd name="T106" fmla="*/ 0 w 886"/>
                <a:gd name="T107" fmla="*/ 0 h 370"/>
                <a:gd name="T108" fmla="*/ 0 w 886"/>
                <a:gd name="T109" fmla="*/ 0 h 370"/>
                <a:gd name="T110" fmla="*/ 0 w 886"/>
                <a:gd name="T111" fmla="*/ 0 h 370"/>
                <a:gd name="T112" fmla="*/ 0 w 886"/>
                <a:gd name="T113" fmla="*/ 0 h 370"/>
                <a:gd name="T114" fmla="*/ 0 w 886"/>
                <a:gd name="T115" fmla="*/ 0 h 370"/>
                <a:gd name="T116" fmla="*/ 0 w 886"/>
                <a:gd name="T117" fmla="*/ 0 h 370"/>
                <a:gd name="T118" fmla="*/ 0 w 886"/>
                <a:gd name="T119" fmla="*/ 0 h 370"/>
                <a:gd name="T120" fmla="*/ 0 w 886"/>
                <a:gd name="T121" fmla="*/ 0 h 37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86" h="370">
                  <a:moveTo>
                    <a:pt x="42" y="21"/>
                  </a:moveTo>
                  <a:lnTo>
                    <a:pt x="30" y="66"/>
                  </a:lnTo>
                  <a:lnTo>
                    <a:pt x="10" y="167"/>
                  </a:lnTo>
                  <a:lnTo>
                    <a:pt x="3" y="224"/>
                  </a:lnTo>
                  <a:lnTo>
                    <a:pt x="0" y="274"/>
                  </a:lnTo>
                  <a:lnTo>
                    <a:pt x="5" y="313"/>
                  </a:lnTo>
                  <a:lnTo>
                    <a:pt x="11" y="326"/>
                  </a:lnTo>
                  <a:lnTo>
                    <a:pt x="19" y="334"/>
                  </a:lnTo>
                  <a:lnTo>
                    <a:pt x="76" y="345"/>
                  </a:lnTo>
                  <a:lnTo>
                    <a:pt x="154" y="353"/>
                  </a:lnTo>
                  <a:lnTo>
                    <a:pt x="188" y="346"/>
                  </a:lnTo>
                  <a:lnTo>
                    <a:pt x="233" y="335"/>
                  </a:lnTo>
                  <a:lnTo>
                    <a:pt x="261" y="331"/>
                  </a:lnTo>
                  <a:lnTo>
                    <a:pt x="296" y="333"/>
                  </a:lnTo>
                  <a:lnTo>
                    <a:pt x="336" y="341"/>
                  </a:lnTo>
                  <a:lnTo>
                    <a:pt x="384" y="359"/>
                  </a:lnTo>
                  <a:lnTo>
                    <a:pt x="419" y="365"/>
                  </a:lnTo>
                  <a:lnTo>
                    <a:pt x="481" y="369"/>
                  </a:lnTo>
                  <a:lnTo>
                    <a:pt x="563" y="370"/>
                  </a:lnTo>
                  <a:lnTo>
                    <a:pt x="652" y="366"/>
                  </a:lnTo>
                  <a:lnTo>
                    <a:pt x="739" y="355"/>
                  </a:lnTo>
                  <a:lnTo>
                    <a:pt x="814" y="336"/>
                  </a:lnTo>
                  <a:lnTo>
                    <a:pt x="843" y="324"/>
                  </a:lnTo>
                  <a:lnTo>
                    <a:pt x="867" y="309"/>
                  </a:lnTo>
                  <a:lnTo>
                    <a:pt x="881" y="292"/>
                  </a:lnTo>
                  <a:lnTo>
                    <a:pt x="886" y="272"/>
                  </a:lnTo>
                  <a:lnTo>
                    <a:pt x="883" y="238"/>
                  </a:lnTo>
                  <a:lnTo>
                    <a:pt x="876" y="209"/>
                  </a:lnTo>
                  <a:lnTo>
                    <a:pt x="864" y="187"/>
                  </a:lnTo>
                  <a:lnTo>
                    <a:pt x="847" y="168"/>
                  </a:lnTo>
                  <a:lnTo>
                    <a:pt x="828" y="154"/>
                  </a:lnTo>
                  <a:lnTo>
                    <a:pt x="807" y="143"/>
                  </a:lnTo>
                  <a:lnTo>
                    <a:pt x="758" y="130"/>
                  </a:lnTo>
                  <a:lnTo>
                    <a:pt x="703" y="124"/>
                  </a:lnTo>
                  <a:lnTo>
                    <a:pt x="652" y="121"/>
                  </a:lnTo>
                  <a:lnTo>
                    <a:pt x="605" y="118"/>
                  </a:lnTo>
                  <a:lnTo>
                    <a:pt x="570" y="108"/>
                  </a:lnTo>
                  <a:lnTo>
                    <a:pt x="465" y="54"/>
                  </a:lnTo>
                  <a:lnTo>
                    <a:pt x="423" y="73"/>
                  </a:lnTo>
                  <a:lnTo>
                    <a:pt x="395" y="90"/>
                  </a:lnTo>
                  <a:lnTo>
                    <a:pt x="387" y="97"/>
                  </a:lnTo>
                  <a:lnTo>
                    <a:pt x="384" y="99"/>
                  </a:lnTo>
                  <a:lnTo>
                    <a:pt x="386" y="105"/>
                  </a:lnTo>
                  <a:lnTo>
                    <a:pt x="404" y="139"/>
                  </a:lnTo>
                  <a:lnTo>
                    <a:pt x="380" y="145"/>
                  </a:lnTo>
                  <a:lnTo>
                    <a:pt x="323" y="156"/>
                  </a:lnTo>
                  <a:lnTo>
                    <a:pt x="289" y="160"/>
                  </a:lnTo>
                  <a:lnTo>
                    <a:pt x="254" y="161"/>
                  </a:lnTo>
                  <a:lnTo>
                    <a:pt x="222" y="159"/>
                  </a:lnTo>
                  <a:lnTo>
                    <a:pt x="197" y="151"/>
                  </a:lnTo>
                  <a:lnTo>
                    <a:pt x="179" y="138"/>
                  </a:lnTo>
                  <a:lnTo>
                    <a:pt x="167" y="119"/>
                  </a:lnTo>
                  <a:lnTo>
                    <a:pt x="161" y="98"/>
                  </a:lnTo>
                  <a:lnTo>
                    <a:pt x="157" y="74"/>
                  </a:lnTo>
                  <a:lnTo>
                    <a:pt x="153" y="52"/>
                  </a:lnTo>
                  <a:lnTo>
                    <a:pt x="148" y="30"/>
                  </a:lnTo>
                  <a:lnTo>
                    <a:pt x="140" y="14"/>
                  </a:lnTo>
                  <a:lnTo>
                    <a:pt x="125" y="2"/>
                  </a:lnTo>
                  <a:lnTo>
                    <a:pt x="100" y="0"/>
                  </a:lnTo>
                  <a:lnTo>
                    <a:pt x="73" y="8"/>
                  </a:lnTo>
                  <a:lnTo>
                    <a:pt x="42" y="21"/>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48" name="Freeform 42"/>
            <p:cNvSpPr>
              <a:spLocks/>
            </p:cNvSpPr>
            <p:nvPr/>
          </p:nvSpPr>
          <p:spPr bwMode="auto">
            <a:xfrm>
              <a:off x="4804" y="3795"/>
              <a:ext cx="126" cy="48"/>
            </a:xfrm>
            <a:custGeom>
              <a:avLst/>
              <a:gdLst>
                <a:gd name="T0" fmla="*/ 0 w 902"/>
                <a:gd name="T1" fmla="*/ 0 h 386"/>
                <a:gd name="T2" fmla="*/ 0 w 902"/>
                <a:gd name="T3" fmla="*/ 0 h 386"/>
                <a:gd name="T4" fmla="*/ 0 w 902"/>
                <a:gd name="T5" fmla="*/ 0 h 386"/>
                <a:gd name="T6" fmla="*/ 0 w 902"/>
                <a:gd name="T7" fmla="*/ 0 h 386"/>
                <a:gd name="T8" fmla="*/ 0 w 902"/>
                <a:gd name="T9" fmla="*/ 0 h 386"/>
                <a:gd name="T10" fmla="*/ 0 w 902"/>
                <a:gd name="T11" fmla="*/ 0 h 386"/>
                <a:gd name="T12" fmla="*/ 0 w 902"/>
                <a:gd name="T13" fmla="*/ 0 h 386"/>
                <a:gd name="T14" fmla="*/ 0 w 902"/>
                <a:gd name="T15" fmla="*/ 0 h 386"/>
                <a:gd name="T16" fmla="*/ 0 w 902"/>
                <a:gd name="T17" fmla="*/ 0 h 386"/>
                <a:gd name="T18" fmla="*/ 0 w 902"/>
                <a:gd name="T19" fmla="*/ 0 h 386"/>
                <a:gd name="T20" fmla="*/ 0 w 902"/>
                <a:gd name="T21" fmla="*/ 0 h 386"/>
                <a:gd name="T22" fmla="*/ 0 w 902"/>
                <a:gd name="T23" fmla="*/ 0 h 386"/>
                <a:gd name="T24" fmla="*/ 0 w 902"/>
                <a:gd name="T25" fmla="*/ 0 h 386"/>
                <a:gd name="T26" fmla="*/ 0 w 902"/>
                <a:gd name="T27" fmla="*/ 0 h 386"/>
                <a:gd name="T28" fmla="*/ 0 w 902"/>
                <a:gd name="T29" fmla="*/ 0 h 386"/>
                <a:gd name="T30" fmla="*/ 0 w 902"/>
                <a:gd name="T31" fmla="*/ 0 h 386"/>
                <a:gd name="T32" fmla="*/ 0 w 902"/>
                <a:gd name="T33" fmla="*/ 0 h 386"/>
                <a:gd name="T34" fmla="*/ 0 w 902"/>
                <a:gd name="T35" fmla="*/ 0 h 386"/>
                <a:gd name="T36" fmla="*/ 0 w 902"/>
                <a:gd name="T37" fmla="*/ 0 h 386"/>
                <a:gd name="T38" fmla="*/ 0 w 902"/>
                <a:gd name="T39" fmla="*/ 0 h 386"/>
                <a:gd name="T40" fmla="*/ 0 w 902"/>
                <a:gd name="T41" fmla="*/ 0 h 386"/>
                <a:gd name="T42" fmla="*/ 0 w 902"/>
                <a:gd name="T43" fmla="*/ 0 h 386"/>
                <a:gd name="T44" fmla="*/ 0 w 902"/>
                <a:gd name="T45" fmla="*/ 0 h 386"/>
                <a:gd name="T46" fmla="*/ 0 w 902"/>
                <a:gd name="T47" fmla="*/ 0 h 386"/>
                <a:gd name="T48" fmla="*/ 0 w 902"/>
                <a:gd name="T49" fmla="*/ 0 h 386"/>
                <a:gd name="T50" fmla="*/ 0 w 902"/>
                <a:gd name="T51" fmla="*/ 0 h 386"/>
                <a:gd name="T52" fmla="*/ 0 w 902"/>
                <a:gd name="T53" fmla="*/ 0 h 386"/>
                <a:gd name="T54" fmla="*/ 0 w 902"/>
                <a:gd name="T55" fmla="*/ 0 h 386"/>
                <a:gd name="T56" fmla="*/ 0 w 902"/>
                <a:gd name="T57" fmla="*/ 0 h 386"/>
                <a:gd name="T58" fmla="*/ 0 w 902"/>
                <a:gd name="T59" fmla="*/ 0 h 386"/>
                <a:gd name="T60" fmla="*/ 0 w 902"/>
                <a:gd name="T61" fmla="*/ 0 h 386"/>
                <a:gd name="T62" fmla="*/ 0 w 902"/>
                <a:gd name="T63" fmla="*/ 0 h 386"/>
                <a:gd name="T64" fmla="*/ 0 w 902"/>
                <a:gd name="T65" fmla="*/ 0 h 386"/>
                <a:gd name="T66" fmla="*/ 0 w 902"/>
                <a:gd name="T67" fmla="*/ 0 h 386"/>
                <a:gd name="T68" fmla="*/ 0 w 902"/>
                <a:gd name="T69" fmla="*/ 0 h 386"/>
                <a:gd name="T70" fmla="*/ 0 w 902"/>
                <a:gd name="T71" fmla="*/ 0 h 386"/>
                <a:gd name="T72" fmla="*/ 0 w 902"/>
                <a:gd name="T73" fmla="*/ 0 h 386"/>
                <a:gd name="T74" fmla="*/ 0 w 902"/>
                <a:gd name="T75" fmla="*/ 0 h 386"/>
                <a:gd name="T76" fmla="*/ 0 w 902"/>
                <a:gd name="T77" fmla="*/ 0 h 386"/>
                <a:gd name="T78" fmla="*/ 0 w 902"/>
                <a:gd name="T79" fmla="*/ 0 h 386"/>
                <a:gd name="T80" fmla="*/ 0 w 902"/>
                <a:gd name="T81" fmla="*/ 0 h 386"/>
                <a:gd name="T82" fmla="*/ 0 w 902"/>
                <a:gd name="T83" fmla="*/ 0 h 386"/>
                <a:gd name="T84" fmla="*/ 0 w 902"/>
                <a:gd name="T85" fmla="*/ 0 h 386"/>
                <a:gd name="T86" fmla="*/ 0 w 902"/>
                <a:gd name="T87" fmla="*/ 0 h 386"/>
                <a:gd name="T88" fmla="*/ 0 w 902"/>
                <a:gd name="T89" fmla="*/ 0 h 386"/>
                <a:gd name="T90" fmla="*/ 0 w 902"/>
                <a:gd name="T91" fmla="*/ 0 h 386"/>
                <a:gd name="T92" fmla="*/ 0 w 902"/>
                <a:gd name="T93" fmla="*/ 0 h 386"/>
                <a:gd name="T94" fmla="*/ 0 w 902"/>
                <a:gd name="T95" fmla="*/ 0 h 38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902" h="386">
                  <a:moveTo>
                    <a:pt x="84" y="23"/>
                  </a:moveTo>
                  <a:lnTo>
                    <a:pt x="88" y="13"/>
                  </a:lnTo>
                  <a:lnTo>
                    <a:pt x="78" y="8"/>
                  </a:lnTo>
                  <a:lnTo>
                    <a:pt x="47" y="22"/>
                  </a:lnTo>
                  <a:lnTo>
                    <a:pt x="43" y="27"/>
                  </a:lnTo>
                  <a:lnTo>
                    <a:pt x="31" y="72"/>
                  </a:lnTo>
                  <a:lnTo>
                    <a:pt x="11" y="173"/>
                  </a:lnTo>
                  <a:lnTo>
                    <a:pt x="10" y="174"/>
                  </a:lnTo>
                  <a:lnTo>
                    <a:pt x="3" y="231"/>
                  </a:lnTo>
                  <a:lnTo>
                    <a:pt x="3" y="232"/>
                  </a:lnTo>
                  <a:lnTo>
                    <a:pt x="0" y="282"/>
                  </a:lnTo>
                  <a:lnTo>
                    <a:pt x="0" y="283"/>
                  </a:lnTo>
                  <a:lnTo>
                    <a:pt x="5" y="322"/>
                  </a:lnTo>
                  <a:lnTo>
                    <a:pt x="6" y="324"/>
                  </a:lnTo>
                  <a:lnTo>
                    <a:pt x="12" y="337"/>
                  </a:lnTo>
                  <a:lnTo>
                    <a:pt x="14" y="339"/>
                  </a:lnTo>
                  <a:lnTo>
                    <a:pt x="22" y="347"/>
                  </a:lnTo>
                  <a:lnTo>
                    <a:pt x="26" y="349"/>
                  </a:lnTo>
                  <a:lnTo>
                    <a:pt x="83" y="360"/>
                  </a:lnTo>
                  <a:lnTo>
                    <a:pt x="83" y="361"/>
                  </a:lnTo>
                  <a:lnTo>
                    <a:pt x="161" y="370"/>
                  </a:lnTo>
                  <a:lnTo>
                    <a:pt x="164" y="369"/>
                  </a:lnTo>
                  <a:lnTo>
                    <a:pt x="198" y="361"/>
                  </a:lnTo>
                  <a:lnTo>
                    <a:pt x="242" y="350"/>
                  </a:lnTo>
                  <a:lnTo>
                    <a:pt x="269" y="347"/>
                  </a:lnTo>
                  <a:lnTo>
                    <a:pt x="303" y="349"/>
                  </a:lnTo>
                  <a:lnTo>
                    <a:pt x="342" y="356"/>
                  </a:lnTo>
                  <a:lnTo>
                    <a:pt x="389" y="374"/>
                  </a:lnTo>
                  <a:lnTo>
                    <a:pt x="391" y="374"/>
                  </a:lnTo>
                  <a:lnTo>
                    <a:pt x="425" y="380"/>
                  </a:lnTo>
                  <a:lnTo>
                    <a:pt x="427" y="381"/>
                  </a:lnTo>
                  <a:lnTo>
                    <a:pt x="489" y="385"/>
                  </a:lnTo>
                  <a:lnTo>
                    <a:pt x="571" y="386"/>
                  </a:lnTo>
                  <a:lnTo>
                    <a:pt x="660" y="382"/>
                  </a:lnTo>
                  <a:lnTo>
                    <a:pt x="661" y="382"/>
                  </a:lnTo>
                  <a:lnTo>
                    <a:pt x="748" y="371"/>
                  </a:lnTo>
                  <a:lnTo>
                    <a:pt x="749" y="370"/>
                  </a:lnTo>
                  <a:lnTo>
                    <a:pt x="824" y="351"/>
                  </a:lnTo>
                  <a:lnTo>
                    <a:pt x="825" y="351"/>
                  </a:lnTo>
                  <a:lnTo>
                    <a:pt x="854" y="339"/>
                  </a:lnTo>
                  <a:lnTo>
                    <a:pt x="855" y="338"/>
                  </a:lnTo>
                  <a:lnTo>
                    <a:pt x="879" y="324"/>
                  </a:lnTo>
                  <a:lnTo>
                    <a:pt x="881" y="323"/>
                  </a:lnTo>
                  <a:lnTo>
                    <a:pt x="895" y="305"/>
                  </a:lnTo>
                  <a:lnTo>
                    <a:pt x="896" y="302"/>
                  </a:lnTo>
                  <a:lnTo>
                    <a:pt x="901" y="282"/>
                  </a:lnTo>
                  <a:lnTo>
                    <a:pt x="902" y="279"/>
                  </a:lnTo>
                  <a:lnTo>
                    <a:pt x="899" y="245"/>
                  </a:lnTo>
                  <a:lnTo>
                    <a:pt x="898" y="244"/>
                  </a:lnTo>
                  <a:lnTo>
                    <a:pt x="891" y="215"/>
                  </a:lnTo>
                  <a:lnTo>
                    <a:pt x="891" y="213"/>
                  </a:lnTo>
                  <a:lnTo>
                    <a:pt x="879" y="191"/>
                  </a:lnTo>
                  <a:lnTo>
                    <a:pt x="878" y="190"/>
                  </a:lnTo>
                  <a:lnTo>
                    <a:pt x="862" y="171"/>
                  </a:lnTo>
                  <a:lnTo>
                    <a:pt x="861" y="170"/>
                  </a:lnTo>
                  <a:lnTo>
                    <a:pt x="841" y="156"/>
                  </a:lnTo>
                  <a:lnTo>
                    <a:pt x="840" y="155"/>
                  </a:lnTo>
                  <a:lnTo>
                    <a:pt x="819" y="144"/>
                  </a:lnTo>
                  <a:lnTo>
                    <a:pt x="817" y="144"/>
                  </a:lnTo>
                  <a:lnTo>
                    <a:pt x="768" y="131"/>
                  </a:lnTo>
                  <a:lnTo>
                    <a:pt x="767" y="130"/>
                  </a:lnTo>
                  <a:lnTo>
                    <a:pt x="712" y="124"/>
                  </a:lnTo>
                  <a:lnTo>
                    <a:pt x="711" y="124"/>
                  </a:lnTo>
                  <a:lnTo>
                    <a:pt x="660" y="121"/>
                  </a:lnTo>
                  <a:lnTo>
                    <a:pt x="614" y="118"/>
                  </a:lnTo>
                  <a:lnTo>
                    <a:pt x="581" y="109"/>
                  </a:lnTo>
                  <a:lnTo>
                    <a:pt x="478" y="54"/>
                  </a:lnTo>
                  <a:lnTo>
                    <a:pt x="470" y="54"/>
                  </a:lnTo>
                  <a:lnTo>
                    <a:pt x="428" y="74"/>
                  </a:lnTo>
                  <a:lnTo>
                    <a:pt x="427" y="75"/>
                  </a:lnTo>
                  <a:lnTo>
                    <a:pt x="399" y="92"/>
                  </a:lnTo>
                  <a:lnTo>
                    <a:pt x="398" y="92"/>
                  </a:lnTo>
                  <a:lnTo>
                    <a:pt x="391" y="98"/>
                  </a:lnTo>
                  <a:lnTo>
                    <a:pt x="388" y="101"/>
                  </a:lnTo>
                  <a:lnTo>
                    <a:pt x="385" y="109"/>
                  </a:lnTo>
                  <a:lnTo>
                    <a:pt x="387" y="115"/>
                  </a:lnTo>
                  <a:lnTo>
                    <a:pt x="387" y="117"/>
                  </a:lnTo>
                  <a:lnTo>
                    <a:pt x="401" y="141"/>
                  </a:lnTo>
                  <a:lnTo>
                    <a:pt x="386" y="146"/>
                  </a:lnTo>
                  <a:lnTo>
                    <a:pt x="329" y="156"/>
                  </a:lnTo>
                  <a:lnTo>
                    <a:pt x="296" y="160"/>
                  </a:lnTo>
                  <a:lnTo>
                    <a:pt x="262" y="161"/>
                  </a:lnTo>
                  <a:lnTo>
                    <a:pt x="231" y="159"/>
                  </a:lnTo>
                  <a:lnTo>
                    <a:pt x="208" y="152"/>
                  </a:lnTo>
                  <a:lnTo>
                    <a:pt x="193" y="140"/>
                  </a:lnTo>
                  <a:lnTo>
                    <a:pt x="182" y="124"/>
                  </a:lnTo>
                  <a:lnTo>
                    <a:pt x="176" y="104"/>
                  </a:lnTo>
                  <a:lnTo>
                    <a:pt x="172" y="81"/>
                  </a:lnTo>
                  <a:lnTo>
                    <a:pt x="168" y="59"/>
                  </a:lnTo>
                  <a:lnTo>
                    <a:pt x="168" y="58"/>
                  </a:lnTo>
                  <a:lnTo>
                    <a:pt x="163" y="36"/>
                  </a:lnTo>
                  <a:lnTo>
                    <a:pt x="163" y="35"/>
                  </a:lnTo>
                  <a:lnTo>
                    <a:pt x="155" y="19"/>
                  </a:lnTo>
                  <a:lnTo>
                    <a:pt x="153" y="16"/>
                  </a:lnTo>
                  <a:lnTo>
                    <a:pt x="139" y="4"/>
                  </a:lnTo>
                  <a:lnTo>
                    <a:pt x="134" y="2"/>
                  </a:lnTo>
                  <a:lnTo>
                    <a:pt x="109" y="0"/>
                  </a:lnTo>
                  <a:lnTo>
                    <a:pt x="106" y="1"/>
                  </a:lnTo>
                  <a:lnTo>
                    <a:pt x="79" y="8"/>
                  </a:lnTo>
                  <a:lnTo>
                    <a:pt x="78" y="8"/>
                  </a:lnTo>
                  <a:lnTo>
                    <a:pt x="47" y="22"/>
                  </a:lnTo>
                  <a:lnTo>
                    <a:pt x="43" y="27"/>
                  </a:lnTo>
                  <a:lnTo>
                    <a:pt x="31" y="72"/>
                  </a:lnTo>
                  <a:lnTo>
                    <a:pt x="36" y="81"/>
                  </a:lnTo>
                  <a:lnTo>
                    <a:pt x="46" y="76"/>
                  </a:lnTo>
                  <a:lnTo>
                    <a:pt x="56" y="35"/>
                  </a:lnTo>
                  <a:lnTo>
                    <a:pt x="83" y="23"/>
                  </a:lnTo>
                  <a:lnTo>
                    <a:pt x="109" y="17"/>
                  </a:lnTo>
                  <a:lnTo>
                    <a:pt x="130" y="18"/>
                  </a:lnTo>
                  <a:lnTo>
                    <a:pt x="142" y="27"/>
                  </a:lnTo>
                  <a:lnTo>
                    <a:pt x="149" y="41"/>
                  </a:lnTo>
                  <a:lnTo>
                    <a:pt x="154" y="62"/>
                  </a:lnTo>
                  <a:lnTo>
                    <a:pt x="158" y="83"/>
                  </a:lnTo>
                  <a:lnTo>
                    <a:pt x="162" y="107"/>
                  </a:lnTo>
                  <a:lnTo>
                    <a:pt x="162" y="108"/>
                  </a:lnTo>
                  <a:lnTo>
                    <a:pt x="168" y="129"/>
                  </a:lnTo>
                  <a:lnTo>
                    <a:pt x="169" y="131"/>
                  </a:lnTo>
                  <a:lnTo>
                    <a:pt x="180" y="150"/>
                  </a:lnTo>
                  <a:lnTo>
                    <a:pt x="182" y="152"/>
                  </a:lnTo>
                  <a:lnTo>
                    <a:pt x="201" y="165"/>
                  </a:lnTo>
                  <a:lnTo>
                    <a:pt x="203" y="166"/>
                  </a:lnTo>
                  <a:lnTo>
                    <a:pt x="228" y="174"/>
                  </a:lnTo>
                  <a:lnTo>
                    <a:pt x="230" y="175"/>
                  </a:lnTo>
                  <a:lnTo>
                    <a:pt x="262" y="177"/>
                  </a:lnTo>
                  <a:lnTo>
                    <a:pt x="297" y="176"/>
                  </a:lnTo>
                  <a:lnTo>
                    <a:pt x="298" y="176"/>
                  </a:lnTo>
                  <a:lnTo>
                    <a:pt x="332" y="172"/>
                  </a:lnTo>
                  <a:lnTo>
                    <a:pt x="332" y="171"/>
                  </a:lnTo>
                  <a:lnTo>
                    <a:pt x="389" y="160"/>
                  </a:lnTo>
                  <a:lnTo>
                    <a:pt x="390" y="160"/>
                  </a:lnTo>
                  <a:lnTo>
                    <a:pt x="414" y="154"/>
                  </a:lnTo>
                  <a:lnTo>
                    <a:pt x="419" y="142"/>
                  </a:lnTo>
                  <a:lnTo>
                    <a:pt x="401" y="110"/>
                  </a:lnTo>
                  <a:lnTo>
                    <a:pt x="399" y="105"/>
                  </a:lnTo>
                  <a:lnTo>
                    <a:pt x="385" y="109"/>
                  </a:lnTo>
                  <a:lnTo>
                    <a:pt x="396" y="113"/>
                  </a:lnTo>
                  <a:lnTo>
                    <a:pt x="399" y="111"/>
                  </a:lnTo>
                  <a:lnTo>
                    <a:pt x="400" y="111"/>
                  </a:lnTo>
                  <a:lnTo>
                    <a:pt x="407" y="105"/>
                  </a:lnTo>
                  <a:lnTo>
                    <a:pt x="435" y="88"/>
                  </a:lnTo>
                  <a:lnTo>
                    <a:pt x="473" y="70"/>
                  </a:lnTo>
                  <a:lnTo>
                    <a:pt x="574" y="123"/>
                  </a:lnTo>
                  <a:lnTo>
                    <a:pt x="576" y="123"/>
                  </a:lnTo>
                  <a:lnTo>
                    <a:pt x="611" y="133"/>
                  </a:lnTo>
                  <a:lnTo>
                    <a:pt x="613" y="134"/>
                  </a:lnTo>
                  <a:lnTo>
                    <a:pt x="660" y="137"/>
                  </a:lnTo>
                  <a:lnTo>
                    <a:pt x="710" y="140"/>
                  </a:lnTo>
                  <a:lnTo>
                    <a:pt x="765" y="146"/>
                  </a:lnTo>
                  <a:lnTo>
                    <a:pt x="812" y="158"/>
                  </a:lnTo>
                  <a:lnTo>
                    <a:pt x="832" y="168"/>
                  </a:lnTo>
                  <a:lnTo>
                    <a:pt x="850" y="182"/>
                  </a:lnTo>
                  <a:lnTo>
                    <a:pt x="866" y="199"/>
                  </a:lnTo>
                  <a:lnTo>
                    <a:pt x="877" y="220"/>
                  </a:lnTo>
                  <a:lnTo>
                    <a:pt x="883" y="247"/>
                  </a:lnTo>
                  <a:lnTo>
                    <a:pt x="886" y="279"/>
                  </a:lnTo>
                  <a:lnTo>
                    <a:pt x="882" y="296"/>
                  </a:lnTo>
                  <a:lnTo>
                    <a:pt x="870" y="311"/>
                  </a:lnTo>
                  <a:lnTo>
                    <a:pt x="848" y="325"/>
                  </a:lnTo>
                  <a:lnTo>
                    <a:pt x="820" y="337"/>
                  </a:lnTo>
                  <a:lnTo>
                    <a:pt x="746" y="355"/>
                  </a:lnTo>
                  <a:lnTo>
                    <a:pt x="659" y="366"/>
                  </a:lnTo>
                  <a:lnTo>
                    <a:pt x="571" y="370"/>
                  </a:lnTo>
                  <a:lnTo>
                    <a:pt x="489" y="369"/>
                  </a:lnTo>
                  <a:lnTo>
                    <a:pt x="428" y="365"/>
                  </a:lnTo>
                  <a:lnTo>
                    <a:pt x="394" y="359"/>
                  </a:lnTo>
                  <a:lnTo>
                    <a:pt x="347" y="342"/>
                  </a:lnTo>
                  <a:lnTo>
                    <a:pt x="346" y="342"/>
                  </a:lnTo>
                  <a:lnTo>
                    <a:pt x="306" y="334"/>
                  </a:lnTo>
                  <a:lnTo>
                    <a:pt x="304" y="333"/>
                  </a:lnTo>
                  <a:lnTo>
                    <a:pt x="269" y="331"/>
                  </a:lnTo>
                  <a:lnTo>
                    <a:pt x="268" y="331"/>
                  </a:lnTo>
                  <a:lnTo>
                    <a:pt x="240" y="335"/>
                  </a:lnTo>
                  <a:lnTo>
                    <a:pt x="239" y="336"/>
                  </a:lnTo>
                  <a:lnTo>
                    <a:pt x="194" y="347"/>
                  </a:lnTo>
                  <a:lnTo>
                    <a:pt x="162" y="353"/>
                  </a:lnTo>
                  <a:lnTo>
                    <a:pt x="85" y="345"/>
                  </a:lnTo>
                  <a:lnTo>
                    <a:pt x="31" y="335"/>
                  </a:lnTo>
                  <a:lnTo>
                    <a:pt x="25" y="330"/>
                  </a:lnTo>
                  <a:lnTo>
                    <a:pt x="20" y="319"/>
                  </a:lnTo>
                  <a:lnTo>
                    <a:pt x="16" y="282"/>
                  </a:lnTo>
                  <a:lnTo>
                    <a:pt x="19" y="233"/>
                  </a:lnTo>
                  <a:lnTo>
                    <a:pt x="26" y="176"/>
                  </a:lnTo>
                  <a:lnTo>
                    <a:pt x="46" y="76"/>
                  </a:lnTo>
                  <a:lnTo>
                    <a:pt x="56" y="35"/>
                  </a:lnTo>
                  <a:lnTo>
                    <a:pt x="84" y="23"/>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49" name="Freeform 43"/>
            <p:cNvSpPr>
              <a:spLocks/>
            </p:cNvSpPr>
            <p:nvPr/>
          </p:nvSpPr>
          <p:spPr bwMode="auto">
            <a:xfrm>
              <a:off x="4804" y="3821"/>
              <a:ext cx="126" cy="22"/>
            </a:xfrm>
            <a:custGeom>
              <a:avLst/>
              <a:gdLst>
                <a:gd name="T0" fmla="*/ 0 w 885"/>
                <a:gd name="T1" fmla="*/ 0 h 152"/>
                <a:gd name="T2" fmla="*/ 0 w 885"/>
                <a:gd name="T3" fmla="*/ 0 h 152"/>
                <a:gd name="T4" fmla="*/ 0 w 885"/>
                <a:gd name="T5" fmla="*/ 0 h 152"/>
                <a:gd name="T6" fmla="*/ 0 w 885"/>
                <a:gd name="T7" fmla="*/ 0 h 152"/>
                <a:gd name="T8" fmla="*/ 0 w 885"/>
                <a:gd name="T9" fmla="*/ 0 h 152"/>
                <a:gd name="T10" fmla="*/ 0 w 885"/>
                <a:gd name="T11" fmla="*/ 0 h 152"/>
                <a:gd name="T12" fmla="*/ 0 w 885"/>
                <a:gd name="T13" fmla="*/ 0 h 152"/>
                <a:gd name="T14" fmla="*/ 0 w 885"/>
                <a:gd name="T15" fmla="*/ 0 h 152"/>
                <a:gd name="T16" fmla="*/ 0 w 885"/>
                <a:gd name="T17" fmla="*/ 0 h 152"/>
                <a:gd name="T18" fmla="*/ 0 w 885"/>
                <a:gd name="T19" fmla="*/ 0 h 152"/>
                <a:gd name="T20" fmla="*/ 0 w 885"/>
                <a:gd name="T21" fmla="*/ 0 h 152"/>
                <a:gd name="T22" fmla="*/ 0 w 885"/>
                <a:gd name="T23" fmla="*/ 0 h 152"/>
                <a:gd name="T24" fmla="*/ 0 w 885"/>
                <a:gd name="T25" fmla="*/ 0 h 152"/>
                <a:gd name="T26" fmla="*/ 0 w 885"/>
                <a:gd name="T27" fmla="*/ 0 h 152"/>
                <a:gd name="T28" fmla="*/ 0 w 885"/>
                <a:gd name="T29" fmla="*/ 0 h 152"/>
                <a:gd name="T30" fmla="*/ 0 w 885"/>
                <a:gd name="T31" fmla="*/ 0 h 152"/>
                <a:gd name="T32" fmla="*/ 0 w 885"/>
                <a:gd name="T33" fmla="*/ 0 h 152"/>
                <a:gd name="T34" fmla="*/ 0 w 885"/>
                <a:gd name="T35" fmla="*/ 0 h 152"/>
                <a:gd name="T36" fmla="*/ 0 w 885"/>
                <a:gd name="T37" fmla="*/ 0 h 152"/>
                <a:gd name="T38" fmla="*/ 0 w 885"/>
                <a:gd name="T39" fmla="*/ 0 h 152"/>
                <a:gd name="T40" fmla="*/ 0 w 885"/>
                <a:gd name="T41" fmla="*/ 0 h 152"/>
                <a:gd name="T42" fmla="*/ 0 w 885"/>
                <a:gd name="T43" fmla="*/ 0 h 152"/>
                <a:gd name="T44" fmla="*/ 0 w 885"/>
                <a:gd name="T45" fmla="*/ 0 h 152"/>
                <a:gd name="T46" fmla="*/ 0 w 885"/>
                <a:gd name="T47" fmla="*/ 0 h 152"/>
                <a:gd name="T48" fmla="*/ 0 w 885"/>
                <a:gd name="T49" fmla="*/ 0 h 152"/>
                <a:gd name="T50" fmla="*/ 0 w 885"/>
                <a:gd name="T51" fmla="*/ 0 h 152"/>
                <a:gd name="T52" fmla="*/ 0 w 885"/>
                <a:gd name="T53" fmla="*/ 0 h 152"/>
                <a:gd name="T54" fmla="*/ 0 w 885"/>
                <a:gd name="T55" fmla="*/ 0 h 152"/>
                <a:gd name="T56" fmla="*/ 0 w 885"/>
                <a:gd name="T57" fmla="*/ 0 h 152"/>
                <a:gd name="T58" fmla="*/ 0 w 885"/>
                <a:gd name="T59" fmla="*/ 0 h 152"/>
                <a:gd name="T60" fmla="*/ 0 w 885"/>
                <a:gd name="T61" fmla="*/ 0 h 152"/>
                <a:gd name="T62" fmla="*/ 0 w 885"/>
                <a:gd name="T63" fmla="*/ 0 h 152"/>
                <a:gd name="T64" fmla="*/ 0 w 885"/>
                <a:gd name="T65" fmla="*/ 0 h 152"/>
                <a:gd name="T66" fmla="*/ 0 w 885"/>
                <a:gd name="T67" fmla="*/ 0 h 152"/>
                <a:gd name="T68" fmla="*/ 0 w 885"/>
                <a:gd name="T69" fmla="*/ 0 h 152"/>
                <a:gd name="T70" fmla="*/ 0 w 885"/>
                <a:gd name="T71" fmla="*/ 0 h 152"/>
                <a:gd name="T72" fmla="*/ 0 w 885"/>
                <a:gd name="T73" fmla="*/ 0 h 152"/>
                <a:gd name="T74" fmla="*/ 0 w 885"/>
                <a:gd name="T75" fmla="*/ 0 h 152"/>
                <a:gd name="T76" fmla="*/ 0 w 885"/>
                <a:gd name="T77" fmla="*/ 0 h 152"/>
                <a:gd name="T78" fmla="*/ 0 w 885"/>
                <a:gd name="T79" fmla="*/ 0 h 152"/>
                <a:gd name="T80" fmla="*/ 0 w 885"/>
                <a:gd name="T81" fmla="*/ 0 h 152"/>
                <a:gd name="T82" fmla="*/ 0 w 885"/>
                <a:gd name="T83" fmla="*/ 0 h 152"/>
                <a:gd name="T84" fmla="*/ 0 w 885"/>
                <a:gd name="T85" fmla="*/ 0 h 152"/>
                <a:gd name="T86" fmla="*/ 0 w 885"/>
                <a:gd name="T87" fmla="*/ 0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885" h="152">
                  <a:moveTo>
                    <a:pt x="18" y="39"/>
                  </a:moveTo>
                  <a:lnTo>
                    <a:pt x="75" y="51"/>
                  </a:lnTo>
                  <a:lnTo>
                    <a:pt x="153" y="59"/>
                  </a:lnTo>
                  <a:lnTo>
                    <a:pt x="187" y="52"/>
                  </a:lnTo>
                  <a:lnTo>
                    <a:pt x="232" y="40"/>
                  </a:lnTo>
                  <a:lnTo>
                    <a:pt x="260" y="36"/>
                  </a:lnTo>
                  <a:lnTo>
                    <a:pt x="295" y="38"/>
                  </a:lnTo>
                  <a:lnTo>
                    <a:pt x="335" y="46"/>
                  </a:lnTo>
                  <a:lnTo>
                    <a:pt x="383" y="64"/>
                  </a:lnTo>
                  <a:lnTo>
                    <a:pt x="413" y="70"/>
                  </a:lnTo>
                  <a:lnTo>
                    <a:pt x="470" y="74"/>
                  </a:lnTo>
                  <a:lnTo>
                    <a:pt x="542" y="75"/>
                  </a:lnTo>
                  <a:lnTo>
                    <a:pt x="624" y="72"/>
                  </a:lnTo>
                  <a:lnTo>
                    <a:pt x="707" y="65"/>
                  </a:lnTo>
                  <a:lnTo>
                    <a:pt x="782" y="51"/>
                  </a:lnTo>
                  <a:lnTo>
                    <a:pt x="841" y="30"/>
                  </a:lnTo>
                  <a:lnTo>
                    <a:pt x="864" y="16"/>
                  </a:lnTo>
                  <a:lnTo>
                    <a:pt x="878" y="0"/>
                  </a:lnTo>
                  <a:lnTo>
                    <a:pt x="883" y="25"/>
                  </a:lnTo>
                  <a:lnTo>
                    <a:pt x="885" y="54"/>
                  </a:lnTo>
                  <a:lnTo>
                    <a:pt x="880" y="74"/>
                  </a:lnTo>
                  <a:lnTo>
                    <a:pt x="866" y="91"/>
                  </a:lnTo>
                  <a:lnTo>
                    <a:pt x="842" y="106"/>
                  </a:lnTo>
                  <a:lnTo>
                    <a:pt x="813" y="118"/>
                  </a:lnTo>
                  <a:lnTo>
                    <a:pt x="738" y="137"/>
                  </a:lnTo>
                  <a:lnTo>
                    <a:pt x="651" y="148"/>
                  </a:lnTo>
                  <a:lnTo>
                    <a:pt x="562" y="152"/>
                  </a:lnTo>
                  <a:lnTo>
                    <a:pt x="480" y="151"/>
                  </a:lnTo>
                  <a:lnTo>
                    <a:pt x="418" y="147"/>
                  </a:lnTo>
                  <a:lnTo>
                    <a:pt x="383" y="141"/>
                  </a:lnTo>
                  <a:lnTo>
                    <a:pt x="335" y="123"/>
                  </a:lnTo>
                  <a:lnTo>
                    <a:pt x="295" y="115"/>
                  </a:lnTo>
                  <a:lnTo>
                    <a:pt x="260" y="113"/>
                  </a:lnTo>
                  <a:lnTo>
                    <a:pt x="232" y="117"/>
                  </a:lnTo>
                  <a:lnTo>
                    <a:pt x="187" y="128"/>
                  </a:lnTo>
                  <a:lnTo>
                    <a:pt x="153" y="135"/>
                  </a:lnTo>
                  <a:lnTo>
                    <a:pt x="75" y="127"/>
                  </a:lnTo>
                  <a:lnTo>
                    <a:pt x="18" y="116"/>
                  </a:lnTo>
                  <a:lnTo>
                    <a:pt x="7" y="103"/>
                  </a:lnTo>
                  <a:lnTo>
                    <a:pt x="1" y="79"/>
                  </a:lnTo>
                  <a:lnTo>
                    <a:pt x="0" y="46"/>
                  </a:lnTo>
                  <a:lnTo>
                    <a:pt x="2" y="9"/>
                  </a:lnTo>
                  <a:lnTo>
                    <a:pt x="7" y="28"/>
                  </a:lnTo>
                  <a:lnTo>
                    <a:pt x="18"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50" name="Freeform 44"/>
            <p:cNvSpPr>
              <a:spLocks/>
            </p:cNvSpPr>
            <p:nvPr/>
          </p:nvSpPr>
          <p:spPr bwMode="auto">
            <a:xfrm>
              <a:off x="4804" y="3821"/>
              <a:ext cx="126" cy="22"/>
            </a:xfrm>
            <a:custGeom>
              <a:avLst/>
              <a:gdLst>
                <a:gd name="T0" fmla="*/ 0 w 901"/>
                <a:gd name="T1" fmla="*/ 0 h 167"/>
                <a:gd name="T2" fmla="*/ 0 w 901"/>
                <a:gd name="T3" fmla="*/ 0 h 167"/>
                <a:gd name="T4" fmla="*/ 0 w 901"/>
                <a:gd name="T5" fmla="*/ 0 h 167"/>
                <a:gd name="T6" fmla="*/ 0 w 901"/>
                <a:gd name="T7" fmla="*/ 0 h 167"/>
                <a:gd name="T8" fmla="*/ 0 w 901"/>
                <a:gd name="T9" fmla="*/ 0 h 167"/>
                <a:gd name="T10" fmla="*/ 0 w 901"/>
                <a:gd name="T11" fmla="*/ 0 h 167"/>
                <a:gd name="T12" fmla="*/ 0 w 901"/>
                <a:gd name="T13" fmla="*/ 0 h 167"/>
                <a:gd name="T14" fmla="*/ 0 w 901"/>
                <a:gd name="T15" fmla="*/ 0 h 167"/>
                <a:gd name="T16" fmla="*/ 0 w 901"/>
                <a:gd name="T17" fmla="*/ 0 h 167"/>
                <a:gd name="T18" fmla="*/ 0 w 901"/>
                <a:gd name="T19" fmla="*/ 0 h 167"/>
                <a:gd name="T20" fmla="*/ 0 w 901"/>
                <a:gd name="T21" fmla="*/ 0 h 167"/>
                <a:gd name="T22" fmla="*/ 0 w 901"/>
                <a:gd name="T23" fmla="*/ 0 h 167"/>
                <a:gd name="T24" fmla="*/ 0 w 901"/>
                <a:gd name="T25" fmla="*/ 0 h 167"/>
                <a:gd name="T26" fmla="*/ 0 w 901"/>
                <a:gd name="T27" fmla="*/ 0 h 167"/>
                <a:gd name="T28" fmla="*/ 0 w 901"/>
                <a:gd name="T29" fmla="*/ 0 h 167"/>
                <a:gd name="T30" fmla="*/ 0 w 901"/>
                <a:gd name="T31" fmla="*/ 0 h 167"/>
                <a:gd name="T32" fmla="*/ 0 w 901"/>
                <a:gd name="T33" fmla="*/ 0 h 167"/>
                <a:gd name="T34" fmla="*/ 0 w 901"/>
                <a:gd name="T35" fmla="*/ 0 h 167"/>
                <a:gd name="T36" fmla="*/ 0 w 901"/>
                <a:gd name="T37" fmla="*/ 0 h 167"/>
                <a:gd name="T38" fmla="*/ 0 w 901"/>
                <a:gd name="T39" fmla="*/ 0 h 167"/>
                <a:gd name="T40" fmla="*/ 0 w 901"/>
                <a:gd name="T41" fmla="*/ 0 h 167"/>
                <a:gd name="T42" fmla="*/ 0 w 901"/>
                <a:gd name="T43" fmla="*/ 0 h 167"/>
                <a:gd name="T44" fmla="*/ 0 w 901"/>
                <a:gd name="T45" fmla="*/ 0 h 167"/>
                <a:gd name="T46" fmla="*/ 0 w 901"/>
                <a:gd name="T47" fmla="*/ 0 h 167"/>
                <a:gd name="T48" fmla="*/ 0 w 901"/>
                <a:gd name="T49" fmla="*/ 0 h 167"/>
                <a:gd name="T50" fmla="*/ 0 w 901"/>
                <a:gd name="T51" fmla="*/ 0 h 167"/>
                <a:gd name="T52" fmla="*/ 0 w 901"/>
                <a:gd name="T53" fmla="*/ 0 h 167"/>
                <a:gd name="T54" fmla="*/ 0 w 901"/>
                <a:gd name="T55" fmla="*/ 0 h 167"/>
                <a:gd name="T56" fmla="*/ 0 w 901"/>
                <a:gd name="T57" fmla="*/ 0 h 167"/>
                <a:gd name="T58" fmla="*/ 0 w 901"/>
                <a:gd name="T59" fmla="*/ 0 h 167"/>
                <a:gd name="T60" fmla="*/ 0 w 901"/>
                <a:gd name="T61" fmla="*/ 0 h 167"/>
                <a:gd name="T62" fmla="*/ 0 w 901"/>
                <a:gd name="T63" fmla="*/ 0 h 167"/>
                <a:gd name="T64" fmla="*/ 0 w 901"/>
                <a:gd name="T65" fmla="*/ 0 h 167"/>
                <a:gd name="T66" fmla="*/ 0 w 901"/>
                <a:gd name="T67" fmla="*/ 0 h 167"/>
                <a:gd name="T68" fmla="*/ 0 w 901"/>
                <a:gd name="T69" fmla="*/ 0 h 167"/>
                <a:gd name="T70" fmla="*/ 0 w 901"/>
                <a:gd name="T71" fmla="*/ 0 h 167"/>
                <a:gd name="T72" fmla="*/ 0 w 901"/>
                <a:gd name="T73" fmla="*/ 0 h 167"/>
                <a:gd name="T74" fmla="*/ 0 w 901"/>
                <a:gd name="T75" fmla="*/ 0 h 167"/>
                <a:gd name="T76" fmla="*/ 0 w 901"/>
                <a:gd name="T77" fmla="*/ 0 h 167"/>
                <a:gd name="T78" fmla="*/ 0 w 901"/>
                <a:gd name="T79" fmla="*/ 0 h 167"/>
                <a:gd name="T80" fmla="*/ 0 w 901"/>
                <a:gd name="T81" fmla="*/ 0 h 167"/>
                <a:gd name="T82" fmla="*/ 0 w 901"/>
                <a:gd name="T83" fmla="*/ 0 h 167"/>
                <a:gd name="T84" fmla="*/ 0 w 901"/>
                <a:gd name="T85" fmla="*/ 0 h 167"/>
                <a:gd name="T86" fmla="*/ 0 w 901"/>
                <a:gd name="T87" fmla="*/ 0 h 167"/>
                <a:gd name="T88" fmla="*/ 0 w 901"/>
                <a:gd name="T89" fmla="*/ 0 h 167"/>
                <a:gd name="T90" fmla="*/ 0 w 901"/>
                <a:gd name="T91" fmla="*/ 0 h 167"/>
                <a:gd name="T92" fmla="*/ 0 w 901"/>
                <a:gd name="T93" fmla="*/ 0 h 16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01" h="167">
                  <a:moveTo>
                    <a:pt x="20" y="30"/>
                  </a:moveTo>
                  <a:lnTo>
                    <a:pt x="10" y="30"/>
                  </a:lnTo>
                  <a:lnTo>
                    <a:pt x="10" y="40"/>
                  </a:lnTo>
                  <a:lnTo>
                    <a:pt x="21" y="51"/>
                  </a:lnTo>
                  <a:lnTo>
                    <a:pt x="25" y="53"/>
                  </a:lnTo>
                  <a:lnTo>
                    <a:pt x="82" y="65"/>
                  </a:lnTo>
                  <a:lnTo>
                    <a:pt x="82" y="66"/>
                  </a:lnTo>
                  <a:lnTo>
                    <a:pt x="160" y="74"/>
                  </a:lnTo>
                  <a:lnTo>
                    <a:pt x="163" y="73"/>
                  </a:lnTo>
                  <a:lnTo>
                    <a:pt x="197" y="66"/>
                  </a:lnTo>
                  <a:lnTo>
                    <a:pt x="241" y="54"/>
                  </a:lnTo>
                  <a:lnTo>
                    <a:pt x="268" y="51"/>
                  </a:lnTo>
                  <a:lnTo>
                    <a:pt x="302" y="53"/>
                  </a:lnTo>
                  <a:lnTo>
                    <a:pt x="341" y="61"/>
                  </a:lnTo>
                  <a:lnTo>
                    <a:pt x="388" y="78"/>
                  </a:lnTo>
                  <a:lnTo>
                    <a:pt x="390" y="78"/>
                  </a:lnTo>
                  <a:lnTo>
                    <a:pt x="420" y="84"/>
                  </a:lnTo>
                  <a:lnTo>
                    <a:pt x="420" y="85"/>
                  </a:lnTo>
                  <a:lnTo>
                    <a:pt x="477" y="89"/>
                  </a:lnTo>
                  <a:lnTo>
                    <a:pt x="478" y="89"/>
                  </a:lnTo>
                  <a:lnTo>
                    <a:pt x="550" y="90"/>
                  </a:lnTo>
                  <a:lnTo>
                    <a:pt x="632" y="87"/>
                  </a:lnTo>
                  <a:lnTo>
                    <a:pt x="633" y="87"/>
                  </a:lnTo>
                  <a:lnTo>
                    <a:pt x="716" y="80"/>
                  </a:lnTo>
                  <a:lnTo>
                    <a:pt x="716" y="79"/>
                  </a:lnTo>
                  <a:lnTo>
                    <a:pt x="791" y="65"/>
                  </a:lnTo>
                  <a:lnTo>
                    <a:pt x="792" y="65"/>
                  </a:lnTo>
                  <a:lnTo>
                    <a:pt x="851" y="44"/>
                  </a:lnTo>
                  <a:lnTo>
                    <a:pt x="853" y="43"/>
                  </a:lnTo>
                  <a:lnTo>
                    <a:pt x="876" y="29"/>
                  </a:lnTo>
                  <a:lnTo>
                    <a:pt x="878" y="28"/>
                  </a:lnTo>
                  <a:lnTo>
                    <a:pt x="882" y="24"/>
                  </a:lnTo>
                  <a:lnTo>
                    <a:pt x="883" y="33"/>
                  </a:lnTo>
                  <a:lnTo>
                    <a:pt x="885" y="60"/>
                  </a:lnTo>
                  <a:lnTo>
                    <a:pt x="881" y="77"/>
                  </a:lnTo>
                  <a:lnTo>
                    <a:pt x="869" y="92"/>
                  </a:lnTo>
                  <a:lnTo>
                    <a:pt x="847" y="106"/>
                  </a:lnTo>
                  <a:lnTo>
                    <a:pt x="819" y="118"/>
                  </a:lnTo>
                  <a:lnTo>
                    <a:pt x="745" y="136"/>
                  </a:lnTo>
                  <a:lnTo>
                    <a:pt x="658" y="147"/>
                  </a:lnTo>
                  <a:lnTo>
                    <a:pt x="570" y="151"/>
                  </a:lnTo>
                  <a:lnTo>
                    <a:pt x="488" y="150"/>
                  </a:lnTo>
                  <a:lnTo>
                    <a:pt x="427" y="146"/>
                  </a:lnTo>
                  <a:lnTo>
                    <a:pt x="393" y="140"/>
                  </a:lnTo>
                  <a:lnTo>
                    <a:pt x="346" y="123"/>
                  </a:lnTo>
                  <a:lnTo>
                    <a:pt x="345" y="123"/>
                  </a:lnTo>
                  <a:lnTo>
                    <a:pt x="305" y="115"/>
                  </a:lnTo>
                  <a:lnTo>
                    <a:pt x="303" y="114"/>
                  </a:lnTo>
                  <a:lnTo>
                    <a:pt x="268" y="112"/>
                  </a:lnTo>
                  <a:lnTo>
                    <a:pt x="267" y="112"/>
                  </a:lnTo>
                  <a:lnTo>
                    <a:pt x="239" y="116"/>
                  </a:lnTo>
                  <a:lnTo>
                    <a:pt x="238" y="117"/>
                  </a:lnTo>
                  <a:lnTo>
                    <a:pt x="193" y="128"/>
                  </a:lnTo>
                  <a:lnTo>
                    <a:pt x="161" y="134"/>
                  </a:lnTo>
                  <a:lnTo>
                    <a:pt x="84" y="126"/>
                  </a:lnTo>
                  <a:lnTo>
                    <a:pt x="30" y="116"/>
                  </a:lnTo>
                  <a:lnTo>
                    <a:pt x="22" y="106"/>
                  </a:lnTo>
                  <a:lnTo>
                    <a:pt x="17" y="85"/>
                  </a:lnTo>
                  <a:lnTo>
                    <a:pt x="16" y="53"/>
                  </a:lnTo>
                  <a:lnTo>
                    <a:pt x="18" y="16"/>
                  </a:lnTo>
                  <a:lnTo>
                    <a:pt x="2" y="16"/>
                  </a:lnTo>
                  <a:lnTo>
                    <a:pt x="3" y="18"/>
                  </a:lnTo>
                  <a:lnTo>
                    <a:pt x="8" y="37"/>
                  </a:lnTo>
                  <a:lnTo>
                    <a:pt x="10" y="40"/>
                  </a:lnTo>
                  <a:lnTo>
                    <a:pt x="21" y="51"/>
                  </a:lnTo>
                  <a:lnTo>
                    <a:pt x="25" y="53"/>
                  </a:lnTo>
                  <a:lnTo>
                    <a:pt x="82" y="65"/>
                  </a:lnTo>
                  <a:lnTo>
                    <a:pt x="92" y="59"/>
                  </a:lnTo>
                  <a:lnTo>
                    <a:pt x="84" y="50"/>
                  </a:lnTo>
                  <a:lnTo>
                    <a:pt x="30" y="39"/>
                  </a:lnTo>
                  <a:lnTo>
                    <a:pt x="22" y="31"/>
                  </a:lnTo>
                  <a:lnTo>
                    <a:pt x="17" y="14"/>
                  </a:lnTo>
                  <a:lnTo>
                    <a:pt x="9" y="7"/>
                  </a:lnTo>
                  <a:lnTo>
                    <a:pt x="2" y="16"/>
                  </a:lnTo>
                  <a:lnTo>
                    <a:pt x="0" y="53"/>
                  </a:lnTo>
                  <a:lnTo>
                    <a:pt x="1" y="86"/>
                  </a:lnTo>
                  <a:lnTo>
                    <a:pt x="2" y="88"/>
                  </a:lnTo>
                  <a:lnTo>
                    <a:pt x="8" y="112"/>
                  </a:lnTo>
                  <a:lnTo>
                    <a:pt x="9" y="115"/>
                  </a:lnTo>
                  <a:lnTo>
                    <a:pt x="20" y="128"/>
                  </a:lnTo>
                  <a:lnTo>
                    <a:pt x="25" y="130"/>
                  </a:lnTo>
                  <a:lnTo>
                    <a:pt x="82" y="141"/>
                  </a:lnTo>
                  <a:lnTo>
                    <a:pt x="82" y="142"/>
                  </a:lnTo>
                  <a:lnTo>
                    <a:pt x="160" y="151"/>
                  </a:lnTo>
                  <a:lnTo>
                    <a:pt x="163" y="150"/>
                  </a:lnTo>
                  <a:lnTo>
                    <a:pt x="197" y="142"/>
                  </a:lnTo>
                  <a:lnTo>
                    <a:pt x="241" y="131"/>
                  </a:lnTo>
                  <a:lnTo>
                    <a:pt x="268" y="128"/>
                  </a:lnTo>
                  <a:lnTo>
                    <a:pt x="302" y="130"/>
                  </a:lnTo>
                  <a:lnTo>
                    <a:pt x="341" y="137"/>
                  </a:lnTo>
                  <a:lnTo>
                    <a:pt x="388" y="155"/>
                  </a:lnTo>
                  <a:lnTo>
                    <a:pt x="390" y="155"/>
                  </a:lnTo>
                  <a:lnTo>
                    <a:pt x="424" y="161"/>
                  </a:lnTo>
                  <a:lnTo>
                    <a:pt x="426" y="162"/>
                  </a:lnTo>
                  <a:lnTo>
                    <a:pt x="488" y="166"/>
                  </a:lnTo>
                  <a:lnTo>
                    <a:pt x="570" y="167"/>
                  </a:lnTo>
                  <a:lnTo>
                    <a:pt x="659" y="163"/>
                  </a:lnTo>
                  <a:lnTo>
                    <a:pt x="660" y="163"/>
                  </a:lnTo>
                  <a:lnTo>
                    <a:pt x="747" y="152"/>
                  </a:lnTo>
                  <a:lnTo>
                    <a:pt x="748" y="151"/>
                  </a:lnTo>
                  <a:lnTo>
                    <a:pt x="823" y="132"/>
                  </a:lnTo>
                  <a:lnTo>
                    <a:pt x="824" y="132"/>
                  </a:lnTo>
                  <a:lnTo>
                    <a:pt x="853" y="120"/>
                  </a:lnTo>
                  <a:lnTo>
                    <a:pt x="854" y="119"/>
                  </a:lnTo>
                  <a:lnTo>
                    <a:pt x="878" y="105"/>
                  </a:lnTo>
                  <a:lnTo>
                    <a:pt x="880" y="104"/>
                  </a:lnTo>
                  <a:lnTo>
                    <a:pt x="894" y="86"/>
                  </a:lnTo>
                  <a:lnTo>
                    <a:pt x="895" y="83"/>
                  </a:lnTo>
                  <a:lnTo>
                    <a:pt x="900" y="63"/>
                  </a:lnTo>
                  <a:lnTo>
                    <a:pt x="901" y="60"/>
                  </a:lnTo>
                  <a:lnTo>
                    <a:pt x="899" y="31"/>
                  </a:lnTo>
                  <a:lnTo>
                    <a:pt x="898" y="30"/>
                  </a:lnTo>
                  <a:lnTo>
                    <a:pt x="893" y="5"/>
                  </a:lnTo>
                  <a:lnTo>
                    <a:pt x="888" y="0"/>
                  </a:lnTo>
                  <a:lnTo>
                    <a:pt x="880" y="2"/>
                  </a:lnTo>
                  <a:lnTo>
                    <a:pt x="867" y="17"/>
                  </a:lnTo>
                  <a:lnTo>
                    <a:pt x="846" y="30"/>
                  </a:lnTo>
                  <a:lnTo>
                    <a:pt x="788" y="50"/>
                  </a:lnTo>
                  <a:lnTo>
                    <a:pt x="714" y="64"/>
                  </a:lnTo>
                  <a:lnTo>
                    <a:pt x="632" y="71"/>
                  </a:lnTo>
                  <a:lnTo>
                    <a:pt x="550" y="74"/>
                  </a:lnTo>
                  <a:lnTo>
                    <a:pt x="478" y="73"/>
                  </a:lnTo>
                  <a:lnTo>
                    <a:pt x="422" y="69"/>
                  </a:lnTo>
                  <a:lnTo>
                    <a:pt x="393" y="64"/>
                  </a:lnTo>
                  <a:lnTo>
                    <a:pt x="346" y="46"/>
                  </a:lnTo>
                  <a:lnTo>
                    <a:pt x="345" y="46"/>
                  </a:lnTo>
                  <a:lnTo>
                    <a:pt x="305" y="38"/>
                  </a:lnTo>
                  <a:lnTo>
                    <a:pt x="303" y="37"/>
                  </a:lnTo>
                  <a:lnTo>
                    <a:pt x="268" y="35"/>
                  </a:lnTo>
                  <a:lnTo>
                    <a:pt x="267" y="35"/>
                  </a:lnTo>
                  <a:lnTo>
                    <a:pt x="239" y="39"/>
                  </a:lnTo>
                  <a:lnTo>
                    <a:pt x="238" y="40"/>
                  </a:lnTo>
                  <a:lnTo>
                    <a:pt x="193" y="51"/>
                  </a:lnTo>
                  <a:lnTo>
                    <a:pt x="161" y="58"/>
                  </a:lnTo>
                  <a:lnTo>
                    <a:pt x="84" y="49"/>
                  </a:lnTo>
                  <a:lnTo>
                    <a:pt x="30" y="39"/>
                  </a:lnTo>
                  <a:lnTo>
                    <a:pt x="20" y="30"/>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51" name="Freeform 45"/>
            <p:cNvSpPr>
              <a:spLocks/>
            </p:cNvSpPr>
            <p:nvPr/>
          </p:nvSpPr>
          <p:spPr bwMode="auto">
            <a:xfrm>
              <a:off x="4878" y="3806"/>
              <a:ext cx="10" cy="10"/>
            </a:xfrm>
            <a:custGeom>
              <a:avLst/>
              <a:gdLst>
                <a:gd name="T0" fmla="*/ 0 w 70"/>
                <a:gd name="T1" fmla="*/ 0 h 87"/>
                <a:gd name="T2" fmla="*/ 0 w 70"/>
                <a:gd name="T3" fmla="*/ 0 h 87"/>
                <a:gd name="T4" fmla="*/ 0 w 70"/>
                <a:gd name="T5" fmla="*/ 0 h 87"/>
                <a:gd name="T6" fmla="*/ 0 w 70"/>
                <a:gd name="T7" fmla="*/ 0 h 87"/>
                <a:gd name="T8" fmla="*/ 0 w 70"/>
                <a:gd name="T9" fmla="*/ 0 h 87"/>
                <a:gd name="T10" fmla="*/ 0 w 70"/>
                <a:gd name="T11" fmla="*/ 0 h 87"/>
                <a:gd name="T12" fmla="*/ 0 w 70"/>
                <a:gd name="T13" fmla="*/ 0 h 87"/>
                <a:gd name="T14" fmla="*/ 0 w 70"/>
                <a:gd name="T15" fmla="*/ 0 h 87"/>
                <a:gd name="T16" fmla="*/ 0 w 70"/>
                <a:gd name="T17" fmla="*/ 0 h 87"/>
                <a:gd name="T18" fmla="*/ 0 w 70"/>
                <a:gd name="T19" fmla="*/ 0 h 87"/>
                <a:gd name="T20" fmla="*/ 0 w 70"/>
                <a:gd name="T21" fmla="*/ 0 h 87"/>
                <a:gd name="T22" fmla="*/ 0 w 70"/>
                <a:gd name="T23" fmla="*/ 0 h 87"/>
                <a:gd name="T24" fmla="*/ 0 w 70"/>
                <a:gd name="T25" fmla="*/ 0 h 87"/>
                <a:gd name="T26" fmla="*/ 0 w 70"/>
                <a:gd name="T27" fmla="*/ 0 h 87"/>
                <a:gd name="T28" fmla="*/ 0 w 70"/>
                <a:gd name="T29" fmla="*/ 0 h 87"/>
                <a:gd name="T30" fmla="*/ 0 w 70"/>
                <a:gd name="T31" fmla="*/ 0 h 87"/>
                <a:gd name="T32" fmla="*/ 0 w 70"/>
                <a:gd name="T33" fmla="*/ 0 h 87"/>
                <a:gd name="T34" fmla="*/ 0 w 70"/>
                <a:gd name="T35" fmla="*/ 0 h 87"/>
                <a:gd name="T36" fmla="*/ 0 w 70"/>
                <a:gd name="T37" fmla="*/ 0 h 87"/>
                <a:gd name="T38" fmla="*/ 0 w 70"/>
                <a:gd name="T39" fmla="*/ 0 h 87"/>
                <a:gd name="T40" fmla="*/ 0 w 70"/>
                <a:gd name="T41" fmla="*/ 0 h 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0" h="87">
                  <a:moveTo>
                    <a:pt x="69" y="12"/>
                  </a:moveTo>
                  <a:lnTo>
                    <a:pt x="70" y="1"/>
                  </a:lnTo>
                  <a:lnTo>
                    <a:pt x="59" y="0"/>
                  </a:lnTo>
                  <a:lnTo>
                    <a:pt x="28" y="26"/>
                  </a:lnTo>
                  <a:lnTo>
                    <a:pt x="27" y="27"/>
                  </a:lnTo>
                  <a:lnTo>
                    <a:pt x="8" y="51"/>
                  </a:lnTo>
                  <a:lnTo>
                    <a:pt x="7" y="52"/>
                  </a:lnTo>
                  <a:lnTo>
                    <a:pt x="1" y="62"/>
                  </a:lnTo>
                  <a:lnTo>
                    <a:pt x="1" y="63"/>
                  </a:lnTo>
                  <a:lnTo>
                    <a:pt x="0" y="65"/>
                  </a:lnTo>
                  <a:lnTo>
                    <a:pt x="0" y="70"/>
                  </a:lnTo>
                  <a:lnTo>
                    <a:pt x="3" y="81"/>
                  </a:lnTo>
                  <a:lnTo>
                    <a:pt x="12" y="87"/>
                  </a:lnTo>
                  <a:lnTo>
                    <a:pt x="17" y="77"/>
                  </a:lnTo>
                  <a:lnTo>
                    <a:pt x="14" y="66"/>
                  </a:lnTo>
                  <a:lnTo>
                    <a:pt x="0" y="70"/>
                  </a:lnTo>
                  <a:lnTo>
                    <a:pt x="14" y="71"/>
                  </a:lnTo>
                  <a:lnTo>
                    <a:pt x="15" y="70"/>
                  </a:lnTo>
                  <a:lnTo>
                    <a:pt x="20" y="60"/>
                  </a:lnTo>
                  <a:lnTo>
                    <a:pt x="39" y="37"/>
                  </a:lnTo>
                  <a:lnTo>
                    <a:pt x="69" y="12"/>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3152" name="Freeform 46"/>
            <p:cNvSpPr>
              <a:spLocks/>
            </p:cNvSpPr>
            <p:nvPr/>
          </p:nvSpPr>
          <p:spPr bwMode="auto">
            <a:xfrm>
              <a:off x="4888" y="3806"/>
              <a:ext cx="5" cy="10"/>
            </a:xfrm>
            <a:custGeom>
              <a:avLst/>
              <a:gdLst>
                <a:gd name="T0" fmla="*/ 0 w 69"/>
                <a:gd name="T1" fmla="*/ 0 h 87"/>
                <a:gd name="T2" fmla="*/ 0 w 69"/>
                <a:gd name="T3" fmla="*/ 0 h 87"/>
                <a:gd name="T4" fmla="*/ 0 w 69"/>
                <a:gd name="T5" fmla="*/ 0 h 87"/>
                <a:gd name="T6" fmla="*/ 0 w 69"/>
                <a:gd name="T7" fmla="*/ 0 h 87"/>
                <a:gd name="T8" fmla="*/ 0 w 69"/>
                <a:gd name="T9" fmla="*/ 0 h 87"/>
                <a:gd name="T10" fmla="*/ 0 w 69"/>
                <a:gd name="T11" fmla="*/ 0 h 87"/>
                <a:gd name="T12" fmla="*/ 0 w 69"/>
                <a:gd name="T13" fmla="*/ 0 h 87"/>
                <a:gd name="T14" fmla="*/ 0 w 69"/>
                <a:gd name="T15" fmla="*/ 0 h 87"/>
                <a:gd name="T16" fmla="*/ 0 w 69"/>
                <a:gd name="T17" fmla="*/ 0 h 87"/>
                <a:gd name="T18" fmla="*/ 0 w 69"/>
                <a:gd name="T19" fmla="*/ 0 h 87"/>
                <a:gd name="T20" fmla="*/ 0 w 69"/>
                <a:gd name="T21" fmla="*/ 0 h 87"/>
                <a:gd name="T22" fmla="*/ 0 w 69"/>
                <a:gd name="T23" fmla="*/ 0 h 87"/>
                <a:gd name="T24" fmla="*/ 0 w 69"/>
                <a:gd name="T25" fmla="*/ 0 h 87"/>
                <a:gd name="T26" fmla="*/ 0 w 69"/>
                <a:gd name="T27" fmla="*/ 0 h 87"/>
                <a:gd name="T28" fmla="*/ 0 w 69"/>
                <a:gd name="T29" fmla="*/ 0 h 87"/>
                <a:gd name="T30" fmla="*/ 0 w 69"/>
                <a:gd name="T31" fmla="*/ 0 h 87"/>
                <a:gd name="T32" fmla="*/ 0 w 69"/>
                <a:gd name="T33" fmla="*/ 0 h 87"/>
                <a:gd name="T34" fmla="*/ 0 w 69"/>
                <a:gd name="T35" fmla="*/ 0 h 87"/>
                <a:gd name="T36" fmla="*/ 0 w 69"/>
                <a:gd name="T37" fmla="*/ 0 h 87"/>
                <a:gd name="T38" fmla="*/ 0 w 69"/>
                <a:gd name="T39" fmla="*/ 0 h 87"/>
                <a:gd name="T40" fmla="*/ 0 w 69"/>
                <a:gd name="T41" fmla="*/ 0 h 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9" h="87">
                  <a:moveTo>
                    <a:pt x="68" y="12"/>
                  </a:moveTo>
                  <a:lnTo>
                    <a:pt x="69" y="1"/>
                  </a:lnTo>
                  <a:lnTo>
                    <a:pt x="58" y="0"/>
                  </a:lnTo>
                  <a:lnTo>
                    <a:pt x="27" y="26"/>
                  </a:lnTo>
                  <a:lnTo>
                    <a:pt x="26" y="27"/>
                  </a:lnTo>
                  <a:lnTo>
                    <a:pt x="8" y="51"/>
                  </a:lnTo>
                  <a:lnTo>
                    <a:pt x="7" y="52"/>
                  </a:lnTo>
                  <a:lnTo>
                    <a:pt x="1" y="62"/>
                  </a:lnTo>
                  <a:lnTo>
                    <a:pt x="1" y="63"/>
                  </a:lnTo>
                  <a:lnTo>
                    <a:pt x="0" y="65"/>
                  </a:lnTo>
                  <a:lnTo>
                    <a:pt x="0" y="70"/>
                  </a:lnTo>
                  <a:lnTo>
                    <a:pt x="3" y="82"/>
                  </a:lnTo>
                  <a:lnTo>
                    <a:pt x="12" y="87"/>
                  </a:lnTo>
                  <a:lnTo>
                    <a:pt x="17" y="78"/>
                  </a:lnTo>
                  <a:lnTo>
                    <a:pt x="14" y="66"/>
                  </a:lnTo>
                  <a:lnTo>
                    <a:pt x="0" y="70"/>
                  </a:lnTo>
                  <a:lnTo>
                    <a:pt x="14" y="72"/>
                  </a:lnTo>
                  <a:lnTo>
                    <a:pt x="15" y="70"/>
                  </a:lnTo>
                  <a:lnTo>
                    <a:pt x="20" y="60"/>
                  </a:lnTo>
                  <a:lnTo>
                    <a:pt x="39" y="38"/>
                  </a:lnTo>
                  <a:lnTo>
                    <a:pt x="68" y="12"/>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3153" name="Freeform 47"/>
            <p:cNvSpPr>
              <a:spLocks/>
            </p:cNvSpPr>
            <p:nvPr/>
          </p:nvSpPr>
          <p:spPr bwMode="auto">
            <a:xfrm>
              <a:off x="4671" y="3514"/>
              <a:ext cx="212" cy="292"/>
            </a:xfrm>
            <a:custGeom>
              <a:avLst/>
              <a:gdLst>
                <a:gd name="T0" fmla="*/ 0 w 1510"/>
                <a:gd name="T1" fmla="*/ 0 h 2243"/>
                <a:gd name="T2" fmla="*/ 0 w 1510"/>
                <a:gd name="T3" fmla="*/ 0 h 2243"/>
                <a:gd name="T4" fmla="*/ 0 w 1510"/>
                <a:gd name="T5" fmla="*/ 0 h 2243"/>
                <a:gd name="T6" fmla="*/ 0 w 1510"/>
                <a:gd name="T7" fmla="*/ 0 h 2243"/>
                <a:gd name="T8" fmla="*/ 0 w 1510"/>
                <a:gd name="T9" fmla="*/ 0 h 2243"/>
                <a:gd name="T10" fmla="*/ 0 w 1510"/>
                <a:gd name="T11" fmla="*/ 0 h 2243"/>
                <a:gd name="T12" fmla="*/ 0 w 1510"/>
                <a:gd name="T13" fmla="*/ 0 h 2243"/>
                <a:gd name="T14" fmla="*/ 0 w 1510"/>
                <a:gd name="T15" fmla="*/ 0 h 2243"/>
                <a:gd name="T16" fmla="*/ 0 w 1510"/>
                <a:gd name="T17" fmla="*/ 0 h 2243"/>
                <a:gd name="T18" fmla="*/ 0 w 1510"/>
                <a:gd name="T19" fmla="*/ 0 h 2243"/>
                <a:gd name="T20" fmla="*/ 0 w 1510"/>
                <a:gd name="T21" fmla="*/ 0 h 2243"/>
                <a:gd name="T22" fmla="*/ 0 w 1510"/>
                <a:gd name="T23" fmla="*/ 0 h 2243"/>
                <a:gd name="T24" fmla="*/ 0 w 1510"/>
                <a:gd name="T25" fmla="*/ 0 h 2243"/>
                <a:gd name="T26" fmla="*/ 0 w 1510"/>
                <a:gd name="T27" fmla="*/ 0 h 2243"/>
                <a:gd name="T28" fmla="*/ 0 w 1510"/>
                <a:gd name="T29" fmla="*/ 0 h 2243"/>
                <a:gd name="T30" fmla="*/ 0 w 1510"/>
                <a:gd name="T31" fmla="*/ 0 h 2243"/>
                <a:gd name="T32" fmla="*/ 0 w 1510"/>
                <a:gd name="T33" fmla="*/ 0 h 2243"/>
                <a:gd name="T34" fmla="*/ 0 w 1510"/>
                <a:gd name="T35" fmla="*/ 0 h 2243"/>
                <a:gd name="T36" fmla="*/ 0 w 1510"/>
                <a:gd name="T37" fmla="*/ 0 h 2243"/>
                <a:gd name="T38" fmla="*/ 0 w 1510"/>
                <a:gd name="T39" fmla="*/ 0 h 2243"/>
                <a:gd name="T40" fmla="*/ 0 w 1510"/>
                <a:gd name="T41" fmla="*/ 0 h 2243"/>
                <a:gd name="T42" fmla="*/ 0 w 1510"/>
                <a:gd name="T43" fmla="*/ 0 h 2243"/>
                <a:gd name="T44" fmla="*/ 0 w 1510"/>
                <a:gd name="T45" fmla="*/ 0 h 2243"/>
                <a:gd name="T46" fmla="*/ 0 w 1510"/>
                <a:gd name="T47" fmla="*/ 0 h 2243"/>
                <a:gd name="T48" fmla="*/ 0 w 1510"/>
                <a:gd name="T49" fmla="*/ 0 h 2243"/>
                <a:gd name="T50" fmla="*/ 0 w 1510"/>
                <a:gd name="T51" fmla="*/ 0 h 2243"/>
                <a:gd name="T52" fmla="*/ 0 w 1510"/>
                <a:gd name="T53" fmla="*/ 0 h 2243"/>
                <a:gd name="T54" fmla="*/ 0 w 1510"/>
                <a:gd name="T55" fmla="*/ 0 h 2243"/>
                <a:gd name="T56" fmla="*/ 0 w 1510"/>
                <a:gd name="T57" fmla="*/ 0 h 2243"/>
                <a:gd name="T58" fmla="*/ 0 w 1510"/>
                <a:gd name="T59" fmla="*/ 0 h 2243"/>
                <a:gd name="T60" fmla="*/ 0 w 1510"/>
                <a:gd name="T61" fmla="*/ 0 h 2243"/>
                <a:gd name="T62" fmla="*/ 0 w 1510"/>
                <a:gd name="T63" fmla="*/ 0 h 2243"/>
                <a:gd name="T64" fmla="*/ 0 w 1510"/>
                <a:gd name="T65" fmla="*/ 0 h 22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10" h="2243">
                  <a:moveTo>
                    <a:pt x="255" y="0"/>
                  </a:moveTo>
                  <a:lnTo>
                    <a:pt x="68" y="1081"/>
                  </a:lnTo>
                  <a:lnTo>
                    <a:pt x="53" y="1192"/>
                  </a:lnTo>
                  <a:lnTo>
                    <a:pt x="40" y="1349"/>
                  </a:lnTo>
                  <a:lnTo>
                    <a:pt x="19" y="1729"/>
                  </a:lnTo>
                  <a:lnTo>
                    <a:pt x="5" y="2069"/>
                  </a:lnTo>
                  <a:lnTo>
                    <a:pt x="0" y="2215"/>
                  </a:lnTo>
                  <a:lnTo>
                    <a:pt x="553" y="2215"/>
                  </a:lnTo>
                  <a:lnTo>
                    <a:pt x="592" y="1351"/>
                  </a:lnTo>
                  <a:lnTo>
                    <a:pt x="598" y="1293"/>
                  </a:lnTo>
                  <a:lnTo>
                    <a:pt x="606" y="1229"/>
                  </a:lnTo>
                  <a:lnTo>
                    <a:pt x="618" y="1162"/>
                  </a:lnTo>
                  <a:lnTo>
                    <a:pt x="632" y="1092"/>
                  </a:lnTo>
                  <a:lnTo>
                    <a:pt x="667" y="951"/>
                  </a:lnTo>
                  <a:lnTo>
                    <a:pt x="706" y="814"/>
                  </a:lnTo>
                  <a:lnTo>
                    <a:pt x="777" y="591"/>
                  </a:lnTo>
                  <a:lnTo>
                    <a:pt x="809" y="500"/>
                  </a:lnTo>
                  <a:lnTo>
                    <a:pt x="832" y="598"/>
                  </a:lnTo>
                  <a:lnTo>
                    <a:pt x="884" y="826"/>
                  </a:lnTo>
                  <a:lnTo>
                    <a:pt x="934" y="1087"/>
                  </a:lnTo>
                  <a:lnTo>
                    <a:pt x="951" y="1200"/>
                  </a:lnTo>
                  <a:lnTo>
                    <a:pt x="955" y="1238"/>
                  </a:lnTo>
                  <a:lnTo>
                    <a:pt x="957" y="1284"/>
                  </a:lnTo>
                  <a:lnTo>
                    <a:pt x="951" y="1829"/>
                  </a:lnTo>
                  <a:lnTo>
                    <a:pt x="944" y="2243"/>
                  </a:lnTo>
                  <a:lnTo>
                    <a:pt x="1510" y="2243"/>
                  </a:lnTo>
                  <a:lnTo>
                    <a:pt x="1501" y="1873"/>
                  </a:lnTo>
                  <a:lnTo>
                    <a:pt x="1493" y="1564"/>
                  </a:lnTo>
                  <a:lnTo>
                    <a:pt x="1483" y="1310"/>
                  </a:lnTo>
                  <a:lnTo>
                    <a:pt x="1463" y="1009"/>
                  </a:lnTo>
                  <a:lnTo>
                    <a:pt x="1430" y="599"/>
                  </a:lnTo>
                  <a:lnTo>
                    <a:pt x="1388" y="81"/>
                  </a:lnTo>
                  <a:lnTo>
                    <a:pt x="255" y="0"/>
                  </a:lnTo>
                  <a:close/>
                </a:path>
              </a:pathLst>
            </a:custGeom>
            <a:solidFill>
              <a:srgbClr val="8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54" name="Freeform 48"/>
            <p:cNvSpPr>
              <a:spLocks/>
            </p:cNvSpPr>
            <p:nvPr/>
          </p:nvSpPr>
          <p:spPr bwMode="auto">
            <a:xfrm>
              <a:off x="4666" y="3514"/>
              <a:ext cx="222" cy="292"/>
            </a:xfrm>
            <a:custGeom>
              <a:avLst/>
              <a:gdLst>
                <a:gd name="T0" fmla="*/ 0 w 1526"/>
                <a:gd name="T1" fmla="*/ 0 h 2259"/>
                <a:gd name="T2" fmla="*/ 0 w 1526"/>
                <a:gd name="T3" fmla="*/ 0 h 2259"/>
                <a:gd name="T4" fmla="*/ 0 w 1526"/>
                <a:gd name="T5" fmla="*/ 0 h 2259"/>
                <a:gd name="T6" fmla="*/ 0 w 1526"/>
                <a:gd name="T7" fmla="*/ 0 h 2259"/>
                <a:gd name="T8" fmla="*/ 0 w 1526"/>
                <a:gd name="T9" fmla="*/ 0 h 2259"/>
                <a:gd name="T10" fmla="*/ 0 w 1526"/>
                <a:gd name="T11" fmla="*/ 0 h 2259"/>
                <a:gd name="T12" fmla="*/ 0 w 1526"/>
                <a:gd name="T13" fmla="*/ 0 h 2259"/>
                <a:gd name="T14" fmla="*/ 0 w 1526"/>
                <a:gd name="T15" fmla="*/ 0 h 2259"/>
                <a:gd name="T16" fmla="*/ 0 w 1526"/>
                <a:gd name="T17" fmla="*/ 0 h 2259"/>
                <a:gd name="T18" fmla="*/ 0 w 1526"/>
                <a:gd name="T19" fmla="*/ 0 h 2259"/>
                <a:gd name="T20" fmla="*/ 0 w 1526"/>
                <a:gd name="T21" fmla="*/ 0 h 2259"/>
                <a:gd name="T22" fmla="*/ 0 w 1526"/>
                <a:gd name="T23" fmla="*/ 0 h 2259"/>
                <a:gd name="T24" fmla="*/ 0 w 1526"/>
                <a:gd name="T25" fmla="*/ 0 h 2259"/>
                <a:gd name="T26" fmla="*/ 0 w 1526"/>
                <a:gd name="T27" fmla="*/ 0 h 2259"/>
                <a:gd name="T28" fmla="*/ 0 w 1526"/>
                <a:gd name="T29" fmla="*/ 0 h 2259"/>
                <a:gd name="T30" fmla="*/ 0 w 1526"/>
                <a:gd name="T31" fmla="*/ 0 h 2259"/>
                <a:gd name="T32" fmla="*/ 0 w 1526"/>
                <a:gd name="T33" fmla="*/ 0 h 2259"/>
                <a:gd name="T34" fmla="*/ 0 w 1526"/>
                <a:gd name="T35" fmla="*/ 0 h 2259"/>
                <a:gd name="T36" fmla="*/ 0 w 1526"/>
                <a:gd name="T37" fmla="*/ 0 h 2259"/>
                <a:gd name="T38" fmla="*/ 0 w 1526"/>
                <a:gd name="T39" fmla="*/ 0 h 2259"/>
                <a:gd name="T40" fmla="*/ 0 w 1526"/>
                <a:gd name="T41" fmla="*/ 0 h 2259"/>
                <a:gd name="T42" fmla="*/ 0 w 1526"/>
                <a:gd name="T43" fmla="*/ 0 h 2259"/>
                <a:gd name="T44" fmla="*/ 0 w 1526"/>
                <a:gd name="T45" fmla="*/ 0 h 2259"/>
                <a:gd name="T46" fmla="*/ 0 w 1526"/>
                <a:gd name="T47" fmla="*/ 0 h 2259"/>
                <a:gd name="T48" fmla="*/ 0 w 1526"/>
                <a:gd name="T49" fmla="*/ 0 h 2259"/>
                <a:gd name="T50" fmla="*/ 0 w 1526"/>
                <a:gd name="T51" fmla="*/ 0 h 2259"/>
                <a:gd name="T52" fmla="*/ 0 w 1526"/>
                <a:gd name="T53" fmla="*/ 0 h 2259"/>
                <a:gd name="T54" fmla="*/ 0 w 1526"/>
                <a:gd name="T55" fmla="*/ 0 h 2259"/>
                <a:gd name="T56" fmla="*/ 0 w 1526"/>
                <a:gd name="T57" fmla="*/ 0 h 2259"/>
                <a:gd name="T58" fmla="*/ 0 w 1526"/>
                <a:gd name="T59" fmla="*/ 0 h 2259"/>
                <a:gd name="T60" fmla="*/ 0 w 1526"/>
                <a:gd name="T61" fmla="*/ 0 h 2259"/>
                <a:gd name="T62" fmla="*/ 0 w 1526"/>
                <a:gd name="T63" fmla="*/ 0 h 2259"/>
                <a:gd name="T64" fmla="*/ 0 w 1526"/>
                <a:gd name="T65" fmla="*/ 0 h 2259"/>
                <a:gd name="T66" fmla="*/ 0 w 1526"/>
                <a:gd name="T67" fmla="*/ 0 h 2259"/>
                <a:gd name="T68" fmla="*/ 0 w 1526"/>
                <a:gd name="T69" fmla="*/ 0 h 225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526" h="2259">
                  <a:moveTo>
                    <a:pt x="1395" y="97"/>
                  </a:moveTo>
                  <a:lnTo>
                    <a:pt x="1397" y="81"/>
                  </a:lnTo>
                  <a:lnTo>
                    <a:pt x="257" y="0"/>
                  </a:lnTo>
                  <a:lnTo>
                    <a:pt x="67" y="1088"/>
                  </a:lnTo>
                  <a:lnTo>
                    <a:pt x="53" y="1198"/>
                  </a:lnTo>
                  <a:lnTo>
                    <a:pt x="40" y="1356"/>
                  </a:lnTo>
                  <a:lnTo>
                    <a:pt x="18" y="1737"/>
                  </a:lnTo>
                  <a:lnTo>
                    <a:pt x="5" y="2077"/>
                  </a:lnTo>
                  <a:lnTo>
                    <a:pt x="0" y="2231"/>
                  </a:lnTo>
                  <a:lnTo>
                    <a:pt x="568" y="2231"/>
                  </a:lnTo>
                  <a:lnTo>
                    <a:pt x="609" y="1360"/>
                  </a:lnTo>
                  <a:lnTo>
                    <a:pt x="614" y="1302"/>
                  </a:lnTo>
                  <a:lnTo>
                    <a:pt x="622" y="1238"/>
                  </a:lnTo>
                  <a:lnTo>
                    <a:pt x="633" y="1171"/>
                  </a:lnTo>
                  <a:lnTo>
                    <a:pt x="647" y="1102"/>
                  </a:lnTo>
                  <a:lnTo>
                    <a:pt x="682" y="961"/>
                  </a:lnTo>
                  <a:lnTo>
                    <a:pt x="721" y="824"/>
                  </a:lnTo>
                  <a:lnTo>
                    <a:pt x="792" y="601"/>
                  </a:lnTo>
                  <a:lnTo>
                    <a:pt x="816" y="535"/>
                  </a:lnTo>
                  <a:lnTo>
                    <a:pt x="833" y="608"/>
                  </a:lnTo>
                  <a:lnTo>
                    <a:pt x="884" y="836"/>
                  </a:lnTo>
                  <a:lnTo>
                    <a:pt x="934" y="1096"/>
                  </a:lnTo>
                  <a:lnTo>
                    <a:pt x="951" y="1209"/>
                  </a:lnTo>
                  <a:lnTo>
                    <a:pt x="955" y="1247"/>
                  </a:lnTo>
                  <a:lnTo>
                    <a:pt x="957" y="1292"/>
                  </a:lnTo>
                  <a:lnTo>
                    <a:pt x="951" y="1837"/>
                  </a:lnTo>
                  <a:lnTo>
                    <a:pt x="944" y="2259"/>
                  </a:lnTo>
                  <a:lnTo>
                    <a:pt x="1526" y="2259"/>
                  </a:lnTo>
                  <a:lnTo>
                    <a:pt x="1518" y="1881"/>
                  </a:lnTo>
                  <a:lnTo>
                    <a:pt x="1509" y="1572"/>
                  </a:lnTo>
                  <a:lnTo>
                    <a:pt x="1499" y="1318"/>
                  </a:lnTo>
                  <a:lnTo>
                    <a:pt x="1479" y="1016"/>
                  </a:lnTo>
                  <a:lnTo>
                    <a:pt x="1446" y="607"/>
                  </a:lnTo>
                  <a:lnTo>
                    <a:pt x="1403" y="82"/>
                  </a:lnTo>
                  <a:lnTo>
                    <a:pt x="257" y="0"/>
                  </a:lnTo>
                  <a:lnTo>
                    <a:pt x="68" y="1088"/>
                  </a:lnTo>
                  <a:lnTo>
                    <a:pt x="83" y="1090"/>
                  </a:lnTo>
                  <a:lnTo>
                    <a:pt x="270" y="17"/>
                  </a:lnTo>
                  <a:lnTo>
                    <a:pt x="1389" y="96"/>
                  </a:lnTo>
                  <a:lnTo>
                    <a:pt x="1430" y="607"/>
                  </a:lnTo>
                  <a:lnTo>
                    <a:pt x="1462" y="1018"/>
                  </a:lnTo>
                  <a:lnTo>
                    <a:pt x="1483" y="1318"/>
                  </a:lnTo>
                  <a:lnTo>
                    <a:pt x="1493" y="1572"/>
                  </a:lnTo>
                  <a:lnTo>
                    <a:pt x="1501" y="1881"/>
                  </a:lnTo>
                  <a:lnTo>
                    <a:pt x="1509" y="2242"/>
                  </a:lnTo>
                  <a:lnTo>
                    <a:pt x="960" y="2242"/>
                  </a:lnTo>
                  <a:lnTo>
                    <a:pt x="967" y="1837"/>
                  </a:lnTo>
                  <a:lnTo>
                    <a:pt x="973" y="1292"/>
                  </a:lnTo>
                  <a:lnTo>
                    <a:pt x="971" y="1245"/>
                  </a:lnTo>
                  <a:lnTo>
                    <a:pt x="967" y="1207"/>
                  </a:lnTo>
                  <a:lnTo>
                    <a:pt x="949" y="1094"/>
                  </a:lnTo>
                  <a:lnTo>
                    <a:pt x="899" y="832"/>
                  </a:lnTo>
                  <a:lnTo>
                    <a:pt x="848" y="604"/>
                  </a:lnTo>
                  <a:lnTo>
                    <a:pt x="818" y="480"/>
                  </a:lnTo>
                  <a:lnTo>
                    <a:pt x="778" y="597"/>
                  </a:lnTo>
                  <a:lnTo>
                    <a:pt x="707" y="820"/>
                  </a:lnTo>
                  <a:lnTo>
                    <a:pt x="668" y="957"/>
                  </a:lnTo>
                  <a:lnTo>
                    <a:pt x="633" y="1098"/>
                  </a:lnTo>
                  <a:lnTo>
                    <a:pt x="619" y="1169"/>
                  </a:lnTo>
                  <a:lnTo>
                    <a:pt x="606" y="1236"/>
                  </a:lnTo>
                  <a:lnTo>
                    <a:pt x="597" y="1300"/>
                  </a:lnTo>
                  <a:lnTo>
                    <a:pt x="592" y="1358"/>
                  </a:lnTo>
                  <a:lnTo>
                    <a:pt x="553" y="2215"/>
                  </a:lnTo>
                  <a:lnTo>
                    <a:pt x="16" y="2215"/>
                  </a:lnTo>
                  <a:lnTo>
                    <a:pt x="21" y="2077"/>
                  </a:lnTo>
                  <a:lnTo>
                    <a:pt x="35" y="1737"/>
                  </a:lnTo>
                  <a:lnTo>
                    <a:pt x="56" y="1358"/>
                  </a:lnTo>
                  <a:lnTo>
                    <a:pt x="69" y="1201"/>
                  </a:lnTo>
                  <a:lnTo>
                    <a:pt x="84" y="1090"/>
                  </a:lnTo>
                  <a:lnTo>
                    <a:pt x="270" y="17"/>
                  </a:lnTo>
                  <a:lnTo>
                    <a:pt x="1395" y="97"/>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155" name="Freeform 49"/>
            <p:cNvSpPr>
              <a:spLocks/>
            </p:cNvSpPr>
            <p:nvPr/>
          </p:nvSpPr>
          <p:spPr bwMode="auto">
            <a:xfrm>
              <a:off x="4867" y="3138"/>
              <a:ext cx="95" cy="79"/>
            </a:xfrm>
            <a:custGeom>
              <a:avLst/>
              <a:gdLst>
                <a:gd name="T0" fmla="*/ 0 w 641"/>
                <a:gd name="T1" fmla="*/ 0 h 600"/>
                <a:gd name="T2" fmla="*/ 0 w 641"/>
                <a:gd name="T3" fmla="*/ 0 h 600"/>
                <a:gd name="T4" fmla="*/ 0 w 641"/>
                <a:gd name="T5" fmla="*/ 0 h 600"/>
                <a:gd name="T6" fmla="*/ 0 w 641"/>
                <a:gd name="T7" fmla="*/ 0 h 600"/>
                <a:gd name="T8" fmla="*/ 0 w 641"/>
                <a:gd name="T9" fmla="*/ 0 h 600"/>
                <a:gd name="T10" fmla="*/ 0 w 641"/>
                <a:gd name="T11" fmla="*/ 0 h 600"/>
                <a:gd name="T12" fmla="*/ 0 w 641"/>
                <a:gd name="T13" fmla="*/ 0 h 600"/>
                <a:gd name="T14" fmla="*/ 0 w 641"/>
                <a:gd name="T15" fmla="*/ 0 h 600"/>
                <a:gd name="T16" fmla="*/ 0 w 641"/>
                <a:gd name="T17" fmla="*/ 0 h 600"/>
                <a:gd name="T18" fmla="*/ 0 w 641"/>
                <a:gd name="T19" fmla="*/ 0 h 600"/>
                <a:gd name="T20" fmla="*/ 0 w 641"/>
                <a:gd name="T21" fmla="*/ 0 h 600"/>
                <a:gd name="T22" fmla="*/ 0 w 641"/>
                <a:gd name="T23" fmla="*/ 0 h 600"/>
                <a:gd name="T24" fmla="*/ 0 w 641"/>
                <a:gd name="T25" fmla="*/ 0 h 600"/>
                <a:gd name="T26" fmla="*/ 0 w 641"/>
                <a:gd name="T27" fmla="*/ 0 h 600"/>
                <a:gd name="T28" fmla="*/ 0 w 641"/>
                <a:gd name="T29" fmla="*/ 0 h 600"/>
                <a:gd name="T30" fmla="*/ 0 w 641"/>
                <a:gd name="T31" fmla="*/ 0 h 600"/>
                <a:gd name="T32" fmla="*/ 0 w 641"/>
                <a:gd name="T33" fmla="*/ 0 h 600"/>
                <a:gd name="T34" fmla="*/ 0 w 641"/>
                <a:gd name="T35" fmla="*/ 0 h 600"/>
                <a:gd name="T36" fmla="*/ 0 w 641"/>
                <a:gd name="T37" fmla="*/ 0 h 600"/>
                <a:gd name="T38" fmla="*/ 0 w 641"/>
                <a:gd name="T39" fmla="*/ 0 h 600"/>
                <a:gd name="T40" fmla="*/ 0 w 641"/>
                <a:gd name="T41" fmla="*/ 0 h 600"/>
                <a:gd name="T42" fmla="*/ 0 w 641"/>
                <a:gd name="T43" fmla="*/ 0 h 600"/>
                <a:gd name="T44" fmla="*/ 0 w 641"/>
                <a:gd name="T45" fmla="*/ 0 h 600"/>
                <a:gd name="T46" fmla="*/ 0 w 641"/>
                <a:gd name="T47" fmla="*/ 0 h 600"/>
                <a:gd name="T48" fmla="*/ 0 w 641"/>
                <a:gd name="T49" fmla="*/ 0 h 600"/>
                <a:gd name="T50" fmla="*/ 0 w 641"/>
                <a:gd name="T51" fmla="*/ 0 h 600"/>
                <a:gd name="T52" fmla="*/ 0 w 641"/>
                <a:gd name="T53" fmla="*/ 0 h 600"/>
                <a:gd name="T54" fmla="*/ 0 w 641"/>
                <a:gd name="T55" fmla="*/ 0 h 600"/>
                <a:gd name="T56" fmla="*/ 0 w 641"/>
                <a:gd name="T57" fmla="*/ 0 h 600"/>
                <a:gd name="T58" fmla="*/ 0 w 641"/>
                <a:gd name="T59" fmla="*/ 0 h 600"/>
                <a:gd name="T60" fmla="*/ 0 w 641"/>
                <a:gd name="T61" fmla="*/ 0 h 600"/>
                <a:gd name="T62" fmla="*/ 0 w 641"/>
                <a:gd name="T63" fmla="*/ 0 h 600"/>
                <a:gd name="T64" fmla="*/ 0 w 641"/>
                <a:gd name="T65" fmla="*/ 0 h 600"/>
                <a:gd name="T66" fmla="*/ 0 w 641"/>
                <a:gd name="T67" fmla="*/ 0 h 600"/>
                <a:gd name="T68" fmla="*/ 0 w 641"/>
                <a:gd name="T69" fmla="*/ 0 h 600"/>
                <a:gd name="T70" fmla="*/ 0 w 641"/>
                <a:gd name="T71" fmla="*/ 0 h 600"/>
                <a:gd name="T72" fmla="*/ 0 w 641"/>
                <a:gd name="T73" fmla="*/ 0 h 600"/>
                <a:gd name="T74" fmla="*/ 0 w 641"/>
                <a:gd name="T75" fmla="*/ 0 h 600"/>
                <a:gd name="T76" fmla="*/ 0 w 641"/>
                <a:gd name="T77" fmla="*/ 0 h 600"/>
                <a:gd name="T78" fmla="*/ 0 w 641"/>
                <a:gd name="T79" fmla="*/ 0 h 600"/>
                <a:gd name="T80" fmla="*/ 0 w 641"/>
                <a:gd name="T81" fmla="*/ 0 h 600"/>
                <a:gd name="T82" fmla="*/ 0 w 641"/>
                <a:gd name="T83" fmla="*/ 0 h 600"/>
                <a:gd name="T84" fmla="*/ 0 w 641"/>
                <a:gd name="T85" fmla="*/ 0 h 600"/>
                <a:gd name="T86" fmla="*/ 0 w 641"/>
                <a:gd name="T87" fmla="*/ 0 h 600"/>
                <a:gd name="T88" fmla="*/ 0 w 641"/>
                <a:gd name="T89" fmla="*/ 0 h 600"/>
                <a:gd name="T90" fmla="*/ 0 w 641"/>
                <a:gd name="T91" fmla="*/ 0 h 600"/>
                <a:gd name="T92" fmla="*/ 0 w 641"/>
                <a:gd name="T93" fmla="*/ 0 h 600"/>
                <a:gd name="T94" fmla="*/ 0 w 641"/>
                <a:gd name="T95" fmla="*/ 0 h 600"/>
                <a:gd name="T96" fmla="*/ 0 w 641"/>
                <a:gd name="T97" fmla="*/ 0 h 600"/>
                <a:gd name="T98" fmla="*/ 0 w 641"/>
                <a:gd name="T99" fmla="*/ 0 h 600"/>
                <a:gd name="T100" fmla="*/ 0 w 641"/>
                <a:gd name="T101" fmla="*/ 0 h 600"/>
                <a:gd name="T102" fmla="*/ 0 w 641"/>
                <a:gd name="T103" fmla="*/ 0 h 600"/>
                <a:gd name="T104" fmla="*/ 0 w 641"/>
                <a:gd name="T105" fmla="*/ 0 h 600"/>
                <a:gd name="T106" fmla="*/ 0 w 641"/>
                <a:gd name="T107" fmla="*/ 0 h 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41" h="600">
                  <a:moveTo>
                    <a:pt x="109" y="600"/>
                  </a:moveTo>
                  <a:lnTo>
                    <a:pt x="216" y="505"/>
                  </a:lnTo>
                  <a:lnTo>
                    <a:pt x="244" y="503"/>
                  </a:lnTo>
                  <a:lnTo>
                    <a:pt x="275" y="498"/>
                  </a:lnTo>
                  <a:lnTo>
                    <a:pt x="312" y="489"/>
                  </a:lnTo>
                  <a:lnTo>
                    <a:pt x="351" y="472"/>
                  </a:lnTo>
                  <a:lnTo>
                    <a:pt x="386" y="450"/>
                  </a:lnTo>
                  <a:lnTo>
                    <a:pt x="418" y="418"/>
                  </a:lnTo>
                  <a:lnTo>
                    <a:pt x="430" y="399"/>
                  </a:lnTo>
                  <a:lnTo>
                    <a:pt x="440" y="376"/>
                  </a:lnTo>
                  <a:lnTo>
                    <a:pt x="536" y="304"/>
                  </a:lnTo>
                  <a:lnTo>
                    <a:pt x="600" y="250"/>
                  </a:lnTo>
                  <a:lnTo>
                    <a:pt x="621" y="232"/>
                  </a:lnTo>
                  <a:lnTo>
                    <a:pt x="627" y="227"/>
                  </a:lnTo>
                  <a:lnTo>
                    <a:pt x="628" y="226"/>
                  </a:lnTo>
                  <a:lnTo>
                    <a:pt x="627" y="220"/>
                  </a:lnTo>
                  <a:lnTo>
                    <a:pt x="620" y="207"/>
                  </a:lnTo>
                  <a:lnTo>
                    <a:pt x="611" y="200"/>
                  </a:lnTo>
                  <a:lnTo>
                    <a:pt x="589" y="196"/>
                  </a:lnTo>
                  <a:lnTo>
                    <a:pt x="568" y="199"/>
                  </a:lnTo>
                  <a:lnTo>
                    <a:pt x="559" y="202"/>
                  </a:lnTo>
                  <a:lnTo>
                    <a:pt x="603" y="167"/>
                  </a:lnTo>
                  <a:lnTo>
                    <a:pt x="631" y="136"/>
                  </a:lnTo>
                  <a:lnTo>
                    <a:pt x="639" y="124"/>
                  </a:lnTo>
                  <a:lnTo>
                    <a:pt x="641" y="120"/>
                  </a:lnTo>
                  <a:lnTo>
                    <a:pt x="638" y="108"/>
                  </a:lnTo>
                  <a:lnTo>
                    <a:pt x="631" y="99"/>
                  </a:lnTo>
                  <a:lnTo>
                    <a:pt x="619" y="95"/>
                  </a:lnTo>
                  <a:lnTo>
                    <a:pt x="591" y="95"/>
                  </a:lnTo>
                  <a:lnTo>
                    <a:pt x="552" y="103"/>
                  </a:lnTo>
                  <a:lnTo>
                    <a:pt x="566" y="79"/>
                  </a:lnTo>
                  <a:lnTo>
                    <a:pt x="570" y="57"/>
                  </a:lnTo>
                  <a:lnTo>
                    <a:pt x="570" y="49"/>
                  </a:lnTo>
                  <a:lnTo>
                    <a:pt x="570" y="47"/>
                  </a:lnTo>
                  <a:lnTo>
                    <a:pt x="562" y="38"/>
                  </a:lnTo>
                  <a:lnTo>
                    <a:pt x="552" y="32"/>
                  </a:lnTo>
                  <a:lnTo>
                    <a:pt x="538" y="30"/>
                  </a:lnTo>
                  <a:lnTo>
                    <a:pt x="508" y="38"/>
                  </a:lnTo>
                  <a:lnTo>
                    <a:pt x="471" y="53"/>
                  </a:lnTo>
                  <a:lnTo>
                    <a:pt x="487" y="44"/>
                  </a:lnTo>
                  <a:lnTo>
                    <a:pt x="492" y="29"/>
                  </a:lnTo>
                  <a:lnTo>
                    <a:pt x="493" y="22"/>
                  </a:lnTo>
                  <a:lnTo>
                    <a:pt x="485" y="6"/>
                  </a:lnTo>
                  <a:lnTo>
                    <a:pt x="481" y="2"/>
                  </a:lnTo>
                  <a:lnTo>
                    <a:pt x="474" y="0"/>
                  </a:lnTo>
                  <a:lnTo>
                    <a:pt x="452" y="2"/>
                  </a:lnTo>
                  <a:lnTo>
                    <a:pt x="386" y="22"/>
                  </a:lnTo>
                  <a:lnTo>
                    <a:pt x="312" y="55"/>
                  </a:lnTo>
                  <a:lnTo>
                    <a:pt x="251" y="89"/>
                  </a:lnTo>
                  <a:lnTo>
                    <a:pt x="226" y="113"/>
                  </a:lnTo>
                  <a:lnTo>
                    <a:pt x="190" y="158"/>
                  </a:lnTo>
                  <a:lnTo>
                    <a:pt x="108" y="281"/>
                  </a:lnTo>
                  <a:lnTo>
                    <a:pt x="0" y="451"/>
                  </a:lnTo>
                  <a:lnTo>
                    <a:pt x="109" y="600"/>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56" name="Freeform 50"/>
            <p:cNvSpPr>
              <a:spLocks/>
            </p:cNvSpPr>
            <p:nvPr/>
          </p:nvSpPr>
          <p:spPr bwMode="auto">
            <a:xfrm>
              <a:off x="4867" y="3138"/>
              <a:ext cx="95" cy="79"/>
            </a:xfrm>
            <a:custGeom>
              <a:avLst/>
              <a:gdLst>
                <a:gd name="T0" fmla="*/ 0 w 658"/>
                <a:gd name="T1" fmla="*/ 0 h 620"/>
                <a:gd name="T2" fmla="*/ 0 w 658"/>
                <a:gd name="T3" fmla="*/ 0 h 620"/>
                <a:gd name="T4" fmla="*/ 0 w 658"/>
                <a:gd name="T5" fmla="*/ 0 h 620"/>
                <a:gd name="T6" fmla="*/ 0 w 658"/>
                <a:gd name="T7" fmla="*/ 0 h 620"/>
                <a:gd name="T8" fmla="*/ 0 w 658"/>
                <a:gd name="T9" fmla="*/ 0 h 620"/>
                <a:gd name="T10" fmla="*/ 0 w 658"/>
                <a:gd name="T11" fmla="*/ 0 h 620"/>
                <a:gd name="T12" fmla="*/ 0 w 658"/>
                <a:gd name="T13" fmla="*/ 0 h 620"/>
                <a:gd name="T14" fmla="*/ 0 w 658"/>
                <a:gd name="T15" fmla="*/ 0 h 620"/>
                <a:gd name="T16" fmla="*/ 0 w 658"/>
                <a:gd name="T17" fmla="*/ 0 h 620"/>
                <a:gd name="T18" fmla="*/ 0 w 658"/>
                <a:gd name="T19" fmla="*/ 0 h 620"/>
                <a:gd name="T20" fmla="*/ 0 w 658"/>
                <a:gd name="T21" fmla="*/ 0 h 620"/>
                <a:gd name="T22" fmla="*/ 0 w 658"/>
                <a:gd name="T23" fmla="*/ 0 h 620"/>
                <a:gd name="T24" fmla="*/ 0 w 658"/>
                <a:gd name="T25" fmla="*/ 0 h 620"/>
                <a:gd name="T26" fmla="*/ 0 w 658"/>
                <a:gd name="T27" fmla="*/ 0 h 620"/>
                <a:gd name="T28" fmla="*/ 0 w 658"/>
                <a:gd name="T29" fmla="*/ 0 h 620"/>
                <a:gd name="T30" fmla="*/ 0 w 658"/>
                <a:gd name="T31" fmla="*/ 0 h 620"/>
                <a:gd name="T32" fmla="*/ 0 w 658"/>
                <a:gd name="T33" fmla="*/ 0 h 620"/>
                <a:gd name="T34" fmla="*/ 0 w 658"/>
                <a:gd name="T35" fmla="*/ 0 h 620"/>
                <a:gd name="T36" fmla="*/ 0 w 658"/>
                <a:gd name="T37" fmla="*/ 0 h 620"/>
                <a:gd name="T38" fmla="*/ 0 w 658"/>
                <a:gd name="T39" fmla="*/ 0 h 620"/>
                <a:gd name="T40" fmla="*/ 0 w 658"/>
                <a:gd name="T41" fmla="*/ 0 h 620"/>
                <a:gd name="T42" fmla="*/ 0 w 658"/>
                <a:gd name="T43" fmla="*/ 0 h 620"/>
                <a:gd name="T44" fmla="*/ 0 w 658"/>
                <a:gd name="T45" fmla="*/ 0 h 620"/>
                <a:gd name="T46" fmla="*/ 0 w 658"/>
                <a:gd name="T47" fmla="*/ 0 h 620"/>
                <a:gd name="T48" fmla="*/ 0 w 658"/>
                <a:gd name="T49" fmla="*/ 0 h 620"/>
                <a:gd name="T50" fmla="*/ 0 w 658"/>
                <a:gd name="T51" fmla="*/ 0 h 620"/>
                <a:gd name="T52" fmla="*/ 0 w 658"/>
                <a:gd name="T53" fmla="*/ 0 h 620"/>
                <a:gd name="T54" fmla="*/ 0 w 658"/>
                <a:gd name="T55" fmla="*/ 0 h 620"/>
                <a:gd name="T56" fmla="*/ 0 w 658"/>
                <a:gd name="T57" fmla="*/ 0 h 620"/>
                <a:gd name="T58" fmla="*/ 0 w 658"/>
                <a:gd name="T59" fmla="*/ 0 h 620"/>
                <a:gd name="T60" fmla="*/ 0 w 658"/>
                <a:gd name="T61" fmla="*/ 0 h 620"/>
                <a:gd name="T62" fmla="*/ 0 w 658"/>
                <a:gd name="T63" fmla="*/ 0 h 620"/>
                <a:gd name="T64" fmla="*/ 0 w 658"/>
                <a:gd name="T65" fmla="*/ 0 h 620"/>
                <a:gd name="T66" fmla="*/ 0 w 658"/>
                <a:gd name="T67" fmla="*/ 0 h 620"/>
                <a:gd name="T68" fmla="*/ 0 w 658"/>
                <a:gd name="T69" fmla="*/ 0 h 620"/>
                <a:gd name="T70" fmla="*/ 0 w 658"/>
                <a:gd name="T71" fmla="*/ 0 h 620"/>
                <a:gd name="T72" fmla="*/ 0 w 658"/>
                <a:gd name="T73" fmla="*/ 0 h 620"/>
                <a:gd name="T74" fmla="*/ 0 w 658"/>
                <a:gd name="T75" fmla="*/ 0 h 620"/>
                <a:gd name="T76" fmla="*/ 0 w 658"/>
                <a:gd name="T77" fmla="*/ 0 h 620"/>
                <a:gd name="T78" fmla="*/ 0 w 658"/>
                <a:gd name="T79" fmla="*/ 0 h 620"/>
                <a:gd name="T80" fmla="*/ 0 w 658"/>
                <a:gd name="T81" fmla="*/ 0 h 620"/>
                <a:gd name="T82" fmla="*/ 0 w 658"/>
                <a:gd name="T83" fmla="*/ 0 h 620"/>
                <a:gd name="T84" fmla="*/ 0 w 658"/>
                <a:gd name="T85" fmla="*/ 0 h 620"/>
                <a:gd name="T86" fmla="*/ 0 w 658"/>
                <a:gd name="T87" fmla="*/ 0 h 620"/>
                <a:gd name="T88" fmla="*/ 0 w 658"/>
                <a:gd name="T89" fmla="*/ 0 h 620"/>
                <a:gd name="T90" fmla="*/ 0 w 658"/>
                <a:gd name="T91" fmla="*/ 0 h 620"/>
                <a:gd name="T92" fmla="*/ 0 w 658"/>
                <a:gd name="T93" fmla="*/ 0 h 620"/>
                <a:gd name="T94" fmla="*/ 0 w 658"/>
                <a:gd name="T95" fmla="*/ 0 h 620"/>
                <a:gd name="T96" fmla="*/ 0 w 658"/>
                <a:gd name="T97" fmla="*/ 0 h 620"/>
                <a:gd name="T98" fmla="*/ 0 w 658"/>
                <a:gd name="T99" fmla="*/ 0 h 620"/>
                <a:gd name="T100" fmla="*/ 0 w 658"/>
                <a:gd name="T101" fmla="*/ 0 h 620"/>
                <a:gd name="T102" fmla="*/ 0 w 658"/>
                <a:gd name="T103" fmla="*/ 0 h 620"/>
                <a:gd name="T104" fmla="*/ 0 w 658"/>
                <a:gd name="T105" fmla="*/ 0 h 620"/>
                <a:gd name="T106" fmla="*/ 0 w 658"/>
                <a:gd name="T107" fmla="*/ 0 h 620"/>
                <a:gd name="T108" fmla="*/ 0 w 658"/>
                <a:gd name="T109" fmla="*/ 0 h 620"/>
                <a:gd name="T110" fmla="*/ 0 w 658"/>
                <a:gd name="T111" fmla="*/ 0 h 620"/>
                <a:gd name="T112" fmla="*/ 0 w 658"/>
                <a:gd name="T113" fmla="*/ 0 h 620"/>
                <a:gd name="T114" fmla="*/ 0 w 658"/>
                <a:gd name="T115" fmla="*/ 0 h 620"/>
                <a:gd name="T116" fmla="*/ 0 w 658"/>
                <a:gd name="T117" fmla="*/ 0 h 620"/>
                <a:gd name="T118" fmla="*/ 0 w 658"/>
                <a:gd name="T119" fmla="*/ 0 h 620"/>
                <a:gd name="T120" fmla="*/ 0 w 658"/>
                <a:gd name="T121" fmla="*/ 0 h 620"/>
                <a:gd name="T122" fmla="*/ 0 w 658"/>
                <a:gd name="T123" fmla="*/ 0 h 62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58" h="620">
                  <a:moveTo>
                    <a:pt x="16" y="455"/>
                  </a:moveTo>
                  <a:lnTo>
                    <a:pt x="3" y="463"/>
                  </a:lnTo>
                  <a:lnTo>
                    <a:pt x="117" y="620"/>
                  </a:lnTo>
                  <a:lnTo>
                    <a:pt x="228" y="520"/>
                  </a:lnTo>
                  <a:lnTo>
                    <a:pt x="254" y="519"/>
                  </a:lnTo>
                  <a:lnTo>
                    <a:pt x="286" y="513"/>
                  </a:lnTo>
                  <a:lnTo>
                    <a:pt x="323" y="504"/>
                  </a:lnTo>
                  <a:lnTo>
                    <a:pt x="364" y="488"/>
                  </a:lnTo>
                  <a:lnTo>
                    <a:pt x="401" y="464"/>
                  </a:lnTo>
                  <a:lnTo>
                    <a:pt x="433" y="431"/>
                  </a:lnTo>
                  <a:lnTo>
                    <a:pt x="446" y="410"/>
                  </a:lnTo>
                  <a:lnTo>
                    <a:pt x="455" y="389"/>
                  </a:lnTo>
                  <a:lnTo>
                    <a:pt x="550" y="318"/>
                  </a:lnTo>
                  <a:lnTo>
                    <a:pt x="614" y="265"/>
                  </a:lnTo>
                  <a:lnTo>
                    <a:pt x="635" y="246"/>
                  </a:lnTo>
                  <a:lnTo>
                    <a:pt x="642" y="241"/>
                  </a:lnTo>
                  <a:lnTo>
                    <a:pt x="646" y="237"/>
                  </a:lnTo>
                  <a:lnTo>
                    <a:pt x="644" y="225"/>
                  </a:lnTo>
                  <a:lnTo>
                    <a:pt x="635" y="210"/>
                  </a:lnTo>
                  <a:lnTo>
                    <a:pt x="623" y="201"/>
                  </a:lnTo>
                  <a:lnTo>
                    <a:pt x="598" y="196"/>
                  </a:lnTo>
                  <a:lnTo>
                    <a:pt x="575" y="200"/>
                  </a:lnTo>
                  <a:lnTo>
                    <a:pt x="566" y="203"/>
                  </a:lnTo>
                  <a:lnTo>
                    <a:pt x="563" y="204"/>
                  </a:lnTo>
                  <a:lnTo>
                    <a:pt x="573" y="216"/>
                  </a:lnTo>
                  <a:lnTo>
                    <a:pt x="617" y="181"/>
                  </a:lnTo>
                  <a:lnTo>
                    <a:pt x="646" y="149"/>
                  </a:lnTo>
                  <a:lnTo>
                    <a:pt x="654" y="136"/>
                  </a:lnTo>
                  <a:lnTo>
                    <a:pt x="658" y="129"/>
                  </a:lnTo>
                  <a:lnTo>
                    <a:pt x="654" y="113"/>
                  </a:lnTo>
                  <a:lnTo>
                    <a:pt x="645" y="101"/>
                  </a:lnTo>
                  <a:lnTo>
                    <a:pt x="629" y="95"/>
                  </a:lnTo>
                  <a:lnTo>
                    <a:pt x="599" y="95"/>
                  </a:lnTo>
                  <a:lnTo>
                    <a:pt x="576" y="100"/>
                  </a:lnTo>
                  <a:lnTo>
                    <a:pt x="582" y="90"/>
                  </a:lnTo>
                  <a:lnTo>
                    <a:pt x="587" y="66"/>
                  </a:lnTo>
                  <a:lnTo>
                    <a:pt x="587" y="57"/>
                  </a:lnTo>
                  <a:lnTo>
                    <a:pt x="587" y="52"/>
                  </a:lnTo>
                  <a:lnTo>
                    <a:pt x="576" y="39"/>
                  </a:lnTo>
                  <a:lnTo>
                    <a:pt x="563" y="33"/>
                  </a:lnTo>
                  <a:lnTo>
                    <a:pt x="547" y="30"/>
                  </a:lnTo>
                  <a:lnTo>
                    <a:pt x="515" y="38"/>
                  </a:lnTo>
                  <a:lnTo>
                    <a:pt x="477" y="54"/>
                  </a:lnTo>
                  <a:lnTo>
                    <a:pt x="483" y="68"/>
                  </a:lnTo>
                  <a:lnTo>
                    <a:pt x="484" y="68"/>
                  </a:lnTo>
                  <a:lnTo>
                    <a:pt x="502" y="57"/>
                  </a:lnTo>
                  <a:lnTo>
                    <a:pt x="508" y="39"/>
                  </a:lnTo>
                  <a:lnTo>
                    <a:pt x="510" y="29"/>
                  </a:lnTo>
                  <a:lnTo>
                    <a:pt x="501" y="10"/>
                  </a:lnTo>
                  <a:lnTo>
                    <a:pt x="494" y="3"/>
                  </a:lnTo>
                  <a:lnTo>
                    <a:pt x="484" y="0"/>
                  </a:lnTo>
                  <a:lnTo>
                    <a:pt x="460" y="3"/>
                  </a:lnTo>
                  <a:lnTo>
                    <a:pt x="392" y="23"/>
                  </a:lnTo>
                  <a:lnTo>
                    <a:pt x="318" y="56"/>
                  </a:lnTo>
                  <a:lnTo>
                    <a:pt x="254" y="91"/>
                  </a:lnTo>
                  <a:lnTo>
                    <a:pt x="229" y="116"/>
                  </a:lnTo>
                  <a:lnTo>
                    <a:pt x="193" y="161"/>
                  </a:lnTo>
                  <a:lnTo>
                    <a:pt x="110" y="285"/>
                  </a:lnTo>
                  <a:lnTo>
                    <a:pt x="0" y="459"/>
                  </a:lnTo>
                  <a:lnTo>
                    <a:pt x="117" y="620"/>
                  </a:lnTo>
                  <a:lnTo>
                    <a:pt x="230" y="519"/>
                  </a:lnTo>
                  <a:lnTo>
                    <a:pt x="220" y="507"/>
                  </a:lnTo>
                  <a:lnTo>
                    <a:pt x="119" y="597"/>
                  </a:lnTo>
                  <a:lnTo>
                    <a:pt x="19" y="459"/>
                  </a:lnTo>
                  <a:lnTo>
                    <a:pt x="123" y="293"/>
                  </a:lnTo>
                  <a:lnTo>
                    <a:pt x="205" y="170"/>
                  </a:lnTo>
                  <a:lnTo>
                    <a:pt x="241" y="126"/>
                  </a:lnTo>
                  <a:lnTo>
                    <a:pt x="265" y="103"/>
                  </a:lnTo>
                  <a:lnTo>
                    <a:pt x="324" y="70"/>
                  </a:lnTo>
                  <a:lnTo>
                    <a:pt x="398" y="37"/>
                  </a:lnTo>
                  <a:lnTo>
                    <a:pt x="462" y="17"/>
                  </a:lnTo>
                  <a:lnTo>
                    <a:pt x="482" y="16"/>
                  </a:lnTo>
                  <a:lnTo>
                    <a:pt x="486" y="17"/>
                  </a:lnTo>
                  <a:lnTo>
                    <a:pt x="488" y="18"/>
                  </a:lnTo>
                  <a:lnTo>
                    <a:pt x="493" y="31"/>
                  </a:lnTo>
                  <a:lnTo>
                    <a:pt x="493" y="35"/>
                  </a:lnTo>
                  <a:lnTo>
                    <a:pt x="489" y="47"/>
                  </a:lnTo>
                  <a:lnTo>
                    <a:pt x="476" y="54"/>
                  </a:lnTo>
                  <a:lnTo>
                    <a:pt x="483" y="68"/>
                  </a:lnTo>
                  <a:lnTo>
                    <a:pt x="519" y="53"/>
                  </a:lnTo>
                  <a:lnTo>
                    <a:pt x="547" y="47"/>
                  </a:lnTo>
                  <a:lnTo>
                    <a:pt x="559" y="48"/>
                  </a:lnTo>
                  <a:lnTo>
                    <a:pt x="566" y="52"/>
                  </a:lnTo>
                  <a:lnTo>
                    <a:pt x="573" y="60"/>
                  </a:lnTo>
                  <a:lnTo>
                    <a:pt x="585" y="50"/>
                  </a:lnTo>
                  <a:lnTo>
                    <a:pt x="571" y="55"/>
                  </a:lnTo>
                  <a:lnTo>
                    <a:pt x="571" y="64"/>
                  </a:lnTo>
                  <a:lnTo>
                    <a:pt x="568" y="83"/>
                  </a:lnTo>
                  <a:lnTo>
                    <a:pt x="546" y="122"/>
                  </a:lnTo>
                  <a:lnTo>
                    <a:pt x="601" y="111"/>
                  </a:lnTo>
                  <a:lnTo>
                    <a:pt x="627" y="111"/>
                  </a:lnTo>
                  <a:lnTo>
                    <a:pt x="634" y="113"/>
                  </a:lnTo>
                  <a:lnTo>
                    <a:pt x="640" y="119"/>
                  </a:lnTo>
                  <a:lnTo>
                    <a:pt x="642" y="127"/>
                  </a:lnTo>
                  <a:lnTo>
                    <a:pt x="633" y="139"/>
                  </a:lnTo>
                  <a:lnTo>
                    <a:pt x="607" y="168"/>
                  </a:lnTo>
                  <a:lnTo>
                    <a:pt x="563" y="204"/>
                  </a:lnTo>
                  <a:lnTo>
                    <a:pt x="570" y="217"/>
                  </a:lnTo>
                  <a:lnTo>
                    <a:pt x="579" y="214"/>
                  </a:lnTo>
                  <a:lnTo>
                    <a:pt x="598" y="212"/>
                  </a:lnTo>
                  <a:lnTo>
                    <a:pt x="617" y="215"/>
                  </a:lnTo>
                  <a:lnTo>
                    <a:pt x="623" y="221"/>
                  </a:lnTo>
                  <a:lnTo>
                    <a:pt x="629" y="231"/>
                  </a:lnTo>
                  <a:lnTo>
                    <a:pt x="630" y="235"/>
                  </a:lnTo>
                  <a:lnTo>
                    <a:pt x="645" y="233"/>
                  </a:lnTo>
                  <a:lnTo>
                    <a:pt x="632" y="229"/>
                  </a:lnTo>
                  <a:lnTo>
                    <a:pt x="631" y="229"/>
                  </a:lnTo>
                  <a:lnTo>
                    <a:pt x="625" y="234"/>
                  </a:lnTo>
                  <a:lnTo>
                    <a:pt x="604" y="252"/>
                  </a:lnTo>
                  <a:lnTo>
                    <a:pt x="539" y="306"/>
                  </a:lnTo>
                  <a:lnTo>
                    <a:pt x="442" y="379"/>
                  </a:lnTo>
                  <a:lnTo>
                    <a:pt x="432" y="404"/>
                  </a:lnTo>
                  <a:lnTo>
                    <a:pt x="421" y="421"/>
                  </a:lnTo>
                  <a:lnTo>
                    <a:pt x="390" y="452"/>
                  </a:lnTo>
                  <a:lnTo>
                    <a:pt x="356" y="473"/>
                  </a:lnTo>
                  <a:lnTo>
                    <a:pt x="319" y="490"/>
                  </a:lnTo>
                  <a:lnTo>
                    <a:pt x="282" y="499"/>
                  </a:lnTo>
                  <a:lnTo>
                    <a:pt x="252" y="503"/>
                  </a:lnTo>
                  <a:lnTo>
                    <a:pt x="222" y="506"/>
                  </a:lnTo>
                  <a:lnTo>
                    <a:pt x="119" y="597"/>
                  </a:lnTo>
                  <a:lnTo>
                    <a:pt x="16" y="455"/>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157" name="Freeform 51"/>
            <p:cNvSpPr>
              <a:spLocks/>
            </p:cNvSpPr>
            <p:nvPr/>
          </p:nvSpPr>
          <p:spPr bwMode="auto">
            <a:xfrm>
              <a:off x="4925" y="3164"/>
              <a:ext cx="27" cy="16"/>
            </a:xfrm>
            <a:custGeom>
              <a:avLst/>
              <a:gdLst>
                <a:gd name="T0" fmla="*/ 0 w 169"/>
                <a:gd name="T1" fmla="*/ 0 h 124"/>
                <a:gd name="T2" fmla="*/ 0 w 169"/>
                <a:gd name="T3" fmla="*/ 0 h 124"/>
                <a:gd name="T4" fmla="*/ 0 w 169"/>
                <a:gd name="T5" fmla="*/ 0 h 124"/>
                <a:gd name="T6" fmla="*/ 0 w 169"/>
                <a:gd name="T7" fmla="*/ 0 h 124"/>
                <a:gd name="T8" fmla="*/ 0 w 169"/>
                <a:gd name="T9" fmla="*/ 0 h 1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9" h="124">
                  <a:moveTo>
                    <a:pt x="169" y="12"/>
                  </a:moveTo>
                  <a:lnTo>
                    <a:pt x="161" y="0"/>
                  </a:lnTo>
                  <a:lnTo>
                    <a:pt x="0" y="112"/>
                  </a:lnTo>
                  <a:lnTo>
                    <a:pt x="8" y="124"/>
                  </a:lnTo>
                  <a:lnTo>
                    <a:pt x="169" y="12"/>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158" name="Freeform 52"/>
            <p:cNvSpPr>
              <a:spLocks/>
            </p:cNvSpPr>
            <p:nvPr/>
          </p:nvSpPr>
          <p:spPr bwMode="auto">
            <a:xfrm>
              <a:off x="4920" y="3148"/>
              <a:ext cx="26" cy="22"/>
            </a:xfrm>
            <a:custGeom>
              <a:avLst/>
              <a:gdLst>
                <a:gd name="T0" fmla="*/ 0 w 195"/>
                <a:gd name="T1" fmla="*/ 0 h 149"/>
                <a:gd name="T2" fmla="*/ 0 w 195"/>
                <a:gd name="T3" fmla="*/ 0 h 149"/>
                <a:gd name="T4" fmla="*/ 0 w 195"/>
                <a:gd name="T5" fmla="*/ 0 h 149"/>
                <a:gd name="T6" fmla="*/ 0 w 195"/>
                <a:gd name="T7" fmla="*/ 0 h 149"/>
                <a:gd name="T8" fmla="*/ 0 w 195"/>
                <a:gd name="T9" fmla="*/ 0 h 1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5" h="149">
                  <a:moveTo>
                    <a:pt x="195" y="12"/>
                  </a:moveTo>
                  <a:lnTo>
                    <a:pt x="187" y="0"/>
                  </a:lnTo>
                  <a:lnTo>
                    <a:pt x="0" y="137"/>
                  </a:lnTo>
                  <a:lnTo>
                    <a:pt x="8" y="149"/>
                  </a:lnTo>
                  <a:lnTo>
                    <a:pt x="195" y="12"/>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159" name="Freeform 53"/>
            <p:cNvSpPr>
              <a:spLocks/>
            </p:cNvSpPr>
            <p:nvPr/>
          </p:nvSpPr>
          <p:spPr bwMode="auto">
            <a:xfrm>
              <a:off x="4909" y="3143"/>
              <a:ext cx="27" cy="21"/>
            </a:xfrm>
            <a:custGeom>
              <a:avLst/>
              <a:gdLst>
                <a:gd name="T0" fmla="*/ 0 w 180"/>
                <a:gd name="T1" fmla="*/ 0 h 134"/>
                <a:gd name="T2" fmla="*/ 0 w 180"/>
                <a:gd name="T3" fmla="*/ 0 h 134"/>
                <a:gd name="T4" fmla="*/ 0 w 180"/>
                <a:gd name="T5" fmla="*/ 0 h 134"/>
                <a:gd name="T6" fmla="*/ 0 w 180"/>
                <a:gd name="T7" fmla="*/ 0 h 134"/>
                <a:gd name="T8" fmla="*/ 0 w 180"/>
                <a:gd name="T9" fmla="*/ 0 h 1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0" h="134">
                  <a:moveTo>
                    <a:pt x="180" y="12"/>
                  </a:moveTo>
                  <a:lnTo>
                    <a:pt x="172" y="0"/>
                  </a:lnTo>
                  <a:lnTo>
                    <a:pt x="0" y="122"/>
                  </a:lnTo>
                  <a:lnTo>
                    <a:pt x="8" y="134"/>
                  </a:lnTo>
                  <a:lnTo>
                    <a:pt x="180" y="12"/>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160" name="Freeform 54"/>
            <p:cNvSpPr>
              <a:spLocks/>
            </p:cNvSpPr>
            <p:nvPr/>
          </p:nvSpPr>
          <p:spPr bwMode="auto">
            <a:xfrm>
              <a:off x="5263" y="3281"/>
              <a:ext cx="127" cy="122"/>
            </a:xfrm>
            <a:custGeom>
              <a:avLst/>
              <a:gdLst>
                <a:gd name="T0" fmla="*/ 0 w 913"/>
                <a:gd name="T1" fmla="*/ 0 h 980"/>
                <a:gd name="T2" fmla="*/ 0 w 913"/>
                <a:gd name="T3" fmla="*/ 0 h 980"/>
                <a:gd name="T4" fmla="*/ 0 w 913"/>
                <a:gd name="T5" fmla="*/ 0 h 980"/>
                <a:gd name="T6" fmla="*/ 0 w 913"/>
                <a:gd name="T7" fmla="*/ 0 h 980"/>
                <a:gd name="T8" fmla="*/ 0 w 913"/>
                <a:gd name="T9" fmla="*/ 0 h 980"/>
                <a:gd name="T10" fmla="*/ 0 w 913"/>
                <a:gd name="T11" fmla="*/ 0 h 980"/>
                <a:gd name="T12" fmla="*/ 0 w 913"/>
                <a:gd name="T13" fmla="*/ 0 h 980"/>
                <a:gd name="T14" fmla="*/ 0 w 913"/>
                <a:gd name="T15" fmla="*/ 0 h 980"/>
                <a:gd name="T16" fmla="*/ 0 w 913"/>
                <a:gd name="T17" fmla="*/ 0 h 980"/>
                <a:gd name="T18" fmla="*/ 0 w 913"/>
                <a:gd name="T19" fmla="*/ 0 h 980"/>
                <a:gd name="T20" fmla="*/ 0 w 913"/>
                <a:gd name="T21" fmla="*/ 0 h 980"/>
                <a:gd name="T22" fmla="*/ 0 w 913"/>
                <a:gd name="T23" fmla="*/ 0 h 980"/>
                <a:gd name="T24" fmla="*/ 0 w 913"/>
                <a:gd name="T25" fmla="*/ 0 h 980"/>
                <a:gd name="T26" fmla="*/ 0 w 913"/>
                <a:gd name="T27" fmla="*/ 0 h 980"/>
                <a:gd name="T28" fmla="*/ 0 w 913"/>
                <a:gd name="T29" fmla="*/ 0 h 980"/>
                <a:gd name="T30" fmla="*/ 0 w 913"/>
                <a:gd name="T31" fmla="*/ 0 h 980"/>
                <a:gd name="T32" fmla="*/ 0 w 913"/>
                <a:gd name="T33" fmla="*/ 0 h 980"/>
                <a:gd name="T34" fmla="*/ 0 w 913"/>
                <a:gd name="T35" fmla="*/ 0 h 980"/>
                <a:gd name="T36" fmla="*/ 0 w 913"/>
                <a:gd name="T37" fmla="*/ 0 h 980"/>
                <a:gd name="T38" fmla="*/ 0 w 913"/>
                <a:gd name="T39" fmla="*/ 0 h 980"/>
                <a:gd name="T40" fmla="*/ 0 w 913"/>
                <a:gd name="T41" fmla="*/ 0 h 980"/>
                <a:gd name="T42" fmla="*/ 0 w 913"/>
                <a:gd name="T43" fmla="*/ 0 h 980"/>
                <a:gd name="T44" fmla="*/ 0 w 913"/>
                <a:gd name="T45" fmla="*/ 0 h 980"/>
                <a:gd name="T46" fmla="*/ 0 w 913"/>
                <a:gd name="T47" fmla="*/ 0 h 980"/>
                <a:gd name="T48" fmla="*/ 0 w 913"/>
                <a:gd name="T49" fmla="*/ 0 h 980"/>
                <a:gd name="T50" fmla="*/ 0 w 913"/>
                <a:gd name="T51" fmla="*/ 0 h 980"/>
                <a:gd name="T52" fmla="*/ 0 w 913"/>
                <a:gd name="T53" fmla="*/ 0 h 980"/>
                <a:gd name="T54" fmla="*/ 0 w 913"/>
                <a:gd name="T55" fmla="*/ 0 h 980"/>
                <a:gd name="T56" fmla="*/ 0 w 913"/>
                <a:gd name="T57" fmla="*/ 0 h 980"/>
                <a:gd name="T58" fmla="*/ 0 w 913"/>
                <a:gd name="T59" fmla="*/ 0 h 980"/>
                <a:gd name="T60" fmla="*/ 0 w 913"/>
                <a:gd name="T61" fmla="*/ 0 h 980"/>
                <a:gd name="T62" fmla="*/ 0 w 913"/>
                <a:gd name="T63" fmla="*/ 0 h 98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13" h="980">
                  <a:moveTo>
                    <a:pt x="107" y="916"/>
                  </a:moveTo>
                  <a:lnTo>
                    <a:pt x="139" y="939"/>
                  </a:lnTo>
                  <a:lnTo>
                    <a:pt x="173" y="956"/>
                  </a:lnTo>
                  <a:lnTo>
                    <a:pt x="210" y="969"/>
                  </a:lnTo>
                  <a:lnTo>
                    <a:pt x="248" y="977"/>
                  </a:lnTo>
                  <a:lnTo>
                    <a:pt x="289" y="980"/>
                  </a:lnTo>
                  <a:lnTo>
                    <a:pt x="331" y="979"/>
                  </a:lnTo>
                  <a:lnTo>
                    <a:pt x="372" y="973"/>
                  </a:lnTo>
                  <a:lnTo>
                    <a:pt x="416" y="962"/>
                  </a:lnTo>
                  <a:lnTo>
                    <a:pt x="460" y="947"/>
                  </a:lnTo>
                  <a:lnTo>
                    <a:pt x="504" y="929"/>
                  </a:lnTo>
                  <a:lnTo>
                    <a:pt x="547" y="905"/>
                  </a:lnTo>
                  <a:lnTo>
                    <a:pt x="590" y="878"/>
                  </a:lnTo>
                  <a:lnTo>
                    <a:pt x="632" y="847"/>
                  </a:lnTo>
                  <a:lnTo>
                    <a:pt x="673" y="812"/>
                  </a:lnTo>
                  <a:lnTo>
                    <a:pt x="713" y="773"/>
                  </a:lnTo>
                  <a:lnTo>
                    <a:pt x="749" y="731"/>
                  </a:lnTo>
                  <a:lnTo>
                    <a:pt x="814" y="640"/>
                  </a:lnTo>
                  <a:lnTo>
                    <a:pt x="840" y="594"/>
                  </a:lnTo>
                  <a:lnTo>
                    <a:pt x="863" y="546"/>
                  </a:lnTo>
                  <a:lnTo>
                    <a:pt x="881" y="499"/>
                  </a:lnTo>
                  <a:lnTo>
                    <a:pt x="894" y="452"/>
                  </a:lnTo>
                  <a:lnTo>
                    <a:pt x="905" y="405"/>
                  </a:lnTo>
                  <a:lnTo>
                    <a:pt x="911" y="360"/>
                  </a:lnTo>
                  <a:lnTo>
                    <a:pt x="913" y="315"/>
                  </a:lnTo>
                  <a:lnTo>
                    <a:pt x="910" y="272"/>
                  </a:lnTo>
                  <a:lnTo>
                    <a:pt x="904" y="231"/>
                  </a:lnTo>
                  <a:lnTo>
                    <a:pt x="892" y="191"/>
                  </a:lnTo>
                  <a:lnTo>
                    <a:pt x="877" y="155"/>
                  </a:lnTo>
                  <a:lnTo>
                    <a:pt x="858" y="121"/>
                  </a:lnTo>
                  <a:lnTo>
                    <a:pt x="834" y="91"/>
                  </a:lnTo>
                  <a:lnTo>
                    <a:pt x="805" y="64"/>
                  </a:lnTo>
                  <a:lnTo>
                    <a:pt x="774" y="41"/>
                  </a:lnTo>
                  <a:lnTo>
                    <a:pt x="739" y="24"/>
                  </a:lnTo>
                  <a:lnTo>
                    <a:pt x="702" y="12"/>
                  </a:lnTo>
                  <a:lnTo>
                    <a:pt x="665" y="4"/>
                  </a:lnTo>
                  <a:lnTo>
                    <a:pt x="624" y="0"/>
                  </a:lnTo>
                  <a:lnTo>
                    <a:pt x="582" y="1"/>
                  </a:lnTo>
                  <a:lnTo>
                    <a:pt x="540" y="8"/>
                  </a:lnTo>
                  <a:lnTo>
                    <a:pt x="496" y="19"/>
                  </a:lnTo>
                  <a:lnTo>
                    <a:pt x="452" y="33"/>
                  </a:lnTo>
                  <a:lnTo>
                    <a:pt x="408" y="52"/>
                  </a:lnTo>
                  <a:lnTo>
                    <a:pt x="365" y="75"/>
                  </a:lnTo>
                  <a:lnTo>
                    <a:pt x="322" y="102"/>
                  </a:lnTo>
                  <a:lnTo>
                    <a:pt x="281" y="133"/>
                  </a:lnTo>
                  <a:lnTo>
                    <a:pt x="240" y="168"/>
                  </a:lnTo>
                  <a:lnTo>
                    <a:pt x="200" y="207"/>
                  </a:lnTo>
                  <a:lnTo>
                    <a:pt x="163" y="249"/>
                  </a:lnTo>
                  <a:lnTo>
                    <a:pt x="128" y="294"/>
                  </a:lnTo>
                  <a:lnTo>
                    <a:pt x="99" y="340"/>
                  </a:lnTo>
                  <a:lnTo>
                    <a:pt x="72" y="386"/>
                  </a:lnTo>
                  <a:lnTo>
                    <a:pt x="50" y="434"/>
                  </a:lnTo>
                  <a:lnTo>
                    <a:pt x="31" y="481"/>
                  </a:lnTo>
                  <a:lnTo>
                    <a:pt x="18" y="529"/>
                  </a:lnTo>
                  <a:lnTo>
                    <a:pt x="8" y="576"/>
                  </a:lnTo>
                  <a:lnTo>
                    <a:pt x="2" y="622"/>
                  </a:lnTo>
                  <a:lnTo>
                    <a:pt x="0" y="666"/>
                  </a:lnTo>
                  <a:lnTo>
                    <a:pt x="3" y="709"/>
                  </a:lnTo>
                  <a:lnTo>
                    <a:pt x="9" y="751"/>
                  </a:lnTo>
                  <a:lnTo>
                    <a:pt x="20" y="789"/>
                  </a:lnTo>
                  <a:lnTo>
                    <a:pt x="35" y="825"/>
                  </a:lnTo>
                  <a:lnTo>
                    <a:pt x="55" y="859"/>
                  </a:lnTo>
                  <a:lnTo>
                    <a:pt x="78" y="890"/>
                  </a:lnTo>
                  <a:lnTo>
                    <a:pt x="107" y="916"/>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61" name="Freeform 55"/>
            <p:cNvSpPr>
              <a:spLocks/>
            </p:cNvSpPr>
            <p:nvPr/>
          </p:nvSpPr>
          <p:spPr bwMode="auto">
            <a:xfrm>
              <a:off x="5263" y="3276"/>
              <a:ext cx="132" cy="132"/>
            </a:xfrm>
            <a:custGeom>
              <a:avLst/>
              <a:gdLst>
                <a:gd name="T0" fmla="*/ 0 w 929"/>
                <a:gd name="T1" fmla="*/ 0 h 996"/>
                <a:gd name="T2" fmla="*/ 0 w 929"/>
                <a:gd name="T3" fmla="*/ 0 h 996"/>
                <a:gd name="T4" fmla="*/ 0 w 929"/>
                <a:gd name="T5" fmla="*/ 0 h 996"/>
                <a:gd name="T6" fmla="*/ 0 w 929"/>
                <a:gd name="T7" fmla="*/ 0 h 996"/>
                <a:gd name="T8" fmla="*/ 0 w 929"/>
                <a:gd name="T9" fmla="*/ 0 h 996"/>
                <a:gd name="T10" fmla="*/ 0 w 929"/>
                <a:gd name="T11" fmla="*/ 0 h 996"/>
                <a:gd name="T12" fmla="*/ 0 w 929"/>
                <a:gd name="T13" fmla="*/ 0 h 996"/>
                <a:gd name="T14" fmla="*/ 0 w 929"/>
                <a:gd name="T15" fmla="*/ 0 h 996"/>
                <a:gd name="T16" fmla="*/ 0 w 929"/>
                <a:gd name="T17" fmla="*/ 0 h 996"/>
                <a:gd name="T18" fmla="*/ 0 w 929"/>
                <a:gd name="T19" fmla="*/ 0 h 996"/>
                <a:gd name="T20" fmla="*/ 0 w 929"/>
                <a:gd name="T21" fmla="*/ 0 h 996"/>
                <a:gd name="T22" fmla="*/ 0 w 929"/>
                <a:gd name="T23" fmla="*/ 0 h 996"/>
                <a:gd name="T24" fmla="*/ 0 w 929"/>
                <a:gd name="T25" fmla="*/ 0 h 996"/>
                <a:gd name="T26" fmla="*/ 0 w 929"/>
                <a:gd name="T27" fmla="*/ 0 h 996"/>
                <a:gd name="T28" fmla="*/ 0 w 929"/>
                <a:gd name="T29" fmla="*/ 0 h 996"/>
                <a:gd name="T30" fmla="*/ 0 w 929"/>
                <a:gd name="T31" fmla="*/ 0 h 996"/>
                <a:gd name="T32" fmla="*/ 0 w 929"/>
                <a:gd name="T33" fmla="*/ 0 h 996"/>
                <a:gd name="T34" fmla="*/ 0 w 929"/>
                <a:gd name="T35" fmla="*/ 0 h 996"/>
                <a:gd name="T36" fmla="*/ 0 w 929"/>
                <a:gd name="T37" fmla="*/ 0 h 996"/>
                <a:gd name="T38" fmla="*/ 0 w 929"/>
                <a:gd name="T39" fmla="*/ 0 h 996"/>
                <a:gd name="T40" fmla="*/ 0 w 929"/>
                <a:gd name="T41" fmla="*/ 0 h 996"/>
                <a:gd name="T42" fmla="*/ 0 w 929"/>
                <a:gd name="T43" fmla="*/ 0 h 996"/>
                <a:gd name="T44" fmla="*/ 0 w 929"/>
                <a:gd name="T45" fmla="*/ 0 h 996"/>
                <a:gd name="T46" fmla="*/ 0 w 929"/>
                <a:gd name="T47" fmla="*/ 0 h 996"/>
                <a:gd name="T48" fmla="*/ 0 w 929"/>
                <a:gd name="T49" fmla="*/ 0 h 996"/>
                <a:gd name="T50" fmla="*/ 0 w 929"/>
                <a:gd name="T51" fmla="*/ 0 h 996"/>
                <a:gd name="T52" fmla="*/ 0 w 929"/>
                <a:gd name="T53" fmla="*/ 0 h 996"/>
                <a:gd name="T54" fmla="*/ 0 w 929"/>
                <a:gd name="T55" fmla="*/ 0 h 996"/>
                <a:gd name="T56" fmla="*/ 0 w 929"/>
                <a:gd name="T57" fmla="*/ 0 h 996"/>
                <a:gd name="T58" fmla="*/ 0 w 929"/>
                <a:gd name="T59" fmla="*/ 0 h 996"/>
                <a:gd name="T60" fmla="*/ 0 w 929"/>
                <a:gd name="T61" fmla="*/ 0 h 996"/>
                <a:gd name="T62" fmla="*/ 0 w 929"/>
                <a:gd name="T63" fmla="*/ 0 h 996"/>
                <a:gd name="T64" fmla="*/ 0 w 929"/>
                <a:gd name="T65" fmla="*/ 0 h 996"/>
                <a:gd name="T66" fmla="*/ 0 w 929"/>
                <a:gd name="T67" fmla="*/ 0 h 996"/>
                <a:gd name="T68" fmla="*/ 0 w 929"/>
                <a:gd name="T69" fmla="*/ 0 h 996"/>
                <a:gd name="T70" fmla="*/ 0 w 929"/>
                <a:gd name="T71" fmla="*/ 0 h 996"/>
                <a:gd name="T72" fmla="*/ 0 w 929"/>
                <a:gd name="T73" fmla="*/ 0 h 996"/>
                <a:gd name="T74" fmla="*/ 0 w 929"/>
                <a:gd name="T75" fmla="*/ 0 h 996"/>
                <a:gd name="T76" fmla="*/ 0 w 929"/>
                <a:gd name="T77" fmla="*/ 0 h 996"/>
                <a:gd name="T78" fmla="*/ 0 w 929"/>
                <a:gd name="T79" fmla="*/ 0 h 996"/>
                <a:gd name="T80" fmla="*/ 0 w 929"/>
                <a:gd name="T81" fmla="*/ 0 h 996"/>
                <a:gd name="T82" fmla="*/ 0 w 929"/>
                <a:gd name="T83" fmla="*/ 0 h 996"/>
                <a:gd name="T84" fmla="*/ 0 w 929"/>
                <a:gd name="T85" fmla="*/ 0 h 996"/>
                <a:gd name="T86" fmla="*/ 0 w 929"/>
                <a:gd name="T87" fmla="*/ 0 h 99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929" h="996">
                  <a:moveTo>
                    <a:pt x="91" y="892"/>
                  </a:moveTo>
                  <a:lnTo>
                    <a:pt x="81" y="904"/>
                  </a:lnTo>
                  <a:lnTo>
                    <a:pt x="110" y="931"/>
                  </a:lnTo>
                  <a:lnTo>
                    <a:pt x="142" y="954"/>
                  </a:lnTo>
                  <a:lnTo>
                    <a:pt x="178" y="971"/>
                  </a:lnTo>
                  <a:lnTo>
                    <a:pt x="216" y="984"/>
                  </a:lnTo>
                  <a:lnTo>
                    <a:pt x="255" y="993"/>
                  </a:lnTo>
                  <a:lnTo>
                    <a:pt x="297" y="996"/>
                  </a:lnTo>
                  <a:lnTo>
                    <a:pt x="340" y="995"/>
                  </a:lnTo>
                  <a:lnTo>
                    <a:pt x="381" y="988"/>
                  </a:lnTo>
                  <a:lnTo>
                    <a:pt x="426" y="978"/>
                  </a:lnTo>
                  <a:lnTo>
                    <a:pt x="471" y="962"/>
                  </a:lnTo>
                  <a:lnTo>
                    <a:pt x="515" y="944"/>
                  </a:lnTo>
                  <a:lnTo>
                    <a:pt x="559" y="920"/>
                  </a:lnTo>
                  <a:lnTo>
                    <a:pt x="602" y="893"/>
                  </a:lnTo>
                  <a:lnTo>
                    <a:pt x="645" y="861"/>
                  </a:lnTo>
                  <a:lnTo>
                    <a:pt x="686" y="826"/>
                  </a:lnTo>
                  <a:lnTo>
                    <a:pt x="727" y="786"/>
                  </a:lnTo>
                  <a:lnTo>
                    <a:pt x="763" y="744"/>
                  </a:lnTo>
                  <a:lnTo>
                    <a:pt x="828" y="652"/>
                  </a:lnTo>
                  <a:lnTo>
                    <a:pt x="855" y="606"/>
                  </a:lnTo>
                  <a:lnTo>
                    <a:pt x="878" y="557"/>
                  </a:lnTo>
                  <a:lnTo>
                    <a:pt x="896" y="509"/>
                  </a:lnTo>
                  <a:lnTo>
                    <a:pt x="909" y="462"/>
                  </a:lnTo>
                  <a:lnTo>
                    <a:pt x="920" y="414"/>
                  </a:lnTo>
                  <a:lnTo>
                    <a:pt x="927" y="369"/>
                  </a:lnTo>
                  <a:lnTo>
                    <a:pt x="929" y="323"/>
                  </a:lnTo>
                  <a:lnTo>
                    <a:pt x="926" y="279"/>
                  </a:lnTo>
                  <a:lnTo>
                    <a:pt x="919" y="237"/>
                  </a:lnTo>
                  <a:lnTo>
                    <a:pt x="907" y="196"/>
                  </a:lnTo>
                  <a:lnTo>
                    <a:pt x="892" y="160"/>
                  </a:lnTo>
                  <a:lnTo>
                    <a:pt x="872" y="125"/>
                  </a:lnTo>
                  <a:lnTo>
                    <a:pt x="848" y="93"/>
                  </a:lnTo>
                  <a:lnTo>
                    <a:pt x="819" y="66"/>
                  </a:lnTo>
                  <a:lnTo>
                    <a:pt x="786" y="42"/>
                  </a:lnTo>
                  <a:lnTo>
                    <a:pt x="750" y="25"/>
                  </a:lnTo>
                  <a:lnTo>
                    <a:pt x="712" y="13"/>
                  </a:lnTo>
                  <a:lnTo>
                    <a:pt x="674" y="3"/>
                  </a:lnTo>
                  <a:lnTo>
                    <a:pt x="632" y="0"/>
                  </a:lnTo>
                  <a:lnTo>
                    <a:pt x="589" y="1"/>
                  </a:lnTo>
                  <a:lnTo>
                    <a:pt x="547" y="8"/>
                  </a:lnTo>
                  <a:lnTo>
                    <a:pt x="502" y="20"/>
                  </a:lnTo>
                  <a:lnTo>
                    <a:pt x="457" y="34"/>
                  </a:lnTo>
                  <a:lnTo>
                    <a:pt x="413" y="52"/>
                  </a:lnTo>
                  <a:lnTo>
                    <a:pt x="369" y="76"/>
                  </a:lnTo>
                  <a:lnTo>
                    <a:pt x="326" y="104"/>
                  </a:lnTo>
                  <a:lnTo>
                    <a:pt x="283" y="135"/>
                  </a:lnTo>
                  <a:lnTo>
                    <a:pt x="243" y="170"/>
                  </a:lnTo>
                  <a:lnTo>
                    <a:pt x="202" y="210"/>
                  </a:lnTo>
                  <a:lnTo>
                    <a:pt x="165" y="252"/>
                  </a:lnTo>
                  <a:lnTo>
                    <a:pt x="130" y="298"/>
                  </a:lnTo>
                  <a:lnTo>
                    <a:pt x="101" y="344"/>
                  </a:lnTo>
                  <a:lnTo>
                    <a:pt x="73" y="390"/>
                  </a:lnTo>
                  <a:lnTo>
                    <a:pt x="51" y="439"/>
                  </a:lnTo>
                  <a:lnTo>
                    <a:pt x="32" y="487"/>
                  </a:lnTo>
                  <a:lnTo>
                    <a:pt x="19" y="534"/>
                  </a:lnTo>
                  <a:lnTo>
                    <a:pt x="9" y="583"/>
                  </a:lnTo>
                  <a:lnTo>
                    <a:pt x="2" y="629"/>
                  </a:lnTo>
                  <a:lnTo>
                    <a:pt x="0" y="674"/>
                  </a:lnTo>
                  <a:lnTo>
                    <a:pt x="3" y="718"/>
                  </a:lnTo>
                  <a:lnTo>
                    <a:pt x="10" y="761"/>
                  </a:lnTo>
                  <a:lnTo>
                    <a:pt x="21" y="801"/>
                  </a:lnTo>
                  <a:lnTo>
                    <a:pt x="36" y="836"/>
                  </a:lnTo>
                  <a:lnTo>
                    <a:pt x="57" y="871"/>
                  </a:lnTo>
                  <a:lnTo>
                    <a:pt x="80" y="903"/>
                  </a:lnTo>
                  <a:lnTo>
                    <a:pt x="110" y="931"/>
                  </a:lnTo>
                  <a:lnTo>
                    <a:pt x="142" y="953"/>
                  </a:lnTo>
                  <a:lnTo>
                    <a:pt x="151" y="941"/>
                  </a:lnTo>
                  <a:lnTo>
                    <a:pt x="120" y="918"/>
                  </a:lnTo>
                  <a:lnTo>
                    <a:pt x="92" y="893"/>
                  </a:lnTo>
                  <a:lnTo>
                    <a:pt x="69" y="863"/>
                  </a:lnTo>
                  <a:lnTo>
                    <a:pt x="51" y="830"/>
                  </a:lnTo>
                  <a:lnTo>
                    <a:pt x="35" y="794"/>
                  </a:lnTo>
                  <a:lnTo>
                    <a:pt x="24" y="757"/>
                  </a:lnTo>
                  <a:lnTo>
                    <a:pt x="19" y="716"/>
                  </a:lnTo>
                  <a:lnTo>
                    <a:pt x="16" y="674"/>
                  </a:lnTo>
                  <a:lnTo>
                    <a:pt x="18" y="631"/>
                  </a:lnTo>
                  <a:lnTo>
                    <a:pt x="23" y="585"/>
                  </a:lnTo>
                  <a:lnTo>
                    <a:pt x="33" y="539"/>
                  </a:lnTo>
                  <a:lnTo>
                    <a:pt x="46" y="491"/>
                  </a:lnTo>
                  <a:lnTo>
                    <a:pt x="65" y="445"/>
                  </a:lnTo>
                  <a:lnTo>
                    <a:pt x="87" y="398"/>
                  </a:lnTo>
                  <a:lnTo>
                    <a:pt x="113" y="352"/>
                  </a:lnTo>
                  <a:lnTo>
                    <a:pt x="142" y="306"/>
                  </a:lnTo>
                  <a:lnTo>
                    <a:pt x="177" y="262"/>
                  </a:lnTo>
                  <a:lnTo>
                    <a:pt x="214" y="220"/>
                  </a:lnTo>
                  <a:lnTo>
                    <a:pt x="253" y="182"/>
                  </a:lnTo>
                  <a:lnTo>
                    <a:pt x="294" y="148"/>
                  </a:lnTo>
                  <a:lnTo>
                    <a:pt x="335" y="116"/>
                  </a:lnTo>
                  <a:lnTo>
                    <a:pt x="377" y="90"/>
                  </a:lnTo>
                  <a:lnTo>
                    <a:pt x="419" y="67"/>
                  </a:lnTo>
                  <a:lnTo>
                    <a:pt x="463" y="48"/>
                  </a:lnTo>
                  <a:lnTo>
                    <a:pt x="506" y="34"/>
                  </a:lnTo>
                  <a:lnTo>
                    <a:pt x="549" y="23"/>
                  </a:lnTo>
                  <a:lnTo>
                    <a:pt x="591" y="18"/>
                  </a:lnTo>
                  <a:lnTo>
                    <a:pt x="632" y="17"/>
                  </a:lnTo>
                  <a:lnTo>
                    <a:pt x="672" y="20"/>
                  </a:lnTo>
                  <a:lnTo>
                    <a:pt x="708" y="27"/>
                  </a:lnTo>
                  <a:lnTo>
                    <a:pt x="744" y="39"/>
                  </a:lnTo>
                  <a:lnTo>
                    <a:pt x="778" y="57"/>
                  </a:lnTo>
                  <a:lnTo>
                    <a:pt x="808" y="78"/>
                  </a:lnTo>
                  <a:lnTo>
                    <a:pt x="836" y="104"/>
                  </a:lnTo>
                  <a:lnTo>
                    <a:pt x="859" y="133"/>
                  </a:lnTo>
                  <a:lnTo>
                    <a:pt x="878" y="166"/>
                  </a:lnTo>
                  <a:lnTo>
                    <a:pt x="893" y="202"/>
                  </a:lnTo>
                  <a:lnTo>
                    <a:pt x="904" y="241"/>
                  </a:lnTo>
                  <a:lnTo>
                    <a:pt x="909" y="281"/>
                  </a:lnTo>
                  <a:lnTo>
                    <a:pt x="913" y="323"/>
                  </a:lnTo>
                  <a:lnTo>
                    <a:pt x="911" y="367"/>
                  </a:lnTo>
                  <a:lnTo>
                    <a:pt x="905" y="412"/>
                  </a:lnTo>
                  <a:lnTo>
                    <a:pt x="895" y="458"/>
                  </a:lnTo>
                  <a:lnTo>
                    <a:pt x="882" y="505"/>
                  </a:lnTo>
                  <a:lnTo>
                    <a:pt x="864" y="551"/>
                  </a:lnTo>
                  <a:lnTo>
                    <a:pt x="841" y="598"/>
                  </a:lnTo>
                  <a:lnTo>
                    <a:pt x="816" y="644"/>
                  </a:lnTo>
                  <a:lnTo>
                    <a:pt x="751" y="734"/>
                  </a:lnTo>
                  <a:lnTo>
                    <a:pt x="714" y="776"/>
                  </a:lnTo>
                  <a:lnTo>
                    <a:pt x="676" y="814"/>
                  </a:lnTo>
                  <a:lnTo>
                    <a:pt x="635" y="849"/>
                  </a:lnTo>
                  <a:lnTo>
                    <a:pt x="594" y="880"/>
                  </a:lnTo>
                  <a:lnTo>
                    <a:pt x="551" y="906"/>
                  </a:lnTo>
                  <a:lnTo>
                    <a:pt x="509" y="929"/>
                  </a:lnTo>
                  <a:lnTo>
                    <a:pt x="465" y="948"/>
                  </a:lnTo>
                  <a:lnTo>
                    <a:pt x="422" y="963"/>
                  </a:lnTo>
                  <a:lnTo>
                    <a:pt x="379" y="973"/>
                  </a:lnTo>
                  <a:lnTo>
                    <a:pt x="338" y="979"/>
                  </a:lnTo>
                  <a:lnTo>
                    <a:pt x="297" y="980"/>
                  </a:lnTo>
                  <a:lnTo>
                    <a:pt x="257" y="977"/>
                  </a:lnTo>
                  <a:lnTo>
                    <a:pt x="220" y="969"/>
                  </a:lnTo>
                  <a:lnTo>
                    <a:pt x="184" y="957"/>
                  </a:lnTo>
                  <a:lnTo>
                    <a:pt x="151" y="940"/>
                  </a:lnTo>
                  <a:lnTo>
                    <a:pt x="120" y="918"/>
                  </a:lnTo>
                  <a:lnTo>
                    <a:pt x="91" y="892"/>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162" name="Freeform 56"/>
            <p:cNvSpPr>
              <a:spLocks/>
            </p:cNvSpPr>
            <p:nvPr/>
          </p:nvSpPr>
          <p:spPr bwMode="auto">
            <a:xfrm>
              <a:off x="5364" y="3329"/>
              <a:ext cx="21" cy="42"/>
            </a:xfrm>
            <a:custGeom>
              <a:avLst/>
              <a:gdLst>
                <a:gd name="T0" fmla="*/ 0 w 183"/>
                <a:gd name="T1" fmla="*/ 0 h 347"/>
                <a:gd name="T2" fmla="*/ 0 w 183"/>
                <a:gd name="T3" fmla="*/ 0 h 347"/>
                <a:gd name="T4" fmla="*/ 0 w 183"/>
                <a:gd name="T5" fmla="*/ 0 h 347"/>
                <a:gd name="T6" fmla="*/ 0 w 183"/>
                <a:gd name="T7" fmla="*/ 0 h 347"/>
                <a:gd name="T8" fmla="*/ 0 w 183"/>
                <a:gd name="T9" fmla="*/ 0 h 347"/>
                <a:gd name="T10" fmla="*/ 0 w 183"/>
                <a:gd name="T11" fmla="*/ 0 h 347"/>
                <a:gd name="T12" fmla="*/ 0 w 183"/>
                <a:gd name="T13" fmla="*/ 0 h 347"/>
                <a:gd name="T14" fmla="*/ 0 w 183"/>
                <a:gd name="T15" fmla="*/ 0 h 347"/>
                <a:gd name="T16" fmla="*/ 0 w 183"/>
                <a:gd name="T17" fmla="*/ 0 h 347"/>
                <a:gd name="T18" fmla="*/ 0 w 183"/>
                <a:gd name="T19" fmla="*/ 0 h 347"/>
                <a:gd name="T20" fmla="*/ 0 w 183"/>
                <a:gd name="T21" fmla="*/ 0 h 347"/>
                <a:gd name="T22" fmla="*/ 0 w 183"/>
                <a:gd name="T23" fmla="*/ 0 h 347"/>
                <a:gd name="T24" fmla="*/ 0 w 183"/>
                <a:gd name="T25" fmla="*/ 0 h 347"/>
                <a:gd name="T26" fmla="*/ 0 w 183"/>
                <a:gd name="T27" fmla="*/ 0 h 34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3" h="347">
                  <a:moveTo>
                    <a:pt x="0" y="0"/>
                  </a:moveTo>
                  <a:lnTo>
                    <a:pt x="183" y="129"/>
                  </a:lnTo>
                  <a:lnTo>
                    <a:pt x="139" y="221"/>
                  </a:lnTo>
                  <a:lnTo>
                    <a:pt x="97" y="294"/>
                  </a:lnTo>
                  <a:lnTo>
                    <a:pt x="81" y="321"/>
                  </a:lnTo>
                  <a:lnTo>
                    <a:pt x="76" y="329"/>
                  </a:lnTo>
                  <a:lnTo>
                    <a:pt x="55" y="347"/>
                  </a:lnTo>
                  <a:lnTo>
                    <a:pt x="60" y="322"/>
                  </a:lnTo>
                  <a:lnTo>
                    <a:pt x="63" y="291"/>
                  </a:lnTo>
                  <a:lnTo>
                    <a:pt x="63" y="250"/>
                  </a:lnTo>
                  <a:lnTo>
                    <a:pt x="59" y="199"/>
                  </a:lnTo>
                  <a:lnTo>
                    <a:pt x="49" y="140"/>
                  </a:lnTo>
                  <a:lnTo>
                    <a:pt x="30" y="73"/>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63" name="Freeform 57"/>
            <p:cNvSpPr>
              <a:spLocks/>
            </p:cNvSpPr>
            <p:nvPr/>
          </p:nvSpPr>
          <p:spPr bwMode="auto">
            <a:xfrm>
              <a:off x="5358" y="3329"/>
              <a:ext cx="32" cy="47"/>
            </a:xfrm>
            <a:custGeom>
              <a:avLst/>
              <a:gdLst>
                <a:gd name="T0" fmla="*/ 0 w 197"/>
                <a:gd name="T1" fmla="*/ 0 h 360"/>
                <a:gd name="T2" fmla="*/ 0 w 197"/>
                <a:gd name="T3" fmla="*/ 0 h 360"/>
                <a:gd name="T4" fmla="*/ 0 w 197"/>
                <a:gd name="T5" fmla="*/ 0 h 360"/>
                <a:gd name="T6" fmla="*/ 0 w 197"/>
                <a:gd name="T7" fmla="*/ 0 h 360"/>
                <a:gd name="T8" fmla="*/ 0 w 197"/>
                <a:gd name="T9" fmla="*/ 0 h 360"/>
                <a:gd name="T10" fmla="*/ 0 w 197"/>
                <a:gd name="T11" fmla="*/ 0 h 360"/>
                <a:gd name="T12" fmla="*/ 0 w 197"/>
                <a:gd name="T13" fmla="*/ 0 h 360"/>
                <a:gd name="T14" fmla="*/ 0 w 197"/>
                <a:gd name="T15" fmla="*/ 0 h 360"/>
                <a:gd name="T16" fmla="*/ 0 w 197"/>
                <a:gd name="T17" fmla="*/ 0 h 360"/>
                <a:gd name="T18" fmla="*/ 0 w 197"/>
                <a:gd name="T19" fmla="*/ 0 h 360"/>
                <a:gd name="T20" fmla="*/ 0 w 197"/>
                <a:gd name="T21" fmla="*/ 0 h 360"/>
                <a:gd name="T22" fmla="*/ 0 w 197"/>
                <a:gd name="T23" fmla="*/ 0 h 360"/>
                <a:gd name="T24" fmla="*/ 0 w 197"/>
                <a:gd name="T25" fmla="*/ 0 h 360"/>
                <a:gd name="T26" fmla="*/ 0 w 197"/>
                <a:gd name="T27" fmla="*/ 0 h 360"/>
                <a:gd name="T28" fmla="*/ 0 w 197"/>
                <a:gd name="T29" fmla="*/ 0 h 360"/>
                <a:gd name="T30" fmla="*/ 0 w 197"/>
                <a:gd name="T31" fmla="*/ 0 h 360"/>
                <a:gd name="T32" fmla="*/ 0 w 197"/>
                <a:gd name="T33" fmla="*/ 0 h 360"/>
                <a:gd name="T34" fmla="*/ 0 w 197"/>
                <a:gd name="T35" fmla="*/ 0 h 360"/>
                <a:gd name="T36" fmla="*/ 0 w 197"/>
                <a:gd name="T37" fmla="*/ 0 h 360"/>
                <a:gd name="T38" fmla="*/ 0 w 197"/>
                <a:gd name="T39" fmla="*/ 0 h 360"/>
                <a:gd name="T40" fmla="*/ 0 w 197"/>
                <a:gd name="T41" fmla="*/ 0 h 360"/>
                <a:gd name="T42" fmla="*/ 0 w 197"/>
                <a:gd name="T43" fmla="*/ 0 h 360"/>
                <a:gd name="T44" fmla="*/ 0 w 197"/>
                <a:gd name="T45" fmla="*/ 0 h 360"/>
                <a:gd name="T46" fmla="*/ 0 w 197"/>
                <a:gd name="T47" fmla="*/ 0 h 360"/>
                <a:gd name="T48" fmla="*/ 0 w 197"/>
                <a:gd name="T49" fmla="*/ 0 h 360"/>
                <a:gd name="T50" fmla="*/ 0 w 197"/>
                <a:gd name="T51" fmla="*/ 0 h 360"/>
                <a:gd name="T52" fmla="*/ 0 w 197"/>
                <a:gd name="T53" fmla="*/ 0 h 360"/>
                <a:gd name="T54" fmla="*/ 0 w 197"/>
                <a:gd name="T55" fmla="*/ 0 h 360"/>
                <a:gd name="T56" fmla="*/ 0 w 197"/>
                <a:gd name="T57" fmla="*/ 0 h 360"/>
                <a:gd name="T58" fmla="*/ 0 w 197"/>
                <a:gd name="T59" fmla="*/ 0 h 360"/>
                <a:gd name="T60" fmla="*/ 0 w 197"/>
                <a:gd name="T61" fmla="*/ 0 h 360"/>
                <a:gd name="T62" fmla="*/ 0 w 197"/>
                <a:gd name="T63" fmla="*/ 0 h 360"/>
                <a:gd name="T64" fmla="*/ 0 w 197"/>
                <a:gd name="T65" fmla="*/ 0 h 360"/>
                <a:gd name="T66" fmla="*/ 0 w 197"/>
                <a:gd name="T67" fmla="*/ 0 h 360"/>
                <a:gd name="T68" fmla="*/ 0 w 197"/>
                <a:gd name="T69" fmla="*/ 0 h 360"/>
                <a:gd name="T70" fmla="*/ 0 w 197"/>
                <a:gd name="T71" fmla="*/ 0 h 360"/>
                <a:gd name="T72" fmla="*/ 0 w 197"/>
                <a:gd name="T73" fmla="*/ 0 h 360"/>
                <a:gd name="T74" fmla="*/ 0 w 197"/>
                <a:gd name="T75" fmla="*/ 0 h 360"/>
                <a:gd name="T76" fmla="*/ 0 w 197"/>
                <a:gd name="T77" fmla="*/ 0 h 360"/>
                <a:gd name="T78" fmla="*/ 0 w 197"/>
                <a:gd name="T79" fmla="*/ 0 h 360"/>
                <a:gd name="T80" fmla="*/ 0 w 197"/>
                <a:gd name="T81" fmla="*/ 0 h 360"/>
                <a:gd name="T82" fmla="*/ 0 w 197"/>
                <a:gd name="T83" fmla="*/ 0 h 360"/>
                <a:gd name="T84" fmla="*/ 0 w 197"/>
                <a:gd name="T85" fmla="*/ 0 h 360"/>
                <a:gd name="T86" fmla="*/ 0 w 197"/>
                <a:gd name="T87" fmla="*/ 0 h 360"/>
                <a:gd name="T88" fmla="*/ 0 w 197"/>
                <a:gd name="T89" fmla="*/ 0 h 360"/>
                <a:gd name="T90" fmla="*/ 0 w 197"/>
                <a:gd name="T91" fmla="*/ 0 h 360"/>
                <a:gd name="T92" fmla="*/ 0 w 197"/>
                <a:gd name="T93" fmla="*/ 0 h 360"/>
                <a:gd name="T94" fmla="*/ 0 w 197"/>
                <a:gd name="T95" fmla="*/ 0 h 360"/>
                <a:gd name="T96" fmla="*/ 0 w 197"/>
                <a:gd name="T97" fmla="*/ 0 h 360"/>
                <a:gd name="T98" fmla="*/ 0 w 197"/>
                <a:gd name="T99" fmla="*/ 0 h 360"/>
                <a:gd name="T100" fmla="*/ 0 w 197"/>
                <a:gd name="T101" fmla="*/ 0 h 360"/>
                <a:gd name="T102" fmla="*/ 0 w 197"/>
                <a:gd name="T103" fmla="*/ 0 h 36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97" h="360">
                  <a:moveTo>
                    <a:pt x="30" y="82"/>
                  </a:moveTo>
                  <a:lnTo>
                    <a:pt x="40" y="86"/>
                  </a:lnTo>
                  <a:lnTo>
                    <a:pt x="44" y="76"/>
                  </a:lnTo>
                  <a:lnTo>
                    <a:pt x="25" y="28"/>
                  </a:lnTo>
                  <a:lnTo>
                    <a:pt x="180" y="138"/>
                  </a:lnTo>
                  <a:lnTo>
                    <a:pt x="139" y="223"/>
                  </a:lnTo>
                  <a:lnTo>
                    <a:pt x="97" y="296"/>
                  </a:lnTo>
                  <a:lnTo>
                    <a:pt x="82" y="322"/>
                  </a:lnTo>
                  <a:lnTo>
                    <a:pt x="77" y="330"/>
                  </a:lnTo>
                  <a:lnTo>
                    <a:pt x="75" y="332"/>
                  </a:lnTo>
                  <a:lnTo>
                    <a:pt x="75" y="329"/>
                  </a:lnTo>
                  <a:lnTo>
                    <a:pt x="76" y="329"/>
                  </a:lnTo>
                  <a:lnTo>
                    <a:pt x="79" y="298"/>
                  </a:lnTo>
                  <a:lnTo>
                    <a:pt x="79" y="297"/>
                  </a:lnTo>
                  <a:lnTo>
                    <a:pt x="79" y="256"/>
                  </a:lnTo>
                  <a:lnTo>
                    <a:pt x="79" y="255"/>
                  </a:lnTo>
                  <a:lnTo>
                    <a:pt x="75" y="204"/>
                  </a:lnTo>
                  <a:lnTo>
                    <a:pt x="74" y="204"/>
                  </a:lnTo>
                  <a:lnTo>
                    <a:pt x="63" y="145"/>
                  </a:lnTo>
                  <a:lnTo>
                    <a:pt x="63" y="144"/>
                  </a:lnTo>
                  <a:lnTo>
                    <a:pt x="44" y="77"/>
                  </a:lnTo>
                  <a:lnTo>
                    <a:pt x="44" y="76"/>
                  </a:lnTo>
                  <a:lnTo>
                    <a:pt x="25" y="28"/>
                  </a:lnTo>
                  <a:lnTo>
                    <a:pt x="186" y="141"/>
                  </a:lnTo>
                  <a:lnTo>
                    <a:pt x="196" y="139"/>
                  </a:lnTo>
                  <a:lnTo>
                    <a:pt x="194" y="129"/>
                  </a:lnTo>
                  <a:lnTo>
                    <a:pt x="11" y="0"/>
                  </a:lnTo>
                  <a:lnTo>
                    <a:pt x="0" y="9"/>
                  </a:lnTo>
                  <a:lnTo>
                    <a:pt x="30" y="81"/>
                  </a:lnTo>
                  <a:lnTo>
                    <a:pt x="49" y="148"/>
                  </a:lnTo>
                  <a:lnTo>
                    <a:pt x="58" y="206"/>
                  </a:lnTo>
                  <a:lnTo>
                    <a:pt x="62" y="256"/>
                  </a:lnTo>
                  <a:lnTo>
                    <a:pt x="62" y="297"/>
                  </a:lnTo>
                  <a:lnTo>
                    <a:pt x="59" y="327"/>
                  </a:lnTo>
                  <a:lnTo>
                    <a:pt x="55" y="352"/>
                  </a:lnTo>
                  <a:lnTo>
                    <a:pt x="58" y="360"/>
                  </a:lnTo>
                  <a:lnTo>
                    <a:pt x="67" y="359"/>
                  </a:lnTo>
                  <a:lnTo>
                    <a:pt x="88" y="341"/>
                  </a:lnTo>
                  <a:lnTo>
                    <a:pt x="89" y="339"/>
                  </a:lnTo>
                  <a:lnTo>
                    <a:pt x="94" y="331"/>
                  </a:lnTo>
                  <a:lnTo>
                    <a:pt x="110" y="304"/>
                  </a:lnTo>
                  <a:lnTo>
                    <a:pt x="111" y="304"/>
                  </a:lnTo>
                  <a:lnTo>
                    <a:pt x="153" y="231"/>
                  </a:lnTo>
                  <a:lnTo>
                    <a:pt x="153" y="230"/>
                  </a:lnTo>
                  <a:lnTo>
                    <a:pt x="197" y="138"/>
                  </a:lnTo>
                  <a:lnTo>
                    <a:pt x="194" y="129"/>
                  </a:lnTo>
                  <a:lnTo>
                    <a:pt x="11" y="0"/>
                  </a:lnTo>
                  <a:lnTo>
                    <a:pt x="2" y="0"/>
                  </a:lnTo>
                  <a:lnTo>
                    <a:pt x="0" y="9"/>
                  </a:lnTo>
                  <a:lnTo>
                    <a:pt x="30" y="8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64" name="Freeform 58"/>
            <p:cNvSpPr>
              <a:spLocks/>
            </p:cNvSpPr>
            <p:nvPr/>
          </p:nvSpPr>
          <p:spPr bwMode="auto">
            <a:xfrm>
              <a:off x="5300" y="3291"/>
              <a:ext cx="106" cy="80"/>
            </a:xfrm>
            <a:custGeom>
              <a:avLst/>
              <a:gdLst>
                <a:gd name="T0" fmla="*/ 0 w 748"/>
                <a:gd name="T1" fmla="*/ 0 h 599"/>
                <a:gd name="T2" fmla="*/ 0 w 748"/>
                <a:gd name="T3" fmla="*/ 0 h 599"/>
                <a:gd name="T4" fmla="*/ 0 w 748"/>
                <a:gd name="T5" fmla="*/ 0 h 599"/>
                <a:gd name="T6" fmla="*/ 0 w 748"/>
                <a:gd name="T7" fmla="*/ 0 h 599"/>
                <a:gd name="T8" fmla="*/ 0 w 748"/>
                <a:gd name="T9" fmla="*/ 0 h 599"/>
                <a:gd name="T10" fmla="*/ 0 w 748"/>
                <a:gd name="T11" fmla="*/ 0 h 599"/>
                <a:gd name="T12" fmla="*/ 0 w 748"/>
                <a:gd name="T13" fmla="*/ 0 h 599"/>
                <a:gd name="T14" fmla="*/ 0 w 748"/>
                <a:gd name="T15" fmla="*/ 0 h 599"/>
                <a:gd name="T16" fmla="*/ 0 w 748"/>
                <a:gd name="T17" fmla="*/ 0 h 599"/>
                <a:gd name="T18" fmla="*/ 0 w 748"/>
                <a:gd name="T19" fmla="*/ 0 h 599"/>
                <a:gd name="T20" fmla="*/ 0 w 748"/>
                <a:gd name="T21" fmla="*/ 0 h 599"/>
                <a:gd name="T22" fmla="*/ 0 w 748"/>
                <a:gd name="T23" fmla="*/ 0 h 599"/>
                <a:gd name="T24" fmla="*/ 0 w 748"/>
                <a:gd name="T25" fmla="*/ 0 h 599"/>
                <a:gd name="T26" fmla="*/ 0 w 748"/>
                <a:gd name="T27" fmla="*/ 0 h 599"/>
                <a:gd name="T28" fmla="*/ 0 w 748"/>
                <a:gd name="T29" fmla="*/ 0 h 599"/>
                <a:gd name="T30" fmla="*/ 0 w 748"/>
                <a:gd name="T31" fmla="*/ 0 h 599"/>
                <a:gd name="T32" fmla="*/ 0 w 748"/>
                <a:gd name="T33" fmla="*/ 0 h 599"/>
                <a:gd name="T34" fmla="*/ 0 w 748"/>
                <a:gd name="T35" fmla="*/ 0 h 599"/>
                <a:gd name="T36" fmla="*/ 0 w 748"/>
                <a:gd name="T37" fmla="*/ 0 h 599"/>
                <a:gd name="T38" fmla="*/ 0 w 748"/>
                <a:gd name="T39" fmla="*/ 0 h 599"/>
                <a:gd name="T40" fmla="*/ 0 w 748"/>
                <a:gd name="T41" fmla="*/ 0 h 599"/>
                <a:gd name="T42" fmla="*/ 0 w 748"/>
                <a:gd name="T43" fmla="*/ 0 h 599"/>
                <a:gd name="T44" fmla="*/ 0 w 748"/>
                <a:gd name="T45" fmla="*/ 0 h 599"/>
                <a:gd name="T46" fmla="*/ 0 w 748"/>
                <a:gd name="T47" fmla="*/ 0 h 59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48" h="599">
                  <a:moveTo>
                    <a:pt x="0" y="0"/>
                  </a:moveTo>
                  <a:lnTo>
                    <a:pt x="92" y="97"/>
                  </a:lnTo>
                  <a:lnTo>
                    <a:pt x="189" y="195"/>
                  </a:lnTo>
                  <a:lnTo>
                    <a:pt x="303" y="308"/>
                  </a:lnTo>
                  <a:lnTo>
                    <a:pt x="425" y="419"/>
                  </a:lnTo>
                  <a:lnTo>
                    <a:pt x="484" y="469"/>
                  </a:lnTo>
                  <a:lnTo>
                    <a:pt x="540" y="514"/>
                  </a:lnTo>
                  <a:lnTo>
                    <a:pt x="592" y="552"/>
                  </a:lnTo>
                  <a:lnTo>
                    <a:pt x="639" y="580"/>
                  </a:lnTo>
                  <a:lnTo>
                    <a:pt x="678" y="596"/>
                  </a:lnTo>
                  <a:lnTo>
                    <a:pt x="694" y="599"/>
                  </a:lnTo>
                  <a:lnTo>
                    <a:pt x="708" y="599"/>
                  </a:lnTo>
                  <a:lnTo>
                    <a:pt x="728" y="592"/>
                  </a:lnTo>
                  <a:lnTo>
                    <a:pt x="742" y="581"/>
                  </a:lnTo>
                  <a:lnTo>
                    <a:pt x="748" y="565"/>
                  </a:lnTo>
                  <a:lnTo>
                    <a:pt x="747" y="544"/>
                  </a:lnTo>
                  <a:lnTo>
                    <a:pt x="741" y="522"/>
                  </a:lnTo>
                  <a:lnTo>
                    <a:pt x="729" y="497"/>
                  </a:lnTo>
                  <a:lnTo>
                    <a:pt x="697" y="443"/>
                  </a:lnTo>
                  <a:lnTo>
                    <a:pt x="654" y="389"/>
                  </a:lnTo>
                  <a:lnTo>
                    <a:pt x="609" y="339"/>
                  </a:lnTo>
                  <a:lnTo>
                    <a:pt x="568" y="302"/>
                  </a:lnTo>
                  <a:lnTo>
                    <a:pt x="536" y="279"/>
                  </a:lnTo>
                  <a:lnTo>
                    <a:pt x="0" y="0"/>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65" name="Freeform 59"/>
            <p:cNvSpPr>
              <a:spLocks/>
            </p:cNvSpPr>
            <p:nvPr/>
          </p:nvSpPr>
          <p:spPr bwMode="auto">
            <a:xfrm>
              <a:off x="5300" y="3291"/>
              <a:ext cx="106" cy="80"/>
            </a:xfrm>
            <a:custGeom>
              <a:avLst/>
              <a:gdLst>
                <a:gd name="T0" fmla="*/ 0 w 762"/>
                <a:gd name="T1" fmla="*/ 0 h 615"/>
                <a:gd name="T2" fmla="*/ 0 w 762"/>
                <a:gd name="T3" fmla="*/ 0 h 615"/>
                <a:gd name="T4" fmla="*/ 0 w 762"/>
                <a:gd name="T5" fmla="*/ 0 h 615"/>
                <a:gd name="T6" fmla="*/ 0 w 762"/>
                <a:gd name="T7" fmla="*/ 0 h 615"/>
                <a:gd name="T8" fmla="*/ 0 w 762"/>
                <a:gd name="T9" fmla="*/ 0 h 615"/>
                <a:gd name="T10" fmla="*/ 0 w 762"/>
                <a:gd name="T11" fmla="*/ 0 h 615"/>
                <a:gd name="T12" fmla="*/ 0 w 762"/>
                <a:gd name="T13" fmla="*/ 0 h 615"/>
                <a:gd name="T14" fmla="*/ 0 w 762"/>
                <a:gd name="T15" fmla="*/ 0 h 615"/>
                <a:gd name="T16" fmla="*/ 0 w 762"/>
                <a:gd name="T17" fmla="*/ 0 h 615"/>
                <a:gd name="T18" fmla="*/ 0 w 762"/>
                <a:gd name="T19" fmla="*/ 0 h 615"/>
                <a:gd name="T20" fmla="*/ 0 w 762"/>
                <a:gd name="T21" fmla="*/ 0 h 615"/>
                <a:gd name="T22" fmla="*/ 0 w 762"/>
                <a:gd name="T23" fmla="*/ 0 h 615"/>
                <a:gd name="T24" fmla="*/ 0 w 762"/>
                <a:gd name="T25" fmla="*/ 0 h 615"/>
                <a:gd name="T26" fmla="*/ 0 w 762"/>
                <a:gd name="T27" fmla="*/ 0 h 615"/>
                <a:gd name="T28" fmla="*/ 0 w 762"/>
                <a:gd name="T29" fmla="*/ 0 h 615"/>
                <a:gd name="T30" fmla="*/ 0 w 762"/>
                <a:gd name="T31" fmla="*/ 0 h 615"/>
                <a:gd name="T32" fmla="*/ 0 w 762"/>
                <a:gd name="T33" fmla="*/ 0 h 615"/>
                <a:gd name="T34" fmla="*/ 0 w 762"/>
                <a:gd name="T35" fmla="*/ 0 h 615"/>
                <a:gd name="T36" fmla="*/ 0 w 762"/>
                <a:gd name="T37" fmla="*/ 0 h 615"/>
                <a:gd name="T38" fmla="*/ 0 w 762"/>
                <a:gd name="T39" fmla="*/ 0 h 615"/>
                <a:gd name="T40" fmla="*/ 0 w 762"/>
                <a:gd name="T41" fmla="*/ 0 h 615"/>
                <a:gd name="T42" fmla="*/ 0 w 762"/>
                <a:gd name="T43" fmla="*/ 0 h 615"/>
                <a:gd name="T44" fmla="*/ 0 w 762"/>
                <a:gd name="T45" fmla="*/ 0 h 615"/>
                <a:gd name="T46" fmla="*/ 0 w 762"/>
                <a:gd name="T47" fmla="*/ 0 h 615"/>
                <a:gd name="T48" fmla="*/ 0 w 762"/>
                <a:gd name="T49" fmla="*/ 0 h 615"/>
                <a:gd name="T50" fmla="*/ 0 w 762"/>
                <a:gd name="T51" fmla="*/ 0 h 615"/>
                <a:gd name="T52" fmla="*/ 0 w 762"/>
                <a:gd name="T53" fmla="*/ 0 h 615"/>
                <a:gd name="T54" fmla="*/ 0 w 762"/>
                <a:gd name="T55" fmla="*/ 0 h 615"/>
                <a:gd name="T56" fmla="*/ 0 w 762"/>
                <a:gd name="T57" fmla="*/ 0 h 615"/>
                <a:gd name="T58" fmla="*/ 0 w 762"/>
                <a:gd name="T59" fmla="*/ 0 h 615"/>
                <a:gd name="T60" fmla="*/ 0 w 762"/>
                <a:gd name="T61" fmla="*/ 0 h 615"/>
                <a:gd name="T62" fmla="*/ 0 w 762"/>
                <a:gd name="T63" fmla="*/ 0 h 615"/>
                <a:gd name="T64" fmla="*/ 0 w 762"/>
                <a:gd name="T65" fmla="*/ 0 h 615"/>
                <a:gd name="T66" fmla="*/ 0 w 762"/>
                <a:gd name="T67" fmla="*/ 0 h 615"/>
                <a:gd name="T68" fmla="*/ 0 w 762"/>
                <a:gd name="T69" fmla="*/ 0 h 615"/>
                <a:gd name="T70" fmla="*/ 0 w 762"/>
                <a:gd name="T71" fmla="*/ 0 h 615"/>
                <a:gd name="T72" fmla="*/ 0 w 762"/>
                <a:gd name="T73" fmla="*/ 0 h 615"/>
                <a:gd name="T74" fmla="*/ 0 w 762"/>
                <a:gd name="T75" fmla="*/ 0 h 615"/>
                <a:gd name="T76" fmla="*/ 0 w 762"/>
                <a:gd name="T77" fmla="*/ 0 h 615"/>
                <a:gd name="T78" fmla="*/ 0 w 762"/>
                <a:gd name="T79" fmla="*/ 0 h 615"/>
                <a:gd name="T80" fmla="*/ 0 w 762"/>
                <a:gd name="T81" fmla="*/ 0 h 615"/>
                <a:gd name="T82" fmla="*/ 0 w 762"/>
                <a:gd name="T83" fmla="*/ 0 h 615"/>
                <a:gd name="T84" fmla="*/ 0 w 762"/>
                <a:gd name="T85" fmla="*/ 0 h 615"/>
                <a:gd name="T86" fmla="*/ 0 w 762"/>
                <a:gd name="T87" fmla="*/ 0 h 615"/>
                <a:gd name="T88" fmla="*/ 0 w 762"/>
                <a:gd name="T89" fmla="*/ 0 h 615"/>
                <a:gd name="T90" fmla="*/ 0 w 762"/>
                <a:gd name="T91" fmla="*/ 0 h 615"/>
                <a:gd name="T92" fmla="*/ 0 w 762"/>
                <a:gd name="T93" fmla="*/ 0 h 615"/>
                <a:gd name="T94" fmla="*/ 0 w 762"/>
                <a:gd name="T95" fmla="*/ 0 h 615"/>
                <a:gd name="T96" fmla="*/ 0 w 762"/>
                <a:gd name="T97" fmla="*/ 0 h 615"/>
                <a:gd name="T98" fmla="*/ 0 w 762"/>
                <a:gd name="T99" fmla="*/ 0 h 615"/>
                <a:gd name="T100" fmla="*/ 0 w 762"/>
                <a:gd name="T101" fmla="*/ 0 h 615"/>
                <a:gd name="T102" fmla="*/ 0 w 762"/>
                <a:gd name="T103" fmla="*/ 0 h 615"/>
                <a:gd name="T104" fmla="*/ 0 w 762"/>
                <a:gd name="T105" fmla="*/ 0 h 615"/>
                <a:gd name="T106" fmla="*/ 0 w 762"/>
                <a:gd name="T107" fmla="*/ 0 h 615"/>
                <a:gd name="T108" fmla="*/ 0 w 762"/>
                <a:gd name="T109" fmla="*/ 0 h 61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62" h="615">
                  <a:moveTo>
                    <a:pt x="538" y="293"/>
                  </a:moveTo>
                  <a:lnTo>
                    <a:pt x="546" y="279"/>
                  </a:lnTo>
                  <a:lnTo>
                    <a:pt x="10" y="0"/>
                  </a:lnTo>
                  <a:lnTo>
                    <a:pt x="0" y="12"/>
                  </a:lnTo>
                  <a:lnTo>
                    <a:pt x="93" y="109"/>
                  </a:lnTo>
                  <a:lnTo>
                    <a:pt x="190" y="207"/>
                  </a:lnTo>
                  <a:lnTo>
                    <a:pt x="304" y="321"/>
                  </a:lnTo>
                  <a:lnTo>
                    <a:pt x="426" y="432"/>
                  </a:lnTo>
                  <a:lnTo>
                    <a:pt x="485" y="483"/>
                  </a:lnTo>
                  <a:lnTo>
                    <a:pt x="541" y="528"/>
                  </a:lnTo>
                  <a:lnTo>
                    <a:pt x="594" y="565"/>
                  </a:lnTo>
                  <a:lnTo>
                    <a:pt x="642" y="594"/>
                  </a:lnTo>
                  <a:lnTo>
                    <a:pt x="682" y="611"/>
                  </a:lnTo>
                  <a:lnTo>
                    <a:pt x="699" y="615"/>
                  </a:lnTo>
                  <a:lnTo>
                    <a:pt x="715" y="615"/>
                  </a:lnTo>
                  <a:lnTo>
                    <a:pt x="738" y="606"/>
                  </a:lnTo>
                  <a:lnTo>
                    <a:pt x="754" y="593"/>
                  </a:lnTo>
                  <a:lnTo>
                    <a:pt x="762" y="573"/>
                  </a:lnTo>
                  <a:lnTo>
                    <a:pt x="761" y="550"/>
                  </a:lnTo>
                  <a:lnTo>
                    <a:pt x="754" y="526"/>
                  </a:lnTo>
                  <a:lnTo>
                    <a:pt x="742" y="500"/>
                  </a:lnTo>
                  <a:lnTo>
                    <a:pt x="709" y="446"/>
                  </a:lnTo>
                  <a:lnTo>
                    <a:pt x="666" y="390"/>
                  </a:lnTo>
                  <a:lnTo>
                    <a:pt x="620" y="341"/>
                  </a:lnTo>
                  <a:lnTo>
                    <a:pt x="579" y="302"/>
                  </a:lnTo>
                  <a:lnTo>
                    <a:pt x="546" y="279"/>
                  </a:lnTo>
                  <a:lnTo>
                    <a:pt x="10" y="0"/>
                  </a:lnTo>
                  <a:lnTo>
                    <a:pt x="0" y="12"/>
                  </a:lnTo>
                  <a:lnTo>
                    <a:pt x="92" y="109"/>
                  </a:lnTo>
                  <a:lnTo>
                    <a:pt x="104" y="99"/>
                  </a:lnTo>
                  <a:lnTo>
                    <a:pt x="44" y="35"/>
                  </a:lnTo>
                  <a:lnTo>
                    <a:pt x="538" y="293"/>
                  </a:lnTo>
                  <a:lnTo>
                    <a:pt x="569" y="315"/>
                  </a:lnTo>
                  <a:lnTo>
                    <a:pt x="610" y="352"/>
                  </a:lnTo>
                  <a:lnTo>
                    <a:pt x="654" y="401"/>
                  </a:lnTo>
                  <a:lnTo>
                    <a:pt x="697" y="454"/>
                  </a:lnTo>
                  <a:lnTo>
                    <a:pt x="728" y="508"/>
                  </a:lnTo>
                  <a:lnTo>
                    <a:pt x="739" y="532"/>
                  </a:lnTo>
                  <a:lnTo>
                    <a:pt x="745" y="552"/>
                  </a:lnTo>
                  <a:lnTo>
                    <a:pt x="746" y="571"/>
                  </a:lnTo>
                  <a:lnTo>
                    <a:pt x="741" y="583"/>
                  </a:lnTo>
                  <a:lnTo>
                    <a:pt x="730" y="592"/>
                  </a:lnTo>
                  <a:lnTo>
                    <a:pt x="713" y="598"/>
                  </a:lnTo>
                  <a:lnTo>
                    <a:pt x="701" y="598"/>
                  </a:lnTo>
                  <a:lnTo>
                    <a:pt x="686" y="596"/>
                  </a:lnTo>
                  <a:lnTo>
                    <a:pt x="649" y="580"/>
                  </a:lnTo>
                  <a:lnTo>
                    <a:pt x="603" y="553"/>
                  </a:lnTo>
                  <a:lnTo>
                    <a:pt x="552" y="515"/>
                  </a:lnTo>
                  <a:lnTo>
                    <a:pt x="495" y="470"/>
                  </a:lnTo>
                  <a:lnTo>
                    <a:pt x="436" y="420"/>
                  </a:lnTo>
                  <a:lnTo>
                    <a:pt x="315" y="309"/>
                  </a:lnTo>
                  <a:lnTo>
                    <a:pt x="200" y="197"/>
                  </a:lnTo>
                  <a:lnTo>
                    <a:pt x="103" y="99"/>
                  </a:lnTo>
                  <a:lnTo>
                    <a:pt x="44" y="35"/>
                  </a:lnTo>
                  <a:lnTo>
                    <a:pt x="538" y="293"/>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166" name="Rectangle 60"/>
            <p:cNvSpPr>
              <a:spLocks noChangeArrowheads="1"/>
            </p:cNvSpPr>
            <p:nvPr/>
          </p:nvSpPr>
          <p:spPr bwMode="auto">
            <a:xfrm>
              <a:off x="5142" y="3784"/>
              <a:ext cx="47" cy="32"/>
            </a:xfrm>
            <a:prstGeom prst="rect">
              <a:avLst/>
            </a:prstGeom>
            <a:solidFill>
              <a:srgbClr val="E0E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167" name="Freeform 61"/>
            <p:cNvSpPr>
              <a:spLocks/>
            </p:cNvSpPr>
            <p:nvPr/>
          </p:nvSpPr>
          <p:spPr bwMode="auto">
            <a:xfrm>
              <a:off x="5142" y="3784"/>
              <a:ext cx="47" cy="37"/>
            </a:xfrm>
            <a:custGeom>
              <a:avLst/>
              <a:gdLst>
                <a:gd name="T0" fmla="*/ 0 w 352"/>
                <a:gd name="T1" fmla="*/ 0 h 279"/>
                <a:gd name="T2" fmla="*/ 0 w 352"/>
                <a:gd name="T3" fmla="*/ 0 h 279"/>
                <a:gd name="T4" fmla="*/ 0 w 352"/>
                <a:gd name="T5" fmla="*/ 0 h 279"/>
                <a:gd name="T6" fmla="*/ 0 w 352"/>
                <a:gd name="T7" fmla="*/ 0 h 279"/>
                <a:gd name="T8" fmla="*/ 0 w 352"/>
                <a:gd name="T9" fmla="*/ 0 h 279"/>
                <a:gd name="T10" fmla="*/ 0 w 352"/>
                <a:gd name="T11" fmla="*/ 0 h 279"/>
                <a:gd name="T12" fmla="*/ 0 w 352"/>
                <a:gd name="T13" fmla="*/ 0 h 279"/>
                <a:gd name="T14" fmla="*/ 0 w 352"/>
                <a:gd name="T15" fmla="*/ 0 h 279"/>
                <a:gd name="T16" fmla="*/ 0 w 352"/>
                <a:gd name="T17" fmla="*/ 0 h 279"/>
                <a:gd name="T18" fmla="*/ 0 w 352"/>
                <a:gd name="T19" fmla="*/ 0 h 279"/>
                <a:gd name="T20" fmla="*/ 0 w 352"/>
                <a:gd name="T21" fmla="*/ 0 h 279"/>
                <a:gd name="T22" fmla="*/ 0 w 352"/>
                <a:gd name="T23" fmla="*/ 0 h 279"/>
                <a:gd name="T24" fmla="*/ 0 w 352"/>
                <a:gd name="T25" fmla="*/ 0 h 279"/>
                <a:gd name="T26" fmla="*/ 0 w 352"/>
                <a:gd name="T27" fmla="*/ 0 h 279"/>
                <a:gd name="T28" fmla="*/ 0 w 352"/>
                <a:gd name="T29" fmla="*/ 0 h 279"/>
                <a:gd name="T30" fmla="*/ 0 w 352"/>
                <a:gd name="T31" fmla="*/ 0 h 279"/>
                <a:gd name="T32" fmla="*/ 0 w 352"/>
                <a:gd name="T33" fmla="*/ 0 h 279"/>
                <a:gd name="T34" fmla="*/ 0 w 352"/>
                <a:gd name="T35" fmla="*/ 0 h 279"/>
                <a:gd name="T36" fmla="*/ 0 w 352"/>
                <a:gd name="T37" fmla="*/ 0 h 279"/>
                <a:gd name="T38" fmla="*/ 0 w 352"/>
                <a:gd name="T39" fmla="*/ 0 h 279"/>
                <a:gd name="T40" fmla="*/ 0 w 352"/>
                <a:gd name="T41" fmla="*/ 0 h 279"/>
                <a:gd name="T42" fmla="*/ 0 w 352"/>
                <a:gd name="T43" fmla="*/ 0 h 27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52" h="279">
                  <a:moveTo>
                    <a:pt x="8" y="263"/>
                  </a:moveTo>
                  <a:lnTo>
                    <a:pt x="0" y="271"/>
                  </a:lnTo>
                  <a:lnTo>
                    <a:pt x="8" y="279"/>
                  </a:lnTo>
                  <a:lnTo>
                    <a:pt x="344" y="279"/>
                  </a:lnTo>
                  <a:lnTo>
                    <a:pt x="352" y="271"/>
                  </a:lnTo>
                  <a:lnTo>
                    <a:pt x="352" y="8"/>
                  </a:lnTo>
                  <a:lnTo>
                    <a:pt x="344" y="0"/>
                  </a:lnTo>
                  <a:lnTo>
                    <a:pt x="8" y="0"/>
                  </a:lnTo>
                  <a:lnTo>
                    <a:pt x="0" y="8"/>
                  </a:lnTo>
                  <a:lnTo>
                    <a:pt x="0" y="271"/>
                  </a:lnTo>
                  <a:lnTo>
                    <a:pt x="8" y="279"/>
                  </a:lnTo>
                  <a:lnTo>
                    <a:pt x="344" y="279"/>
                  </a:lnTo>
                  <a:lnTo>
                    <a:pt x="352" y="271"/>
                  </a:lnTo>
                  <a:lnTo>
                    <a:pt x="352" y="8"/>
                  </a:lnTo>
                  <a:lnTo>
                    <a:pt x="344" y="0"/>
                  </a:lnTo>
                  <a:lnTo>
                    <a:pt x="336" y="8"/>
                  </a:lnTo>
                  <a:lnTo>
                    <a:pt x="336" y="263"/>
                  </a:lnTo>
                  <a:lnTo>
                    <a:pt x="16" y="263"/>
                  </a:lnTo>
                  <a:lnTo>
                    <a:pt x="16" y="16"/>
                  </a:lnTo>
                  <a:lnTo>
                    <a:pt x="336" y="16"/>
                  </a:lnTo>
                  <a:lnTo>
                    <a:pt x="336" y="263"/>
                  </a:lnTo>
                  <a:lnTo>
                    <a:pt x="8" y="263"/>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68" name="Freeform 62"/>
            <p:cNvSpPr>
              <a:spLocks/>
            </p:cNvSpPr>
            <p:nvPr/>
          </p:nvSpPr>
          <p:spPr bwMode="auto">
            <a:xfrm>
              <a:off x="5084" y="3795"/>
              <a:ext cx="116" cy="42"/>
            </a:xfrm>
            <a:custGeom>
              <a:avLst/>
              <a:gdLst>
                <a:gd name="T0" fmla="*/ 0 w 801"/>
                <a:gd name="T1" fmla="*/ 0 h 334"/>
                <a:gd name="T2" fmla="*/ 0 w 801"/>
                <a:gd name="T3" fmla="*/ 0 h 334"/>
                <a:gd name="T4" fmla="*/ 0 w 801"/>
                <a:gd name="T5" fmla="*/ 0 h 334"/>
                <a:gd name="T6" fmla="*/ 0 w 801"/>
                <a:gd name="T7" fmla="*/ 0 h 334"/>
                <a:gd name="T8" fmla="*/ 0 w 801"/>
                <a:gd name="T9" fmla="*/ 0 h 334"/>
                <a:gd name="T10" fmla="*/ 0 w 801"/>
                <a:gd name="T11" fmla="*/ 0 h 334"/>
                <a:gd name="T12" fmla="*/ 0 w 801"/>
                <a:gd name="T13" fmla="*/ 0 h 334"/>
                <a:gd name="T14" fmla="*/ 0 w 801"/>
                <a:gd name="T15" fmla="*/ 0 h 334"/>
                <a:gd name="T16" fmla="*/ 0 w 801"/>
                <a:gd name="T17" fmla="*/ 0 h 334"/>
                <a:gd name="T18" fmla="*/ 0 w 801"/>
                <a:gd name="T19" fmla="*/ 0 h 334"/>
                <a:gd name="T20" fmla="*/ 0 w 801"/>
                <a:gd name="T21" fmla="*/ 0 h 334"/>
                <a:gd name="T22" fmla="*/ 0 w 801"/>
                <a:gd name="T23" fmla="*/ 0 h 334"/>
                <a:gd name="T24" fmla="*/ 0 w 801"/>
                <a:gd name="T25" fmla="*/ 0 h 334"/>
                <a:gd name="T26" fmla="*/ 0 w 801"/>
                <a:gd name="T27" fmla="*/ 0 h 334"/>
                <a:gd name="T28" fmla="*/ 0 w 801"/>
                <a:gd name="T29" fmla="*/ 0 h 334"/>
                <a:gd name="T30" fmla="*/ 0 w 801"/>
                <a:gd name="T31" fmla="*/ 0 h 334"/>
                <a:gd name="T32" fmla="*/ 0 w 801"/>
                <a:gd name="T33" fmla="*/ 0 h 334"/>
                <a:gd name="T34" fmla="*/ 0 w 801"/>
                <a:gd name="T35" fmla="*/ 0 h 334"/>
                <a:gd name="T36" fmla="*/ 0 w 801"/>
                <a:gd name="T37" fmla="*/ 0 h 334"/>
                <a:gd name="T38" fmla="*/ 0 w 801"/>
                <a:gd name="T39" fmla="*/ 0 h 334"/>
                <a:gd name="T40" fmla="*/ 0 w 801"/>
                <a:gd name="T41" fmla="*/ 0 h 334"/>
                <a:gd name="T42" fmla="*/ 0 w 801"/>
                <a:gd name="T43" fmla="*/ 0 h 334"/>
                <a:gd name="T44" fmla="*/ 0 w 801"/>
                <a:gd name="T45" fmla="*/ 0 h 334"/>
                <a:gd name="T46" fmla="*/ 0 w 801"/>
                <a:gd name="T47" fmla="*/ 0 h 334"/>
                <a:gd name="T48" fmla="*/ 0 w 801"/>
                <a:gd name="T49" fmla="*/ 0 h 334"/>
                <a:gd name="T50" fmla="*/ 0 w 801"/>
                <a:gd name="T51" fmla="*/ 0 h 334"/>
                <a:gd name="T52" fmla="*/ 0 w 801"/>
                <a:gd name="T53" fmla="*/ 0 h 334"/>
                <a:gd name="T54" fmla="*/ 0 w 801"/>
                <a:gd name="T55" fmla="*/ 0 h 334"/>
                <a:gd name="T56" fmla="*/ 0 w 801"/>
                <a:gd name="T57" fmla="*/ 0 h 334"/>
                <a:gd name="T58" fmla="*/ 0 w 801"/>
                <a:gd name="T59" fmla="*/ 0 h 334"/>
                <a:gd name="T60" fmla="*/ 0 w 801"/>
                <a:gd name="T61" fmla="*/ 0 h 334"/>
                <a:gd name="T62" fmla="*/ 0 w 801"/>
                <a:gd name="T63" fmla="*/ 0 h 334"/>
                <a:gd name="T64" fmla="*/ 0 w 801"/>
                <a:gd name="T65" fmla="*/ 0 h 334"/>
                <a:gd name="T66" fmla="*/ 0 w 801"/>
                <a:gd name="T67" fmla="*/ 0 h 334"/>
                <a:gd name="T68" fmla="*/ 0 w 801"/>
                <a:gd name="T69" fmla="*/ 0 h 334"/>
                <a:gd name="T70" fmla="*/ 0 w 801"/>
                <a:gd name="T71" fmla="*/ 0 h 334"/>
                <a:gd name="T72" fmla="*/ 0 w 801"/>
                <a:gd name="T73" fmla="*/ 0 h 334"/>
                <a:gd name="T74" fmla="*/ 0 w 801"/>
                <a:gd name="T75" fmla="*/ 0 h 334"/>
                <a:gd name="T76" fmla="*/ 0 w 801"/>
                <a:gd name="T77" fmla="*/ 0 h 334"/>
                <a:gd name="T78" fmla="*/ 0 w 801"/>
                <a:gd name="T79" fmla="*/ 0 h 334"/>
                <a:gd name="T80" fmla="*/ 0 w 801"/>
                <a:gd name="T81" fmla="*/ 0 h 334"/>
                <a:gd name="T82" fmla="*/ 0 w 801"/>
                <a:gd name="T83" fmla="*/ 0 h 334"/>
                <a:gd name="T84" fmla="*/ 0 w 801"/>
                <a:gd name="T85" fmla="*/ 0 h 334"/>
                <a:gd name="T86" fmla="*/ 0 w 801"/>
                <a:gd name="T87" fmla="*/ 0 h 334"/>
                <a:gd name="T88" fmla="*/ 0 w 801"/>
                <a:gd name="T89" fmla="*/ 0 h 334"/>
                <a:gd name="T90" fmla="*/ 0 w 801"/>
                <a:gd name="T91" fmla="*/ 0 h 334"/>
                <a:gd name="T92" fmla="*/ 0 w 801"/>
                <a:gd name="T93" fmla="*/ 0 h 334"/>
                <a:gd name="T94" fmla="*/ 0 w 801"/>
                <a:gd name="T95" fmla="*/ 0 h 334"/>
                <a:gd name="T96" fmla="*/ 0 w 801"/>
                <a:gd name="T97" fmla="*/ 0 h 334"/>
                <a:gd name="T98" fmla="*/ 0 w 801"/>
                <a:gd name="T99" fmla="*/ 0 h 334"/>
                <a:gd name="T100" fmla="*/ 0 w 801"/>
                <a:gd name="T101" fmla="*/ 0 h 334"/>
                <a:gd name="T102" fmla="*/ 0 w 801"/>
                <a:gd name="T103" fmla="*/ 0 h 334"/>
                <a:gd name="T104" fmla="*/ 0 w 801"/>
                <a:gd name="T105" fmla="*/ 0 h 334"/>
                <a:gd name="T106" fmla="*/ 0 w 801"/>
                <a:gd name="T107" fmla="*/ 0 h 334"/>
                <a:gd name="T108" fmla="*/ 0 w 801"/>
                <a:gd name="T109" fmla="*/ 0 h 334"/>
                <a:gd name="T110" fmla="*/ 0 w 801"/>
                <a:gd name="T111" fmla="*/ 0 h 334"/>
                <a:gd name="T112" fmla="*/ 0 w 801"/>
                <a:gd name="T113" fmla="*/ 0 h 334"/>
                <a:gd name="T114" fmla="*/ 0 w 801"/>
                <a:gd name="T115" fmla="*/ 0 h 334"/>
                <a:gd name="T116" fmla="*/ 0 w 801"/>
                <a:gd name="T117" fmla="*/ 0 h 334"/>
                <a:gd name="T118" fmla="*/ 0 w 801"/>
                <a:gd name="T119" fmla="*/ 0 h 33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801" h="334">
                  <a:moveTo>
                    <a:pt x="763" y="18"/>
                  </a:moveTo>
                  <a:lnTo>
                    <a:pt x="773" y="59"/>
                  </a:lnTo>
                  <a:lnTo>
                    <a:pt x="791" y="151"/>
                  </a:lnTo>
                  <a:lnTo>
                    <a:pt x="797" y="202"/>
                  </a:lnTo>
                  <a:lnTo>
                    <a:pt x="801" y="248"/>
                  </a:lnTo>
                  <a:lnTo>
                    <a:pt x="796" y="282"/>
                  </a:lnTo>
                  <a:lnTo>
                    <a:pt x="791" y="295"/>
                  </a:lnTo>
                  <a:lnTo>
                    <a:pt x="783" y="302"/>
                  </a:lnTo>
                  <a:lnTo>
                    <a:pt x="731" y="312"/>
                  </a:lnTo>
                  <a:lnTo>
                    <a:pt x="661" y="319"/>
                  </a:lnTo>
                  <a:lnTo>
                    <a:pt x="630" y="313"/>
                  </a:lnTo>
                  <a:lnTo>
                    <a:pt x="590" y="302"/>
                  </a:lnTo>
                  <a:lnTo>
                    <a:pt x="564" y="299"/>
                  </a:lnTo>
                  <a:lnTo>
                    <a:pt x="533" y="301"/>
                  </a:lnTo>
                  <a:lnTo>
                    <a:pt x="496" y="308"/>
                  </a:lnTo>
                  <a:lnTo>
                    <a:pt x="453" y="323"/>
                  </a:lnTo>
                  <a:lnTo>
                    <a:pt x="423" y="329"/>
                  </a:lnTo>
                  <a:lnTo>
                    <a:pt x="365" y="332"/>
                  </a:lnTo>
                  <a:lnTo>
                    <a:pt x="292" y="334"/>
                  </a:lnTo>
                  <a:lnTo>
                    <a:pt x="211" y="329"/>
                  </a:lnTo>
                  <a:lnTo>
                    <a:pt x="133" y="320"/>
                  </a:lnTo>
                  <a:lnTo>
                    <a:pt x="65" y="303"/>
                  </a:lnTo>
                  <a:lnTo>
                    <a:pt x="39" y="292"/>
                  </a:lnTo>
                  <a:lnTo>
                    <a:pt x="17" y="278"/>
                  </a:lnTo>
                  <a:lnTo>
                    <a:pt x="5" y="263"/>
                  </a:lnTo>
                  <a:lnTo>
                    <a:pt x="0" y="244"/>
                  </a:lnTo>
                  <a:lnTo>
                    <a:pt x="2" y="214"/>
                  </a:lnTo>
                  <a:lnTo>
                    <a:pt x="9" y="189"/>
                  </a:lnTo>
                  <a:lnTo>
                    <a:pt x="20" y="168"/>
                  </a:lnTo>
                  <a:lnTo>
                    <a:pt x="35" y="151"/>
                  </a:lnTo>
                  <a:lnTo>
                    <a:pt x="52" y="139"/>
                  </a:lnTo>
                  <a:lnTo>
                    <a:pt x="71" y="129"/>
                  </a:lnTo>
                  <a:lnTo>
                    <a:pt x="116" y="118"/>
                  </a:lnTo>
                  <a:lnTo>
                    <a:pt x="164" y="112"/>
                  </a:lnTo>
                  <a:lnTo>
                    <a:pt x="211" y="110"/>
                  </a:lnTo>
                  <a:lnTo>
                    <a:pt x="253" y="106"/>
                  </a:lnTo>
                  <a:lnTo>
                    <a:pt x="286" y="97"/>
                  </a:lnTo>
                  <a:lnTo>
                    <a:pt x="380" y="48"/>
                  </a:lnTo>
                  <a:lnTo>
                    <a:pt x="419" y="66"/>
                  </a:lnTo>
                  <a:lnTo>
                    <a:pt x="443" y="82"/>
                  </a:lnTo>
                  <a:lnTo>
                    <a:pt x="451" y="88"/>
                  </a:lnTo>
                  <a:lnTo>
                    <a:pt x="453" y="89"/>
                  </a:lnTo>
                  <a:lnTo>
                    <a:pt x="451" y="95"/>
                  </a:lnTo>
                  <a:lnTo>
                    <a:pt x="435" y="125"/>
                  </a:lnTo>
                  <a:lnTo>
                    <a:pt x="456" y="130"/>
                  </a:lnTo>
                  <a:lnTo>
                    <a:pt x="508" y="140"/>
                  </a:lnTo>
                  <a:lnTo>
                    <a:pt x="570" y="145"/>
                  </a:lnTo>
                  <a:lnTo>
                    <a:pt x="598" y="143"/>
                  </a:lnTo>
                  <a:lnTo>
                    <a:pt x="609" y="141"/>
                  </a:lnTo>
                  <a:lnTo>
                    <a:pt x="622" y="136"/>
                  </a:lnTo>
                  <a:lnTo>
                    <a:pt x="638" y="124"/>
                  </a:lnTo>
                  <a:lnTo>
                    <a:pt x="648" y="107"/>
                  </a:lnTo>
                  <a:lnTo>
                    <a:pt x="659" y="67"/>
                  </a:lnTo>
                  <a:lnTo>
                    <a:pt x="667" y="28"/>
                  </a:lnTo>
                  <a:lnTo>
                    <a:pt x="674" y="12"/>
                  </a:lnTo>
                  <a:lnTo>
                    <a:pt x="677" y="7"/>
                  </a:lnTo>
                  <a:lnTo>
                    <a:pt x="686" y="2"/>
                  </a:lnTo>
                  <a:lnTo>
                    <a:pt x="710" y="0"/>
                  </a:lnTo>
                  <a:lnTo>
                    <a:pt x="734" y="6"/>
                  </a:lnTo>
                  <a:lnTo>
                    <a:pt x="763" y="18"/>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69" name="Freeform 63"/>
            <p:cNvSpPr>
              <a:spLocks/>
            </p:cNvSpPr>
            <p:nvPr/>
          </p:nvSpPr>
          <p:spPr bwMode="auto">
            <a:xfrm>
              <a:off x="5084" y="3795"/>
              <a:ext cx="116" cy="48"/>
            </a:xfrm>
            <a:custGeom>
              <a:avLst/>
              <a:gdLst>
                <a:gd name="T0" fmla="*/ 0 w 817"/>
                <a:gd name="T1" fmla="*/ 0 h 350"/>
                <a:gd name="T2" fmla="*/ 0 w 817"/>
                <a:gd name="T3" fmla="*/ 0 h 350"/>
                <a:gd name="T4" fmla="*/ 0 w 817"/>
                <a:gd name="T5" fmla="*/ 0 h 350"/>
                <a:gd name="T6" fmla="*/ 0 w 817"/>
                <a:gd name="T7" fmla="*/ 0 h 350"/>
                <a:gd name="T8" fmla="*/ 0 w 817"/>
                <a:gd name="T9" fmla="*/ 0 h 350"/>
                <a:gd name="T10" fmla="*/ 0 w 817"/>
                <a:gd name="T11" fmla="*/ 0 h 350"/>
                <a:gd name="T12" fmla="*/ 0 w 817"/>
                <a:gd name="T13" fmla="*/ 0 h 350"/>
                <a:gd name="T14" fmla="*/ 0 w 817"/>
                <a:gd name="T15" fmla="*/ 0 h 350"/>
                <a:gd name="T16" fmla="*/ 0 w 817"/>
                <a:gd name="T17" fmla="*/ 0 h 350"/>
                <a:gd name="T18" fmla="*/ 0 w 817"/>
                <a:gd name="T19" fmla="*/ 0 h 350"/>
                <a:gd name="T20" fmla="*/ 0 w 817"/>
                <a:gd name="T21" fmla="*/ 0 h 350"/>
                <a:gd name="T22" fmla="*/ 0 w 817"/>
                <a:gd name="T23" fmla="*/ 0 h 350"/>
                <a:gd name="T24" fmla="*/ 0 w 817"/>
                <a:gd name="T25" fmla="*/ 0 h 350"/>
                <a:gd name="T26" fmla="*/ 0 w 817"/>
                <a:gd name="T27" fmla="*/ 0 h 350"/>
                <a:gd name="T28" fmla="*/ 0 w 817"/>
                <a:gd name="T29" fmla="*/ 0 h 350"/>
                <a:gd name="T30" fmla="*/ 0 w 817"/>
                <a:gd name="T31" fmla="*/ 0 h 350"/>
                <a:gd name="T32" fmla="*/ 0 w 817"/>
                <a:gd name="T33" fmla="*/ 0 h 350"/>
                <a:gd name="T34" fmla="*/ 0 w 817"/>
                <a:gd name="T35" fmla="*/ 0 h 350"/>
                <a:gd name="T36" fmla="*/ 0 w 817"/>
                <a:gd name="T37" fmla="*/ 0 h 350"/>
                <a:gd name="T38" fmla="*/ 0 w 817"/>
                <a:gd name="T39" fmla="*/ 0 h 350"/>
                <a:gd name="T40" fmla="*/ 0 w 817"/>
                <a:gd name="T41" fmla="*/ 0 h 350"/>
                <a:gd name="T42" fmla="*/ 0 w 817"/>
                <a:gd name="T43" fmla="*/ 0 h 350"/>
                <a:gd name="T44" fmla="*/ 0 w 817"/>
                <a:gd name="T45" fmla="*/ 0 h 350"/>
                <a:gd name="T46" fmla="*/ 0 w 817"/>
                <a:gd name="T47" fmla="*/ 0 h 350"/>
                <a:gd name="T48" fmla="*/ 0 w 817"/>
                <a:gd name="T49" fmla="*/ 0 h 350"/>
                <a:gd name="T50" fmla="*/ 0 w 817"/>
                <a:gd name="T51" fmla="*/ 0 h 350"/>
                <a:gd name="T52" fmla="*/ 0 w 817"/>
                <a:gd name="T53" fmla="*/ 0 h 350"/>
                <a:gd name="T54" fmla="*/ 0 w 817"/>
                <a:gd name="T55" fmla="*/ 0 h 350"/>
                <a:gd name="T56" fmla="*/ 0 w 817"/>
                <a:gd name="T57" fmla="*/ 0 h 350"/>
                <a:gd name="T58" fmla="*/ 0 w 817"/>
                <a:gd name="T59" fmla="*/ 0 h 350"/>
                <a:gd name="T60" fmla="*/ 0 w 817"/>
                <a:gd name="T61" fmla="*/ 0 h 350"/>
                <a:gd name="T62" fmla="*/ 0 w 817"/>
                <a:gd name="T63" fmla="*/ 0 h 350"/>
                <a:gd name="T64" fmla="*/ 0 w 817"/>
                <a:gd name="T65" fmla="*/ 0 h 350"/>
                <a:gd name="T66" fmla="*/ 0 w 817"/>
                <a:gd name="T67" fmla="*/ 0 h 350"/>
                <a:gd name="T68" fmla="*/ 0 w 817"/>
                <a:gd name="T69" fmla="*/ 0 h 350"/>
                <a:gd name="T70" fmla="*/ 0 w 817"/>
                <a:gd name="T71" fmla="*/ 0 h 350"/>
                <a:gd name="T72" fmla="*/ 0 w 817"/>
                <a:gd name="T73" fmla="*/ 0 h 350"/>
                <a:gd name="T74" fmla="*/ 0 w 817"/>
                <a:gd name="T75" fmla="*/ 0 h 350"/>
                <a:gd name="T76" fmla="*/ 0 w 817"/>
                <a:gd name="T77" fmla="*/ 0 h 350"/>
                <a:gd name="T78" fmla="*/ 0 w 817"/>
                <a:gd name="T79" fmla="*/ 0 h 350"/>
                <a:gd name="T80" fmla="*/ 0 w 817"/>
                <a:gd name="T81" fmla="*/ 0 h 350"/>
                <a:gd name="T82" fmla="*/ 0 w 817"/>
                <a:gd name="T83" fmla="*/ 0 h 350"/>
                <a:gd name="T84" fmla="*/ 0 w 817"/>
                <a:gd name="T85" fmla="*/ 0 h 350"/>
                <a:gd name="T86" fmla="*/ 0 w 817"/>
                <a:gd name="T87" fmla="*/ 0 h 350"/>
                <a:gd name="T88" fmla="*/ 0 w 817"/>
                <a:gd name="T89" fmla="*/ 0 h 350"/>
                <a:gd name="T90" fmla="*/ 0 w 817"/>
                <a:gd name="T91" fmla="*/ 0 h 350"/>
                <a:gd name="T92" fmla="*/ 0 w 817"/>
                <a:gd name="T93" fmla="*/ 0 h 350"/>
                <a:gd name="T94" fmla="*/ 0 w 817"/>
                <a:gd name="T95" fmla="*/ 0 h 350"/>
                <a:gd name="T96" fmla="*/ 0 w 817"/>
                <a:gd name="T97" fmla="*/ 0 h 350"/>
                <a:gd name="T98" fmla="*/ 0 w 817"/>
                <a:gd name="T99" fmla="*/ 0 h 350"/>
                <a:gd name="T100" fmla="*/ 0 w 817"/>
                <a:gd name="T101" fmla="*/ 0 h 350"/>
                <a:gd name="T102" fmla="*/ 0 w 817"/>
                <a:gd name="T103" fmla="*/ 0 h 350"/>
                <a:gd name="T104" fmla="*/ 0 w 817"/>
                <a:gd name="T105" fmla="*/ 0 h 350"/>
                <a:gd name="T106" fmla="*/ 0 w 817"/>
                <a:gd name="T107" fmla="*/ 0 h 350"/>
                <a:gd name="T108" fmla="*/ 0 w 817"/>
                <a:gd name="T109" fmla="*/ 0 h 350"/>
                <a:gd name="T110" fmla="*/ 0 w 817"/>
                <a:gd name="T111" fmla="*/ 0 h 350"/>
                <a:gd name="T112" fmla="*/ 0 w 817"/>
                <a:gd name="T113" fmla="*/ 0 h 350"/>
                <a:gd name="T114" fmla="*/ 0 w 817"/>
                <a:gd name="T115" fmla="*/ 0 h 350"/>
                <a:gd name="T116" fmla="*/ 0 w 817"/>
                <a:gd name="T117" fmla="*/ 0 h 350"/>
                <a:gd name="T118" fmla="*/ 0 w 817"/>
                <a:gd name="T119" fmla="*/ 0 h 350"/>
                <a:gd name="T120" fmla="*/ 0 w 817"/>
                <a:gd name="T121" fmla="*/ 0 h 350"/>
                <a:gd name="T122" fmla="*/ 0 w 817"/>
                <a:gd name="T123" fmla="*/ 0 h 350"/>
                <a:gd name="T124" fmla="*/ 0 w 817"/>
                <a:gd name="T125" fmla="*/ 0 h 35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17" h="350">
                  <a:moveTo>
                    <a:pt x="745" y="7"/>
                  </a:moveTo>
                  <a:lnTo>
                    <a:pt x="735" y="11"/>
                  </a:lnTo>
                  <a:lnTo>
                    <a:pt x="739" y="21"/>
                  </a:lnTo>
                  <a:lnTo>
                    <a:pt x="765" y="31"/>
                  </a:lnTo>
                  <a:lnTo>
                    <a:pt x="774" y="69"/>
                  </a:lnTo>
                  <a:lnTo>
                    <a:pt x="791" y="160"/>
                  </a:lnTo>
                  <a:lnTo>
                    <a:pt x="797" y="211"/>
                  </a:lnTo>
                  <a:lnTo>
                    <a:pt x="800" y="256"/>
                  </a:lnTo>
                  <a:lnTo>
                    <a:pt x="797" y="288"/>
                  </a:lnTo>
                  <a:lnTo>
                    <a:pt x="793" y="298"/>
                  </a:lnTo>
                  <a:lnTo>
                    <a:pt x="788" y="303"/>
                  </a:lnTo>
                  <a:lnTo>
                    <a:pt x="738" y="312"/>
                  </a:lnTo>
                  <a:lnTo>
                    <a:pt x="669" y="319"/>
                  </a:lnTo>
                  <a:lnTo>
                    <a:pt x="640" y="314"/>
                  </a:lnTo>
                  <a:lnTo>
                    <a:pt x="600" y="303"/>
                  </a:lnTo>
                  <a:lnTo>
                    <a:pt x="599" y="302"/>
                  </a:lnTo>
                  <a:lnTo>
                    <a:pt x="573" y="299"/>
                  </a:lnTo>
                  <a:lnTo>
                    <a:pt x="571" y="299"/>
                  </a:lnTo>
                  <a:lnTo>
                    <a:pt x="540" y="301"/>
                  </a:lnTo>
                  <a:lnTo>
                    <a:pt x="540" y="302"/>
                  </a:lnTo>
                  <a:lnTo>
                    <a:pt x="503" y="309"/>
                  </a:lnTo>
                  <a:lnTo>
                    <a:pt x="501" y="309"/>
                  </a:lnTo>
                  <a:lnTo>
                    <a:pt x="459" y="324"/>
                  </a:lnTo>
                  <a:lnTo>
                    <a:pt x="430" y="329"/>
                  </a:lnTo>
                  <a:lnTo>
                    <a:pt x="373" y="332"/>
                  </a:lnTo>
                  <a:lnTo>
                    <a:pt x="300" y="333"/>
                  </a:lnTo>
                  <a:lnTo>
                    <a:pt x="220" y="329"/>
                  </a:lnTo>
                  <a:lnTo>
                    <a:pt x="142" y="321"/>
                  </a:lnTo>
                  <a:lnTo>
                    <a:pt x="75" y="304"/>
                  </a:lnTo>
                  <a:lnTo>
                    <a:pt x="50" y="292"/>
                  </a:lnTo>
                  <a:lnTo>
                    <a:pt x="30" y="280"/>
                  </a:lnTo>
                  <a:lnTo>
                    <a:pt x="20" y="267"/>
                  </a:lnTo>
                  <a:lnTo>
                    <a:pt x="16" y="251"/>
                  </a:lnTo>
                  <a:lnTo>
                    <a:pt x="18" y="223"/>
                  </a:lnTo>
                  <a:lnTo>
                    <a:pt x="24" y="200"/>
                  </a:lnTo>
                  <a:lnTo>
                    <a:pt x="34" y="180"/>
                  </a:lnTo>
                  <a:lnTo>
                    <a:pt x="48" y="166"/>
                  </a:lnTo>
                  <a:lnTo>
                    <a:pt x="64" y="153"/>
                  </a:lnTo>
                  <a:lnTo>
                    <a:pt x="82" y="144"/>
                  </a:lnTo>
                  <a:lnTo>
                    <a:pt x="125" y="134"/>
                  </a:lnTo>
                  <a:lnTo>
                    <a:pt x="173" y="129"/>
                  </a:lnTo>
                  <a:lnTo>
                    <a:pt x="219" y="127"/>
                  </a:lnTo>
                  <a:lnTo>
                    <a:pt x="220" y="127"/>
                  </a:lnTo>
                  <a:lnTo>
                    <a:pt x="262" y="123"/>
                  </a:lnTo>
                  <a:lnTo>
                    <a:pt x="263" y="121"/>
                  </a:lnTo>
                  <a:lnTo>
                    <a:pt x="296" y="112"/>
                  </a:lnTo>
                  <a:lnTo>
                    <a:pt x="298" y="112"/>
                  </a:lnTo>
                  <a:lnTo>
                    <a:pt x="388" y="64"/>
                  </a:lnTo>
                  <a:lnTo>
                    <a:pt x="423" y="82"/>
                  </a:lnTo>
                  <a:lnTo>
                    <a:pt x="447" y="96"/>
                  </a:lnTo>
                  <a:lnTo>
                    <a:pt x="454" y="102"/>
                  </a:lnTo>
                  <a:lnTo>
                    <a:pt x="456" y="103"/>
                  </a:lnTo>
                  <a:lnTo>
                    <a:pt x="458" y="104"/>
                  </a:lnTo>
                  <a:lnTo>
                    <a:pt x="464" y="90"/>
                  </a:lnTo>
                  <a:lnTo>
                    <a:pt x="454" y="95"/>
                  </a:lnTo>
                  <a:lnTo>
                    <a:pt x="452" y="100"/>
                  </a:lnTo>
                  <a:lnTo>
                    <a:pt x="436" y="129"/>
                  </a:lnTo>
                  <a:lnTo>
                    <a:pt x="441" y="140"/>
                  </a:lnTo>
                  <a:lnTo>
                    <a:pt x="462" y="145"/>
                  </a:lnTo>
                  <a:lnTo>
                    <a:pt x="463" y="145"/>
                  </a:lnTo>
                  <a:lnTo>
                    <a:pt x="515" y="155"/>
                  </a:lnTo>
                  <a:lnTo>
                    <a:pt x="515" y="156"/>
                  </a:lnTo>
                  <a:lnTo>
                    <a:pt x="577" y="161"/>
                  </a:lnTo>
                  <a:lnTo>
                    <a:pt x="579" y="161"/>
                  </a:lnTo>
                  <a:lnTo>
                    <a:pt x="607" y="159"/>
                  </a:lnTo>
                  <a:lnTo>
                    <a:pt x="607" y="158"/>
                  </a:lnTo>
                  <a:lnTo>
                    <a:pt x="618" y="156"/>
                  </a:lnTo>
                  <a:lnTo>
                    <a:pt x="620" y="156"/>
                  </a:lnTo>
                  <a:lnTo>
                    <a:pt x="633" y="151"/>
                  </a:lnTo>
                  <a:lnTo>
                    <a:pt x="635" y="150"/>
                  </a:lnTo>
                  <a:lnTo>
                    <a:pt x="651" y="138"/>
                  </a:lnTo>
                  <a:lnTo>
                    <a:pt x="652" y="136"/>
                  </a:lnTo>
                  <a:lnTo>
                    <a:pt x="663" y="119"/>
                  </a:lnTo>
                  <a:lnTo>
                    <a:pt x="664" y="117"/>
                  </a:lnTo>
                  <a:lnTo>
                    <a:pt x="674" y="77"/>
                  </a:lnTo>
                  <a:lnTo>
                    <a:pt x="682" y="38"/>
                  </a:lnTo>
                  <a:lnTo>
                    <a:pt x="689" y="24"/>
                  </a:lnTo>
                  <a:lnTo>
                    <a:pt x="690" y="21"/>
                  </a:lnTo>
                  <a:lnTo>
                    <a:pt x="696" y="17"/>
                  </a:lnTo>
                  <a:lnTo>
                    <a:pt x="717" y="16"/>
                  </a:lnTo>
                  <a:lnTo>
                    <a:pt x="740" y="21"/>
                  </a:lnTo>
                  <a:lnTo>
                    <a:pt x="765" y="31"/>
                  </a:lnTo>
                  <a:lnTo>
                    <a:pt x="774" y="69"/>
                  </a:lnTo>
                  <a:lnTo>
                    <a:pt x="783" y="74"/>
                  </a:lnTo>
                  <a:lnTo>
                    <a:pt x="788" y="65"/>
                  </a:lnTo>
                  <a:lnTo>
                    <a:pt x="778" y="24"/>
                  </a:lnTo>
                  <a:lnTo>
                    <a:pt x="774" y="19"/>
                  </a:lnTo>
                  <a:lnTo>
                    <a:pt x="745" y="7"/>
                  </a:lnTo>
                  <a:lnTo>
                    <a:pt x="744" y="7"/>
                  </a:lnTo>
                  <a:lnTo>
                    <a:pt x="720" y="1"/>
                  </a:lnTo>
                  <a:lnTo>
                    <a:pt x="717" y="0"/>
                  </a:lnTo>
                  <a:lnTo>
                    <a:pt x="693" y="2"/>
                  </a:lnTo>
                  <a:lnTo>
                    <a:pt x="690" y="3"/>
                  </a:lnTo>
                  <a:lnTo>
                    <a:pt x="681" y="8"/>
                  </a:lnTo>
                  <a:lnTo>
                    <a:pt x="678" y="11"/>
                  </a:lnTo>
                  <a:lnTo>
                    <a:pt x="675" y="16"/>
                  </a:lnTo>
                  <a:lnTo>
                    <a:pt x="675" y="17"/>
                  </a:lnTo>
                  <a:lnTo>
                    <a:pt x="668" y="32"/>
                  </a:lnTo>
                  <a:lnTo>
                    <a:pt x="668" y="33"/>
                  </a:lnTo>
                  <a:lnTo>
                    <a:pt x="659" y="73"/>
                  </a:lnTo>
                  <a:lnTo>
                    <a:pt x="649" y="112"/>
                  </a:lnTo>
                  <a:lnTo>
                    <a:pt x="640" y="127"/>
                  </a:lnTo>
                  <a:lnTo>
                    <a:pt x="626" y="137"/>
                  </a:lnTo>
                  <a:lnTo>
                    <a:pt x="615" y="142"/>
                  </a:lnTo>
                  <a:lnTo>
                    <a:pt x="605" y="143"/>
                  </a:lnTo>
                  <a:lnTo>
                    <a:pt x="578" y="145"/>
                  </a:lnTo>
                  <a:lnTo>
                    <a:pt x="517" y="140"/>
                  </a:lnTo>
                  <a:lnTo>
                    <a:pt x="466" y="131"/>
                  </a:lnTo>
                  <a:lnTo>
                    <a:pt x="454" y="128"/>
                  </a:lnTo>
                  <a:lnTo>
                    <a:pt x="466" y="107"/>
                  </a:lnTo>
                  <a:lnTo>
                    <a:pt x="466" y="105"/>
                  </a:lnTo>
                  <a:lnTo>
                    <a:pt x="468" y="99"/>
                  </a:lnTo>
                  <a:lnTo>
                    <a:pt x="464" y="90"/>
                  </a:lnTo>
                  <a:lnTo>
                    <a:pt x="463" y="90"/>
                  </a:lnTo>
                  <a:lnTo>
                    <a:pt x="456" y="84"/>
                  </a:lnTo>
                  <a:lnTo>
                    <a:pt x="455" y="84"/>
                  </a:lnTo>
                  <a:lnTo>
                    <a:pt x="431" y="68"/>
                  </a:lnTo>
                  <a:lnTo>
                    <a:pt x="430" y="67"/>
                  </a:lnTo>
                  <a:lnTo>
                    <a:pt x="391" y="49"/>
                  </a:lnTo>
                  <a:lnTo>
                    <a:pt x="384" y="49"/>
                  </a:lnTo>
                  <a:lnTo>
                    <a:pt x="291" y="98"/>
                  </a:lnTo>
                  <a:lnTo>
                    <a:pt x="260" y="107"/>
                  </a:lnTo>
                  <a:lnTo>
                    <a:pt x="218" y="110"/>
                  </a:lnTo>
                  <a:lnTo>
                    <a:pt x="172" y="112"/>
                  </a:lnTo>
                  <a:lnTo>
                    <a:pt x="171" y="112"/>
                  </a:lnTo>
                  <a:lnTo>
                    <a:pt x="123" y="117"/>
                  </a:lnTo>
                  <a:lnTo>
                    <a:pt x="122" y="118"/>
                  </a:lnTo>
                  <a:lnTo>
                    <a:pt x="77" y="130"/>
                  </a:lnTo>
                  <a:lnTo>
                    <a:pt x="75" y="130"/>
                  </a:lnTo>
                  <a:lnTo>
                    <a:pt x="56" y="140"/>
                  </a:lnTo>
                  <a:lnTo>
                    <a:pt x="56" y="141"/>
                  </a:lnTo>
                  <a:lnTo>
                    <a:pt x="39" y="153"/>
                  </a:lnTo>
                  <a:lnTo>
                    <a:pt x="36" y="154"/>
                  </a:lnTo>
                  <a:lnTo>
                    <a:pt x="22" y="171"/>
                  </a:lnTo>
                  <a:lnTo>
                    <a:pt x="21" y="172"/>
                  </a:lnTo>
                  <a:lnTo>
                    <a:pt x="10" y="193"/>
                  </a:lnTo>
                  <a:lnTo>
                    <a:pt x="10" y="195"/>
                  </a:lnTo>
                  <a:lnTo>
                    <a:pt x="3" y="220"/>
                  </a:lnTo>
                  <a:lnTo>
                    <a:pt x="2" y="221"/>
                  </a:lnTo>
                  <a:lnTo>
                    <a:pt x="0" y="251"/>
                  </a:lnTo>
                  <a:lnTo>
                    <a:pt x="1" y="255"/>
                  </a:lnTo>
                  <a:lnTo>
                    <a:pt x="6" y="273"/>
                  </a:lnTo>
                  <a:lnTo>
                    <a:pt x="7" y="276"/>
                  </a:lnTo>
                  <a:lnTo>
                    <a:pt x="19" y="291"/>
                  </a:lnTo>
                  <a:lnTo>
                    <a:pt x="21" y="292"/>
                  </a:lnTo>
                  <a:lnTo>
                    <a:pt x="43" y="306"/>
                  </a:lnTo>
                  <a:lnTo>
                    <a:pt x="44" y="307"/>
                  </a:lnTo>
                  <a:lnTo>
                    <a:pt x="70" y="318"/>
                  </a:lnTo>
                  <a:lnTo>
                    <a:pt x="71" y="318"/>
                  </a:lnTo>
                  <a:lnTo>
                    <a:pt x="139" y="335"/>
                  </a:lnTo>
                  <a:lnTo>
                    <a:pt x="140" y="336"/>
                  </a:lnTo>
                  <a:lnTo>
                    <a:pt x="218" y="346"/>
                  </a:lnTo>
                  <a:lnTo>
                    <a:pt x="219" y="346"/>
                  </a:lnTo>
                  <a:lnTo>
                    <a:pt x="300" y="350"/>
                  </a:lnTo>
                  <a:lnTo>
                    <a:pt x="373" y="349"/>
                  </a:lnTo>
                  <a:lnTo>
                    <a:pt x="431" y="346"/>
                  </a:lnTo>
                  <a:lnTo>
                    <a:pt x="432" y="345"/>
                  </a:lnTo>
                  <a:lnTo>
                    <a:pt x="462" y="338"/>
                  </a:lnTo>
                  <a:lnTo>
                    <a:pt x="464" y="338"/>
                  </a:lnTo>
                  <a:lnTo>
                    <a:pt x="506" y="323"/>
                  </a:lnTo>
                  <a:lnTo>
                    <a:pt x="542" y="317"/>
                  </a:lnTo>
                  <a:lnTo>
                    <a:pt x="572" y="315"/>
                  </a:lnTo>
                  <a:lnTo>
                    <a:pt x="597" y="317"/>
                  </a:lnTo>
                  <a:lnTo>
                    <a:pt x="636" y="328"/>
                  </a:lnTo>
                  <a:lnTo>
                    <a:pt x="637" y="328"/>
                  </a:lnTo>
                  <a:lnTo>
                    <a:pt x="668" y="334"/>
                  </a:lnTo>
                  <a:lnTo>
                    <a:pt x="670" y="335"/>
                  </a:lnTo>
                  <a:lnTo>
                    <a:pt x="740" y="328"/>
                  </a:lnTo>
                  <a:lnTo>
                    <a:pt x="740" y="327"/>
                  </a:lnTo>
                  <a:lnTo>
                    <a:pt x="792" y="317"/>
                  </a:lnTo>
                  <a:lnTo>
                    <a:pt x="796" y="316"/>
                  </a:lnTo>
                  <a:lnTo>
                    <a:pt x="804" y="309"/>
                  </a:lnTo>
                  <a:lnTo>
                    <a:pt x="807" y="306"/>
                  </a:lnTo>
                  <a:lnTo>
                    <a:pt x="812" y="293"/>
                  </a:lnTo>
                  <a:lnTo>
                    <a:pt x="813" y="291"/>
                  </a:lnTo>
                  <a:lnTo>
                    <a:pt x="817" y="257"/>
                  </a:lnTo>
                  <a:lnTo>
                    <a:pt x="817" y="255"/>
                  </a:lnTo>
                  <a:lnTo>
                    <a:pt x="814" y="208"/>
                  </a:lnTo>
                  <a:lnTo>
                    <a:pt x="808" y="158"/>
                  </a:lnTo>
                  <a:lnTo>
                    <a:pt x="807" y="158"/>
                  </a:lnTo>
                  <a:lnTo>
                    <a:pt x="788" y="66"/>
                  </a:lnTo>
                  <a:lnTo>
                    <a:pt x="788" y="65"/>
                  </a:lnTo>
                  <a:lnTo>
                    <a:pt x="778" y="24"/>
                  </a:lnTo>
                  <a:lnTo>
                    <a:pt x="774" y="19"/>
                  </a:lnTo>
                  <a:lnTo>
                    <a:pt x="745" y="7"/>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70" name="Freeform 64"/>
            <p:cNvSpPr>
              <a:spLocks/>
            </p:cNvSpPr>
            <p:nvPr/>
          </p:nvSpPr>
          <p:spPr bwMode="auto">
            <a:xfrm>
              <a:off x="5084" y="3821"/>
              <a:ext cx="116" cy="16"/>
            </a:xfrm>
            <a:custGeom>
              <a:avLst/>
              <a:gdLst>
                <a:gd name="T0" fmla="*/ 0 w 800"/>
                <a:gd name="T1" fmla="*/ 0 h 138"/>
                <a:gd name="T2" fmla="*/ 0 w 800"/>
                <a:gd name="T3" fmla="*/ 0 h 138"/>
                <a:gd name="T4" fmla="*/ 0 w 800"/>
                <a:gd name="T5" fmla="*/ 0 h 138"/>
                <a:gd name="T6" fmla="*/ 0 w 800"/>
                <a:gd name="T7" fmla="*/ 0 h 138"/>
                <a:gd name="T8" fmla="*/ 0 w 800"/>
                <a:gd name="T9" fmla="*/ 0 h 138"/>
                <a:gd name="T10" fmla="*/ 0 w 800"/>
                <a:gd name="T11" fmla="*/ 0 h 138"/>
                <a:gd name="T12" fmla="*/ 0 w 800"/>
                <a:gd name="T13" fmla="*/ 0 h 138"/>
                <a:gd name="T14" fmla="*/ 0 w 800"/>
                <a:gd name="T15" fmla="*/ 0 h 138"/>
                <a:gd name="T16" fmla="*/ 0 w 800"/>
                <a:gd name="T17" fmla="*/ 0 h 138"/>
                <a:gd name="T18" fmla="*/ 0 w 800"/>
                <a:gd name="T19" fmla="*/ 0 h 138"/>
                <a:gd name="T20" fmla="*/ 0 w 800"/>
                <a:gd name="T21" fmla="*/ 0 h 138"/>
                <a:gd name="T22" fmla="*/ 0 w 800"/>
                <a:gd name="T23" fmla="*/ 0 h 138"/>
                <a:gd name="T24" fmla="*/ 0 w 800"/>
                <a:gd name="T25" fmla="*/ 0 h 138"/>
                <a:gd name="T26" fmla="*/ 0 w 800"/>
                <a:gd name="T27" fmla="*/ 0 h 138"/>
                <a:gd name="T28" fmla="*/ 0 w 800"/>
                <a:gd name="T29" fmla="*/ 0 h 138"/>
                <a:gd name="T30" fmla="*/ 0 w 800"/>
                <a:gd name="T31" fmla="*/ 0 h 138"/>
                <a:gd name="T32" fmla="*/ 0 w 800"/>
                <a:gd name="T33" fmla="*/ 0 h 138"/>
                <a:gd name="T34" fmla="*/ 0 w 800"/>
                <a:gd name="T35" fmla="*/ 0 h 138"/>
                <a:gd name="T36" fmla="*/ 0 w 800"/>
                <a:gd name="T37" fmla="*/ 0 h 138"/>
                <a:gd name="T38" fmla="*/ 0 w 800"/>
                <a:gd name="T39" fmla="*/ 0 h 138"/>
                <a:gd name="T40" fmla="*/ 0 w 800"/>
                <a:gd name="T41" fmla="*/ 0 h 138"/>
                <a:gd name="T42" fmla="*/ 0 w 800"/>
                <a:gd name="T43" fmla="*/ 0 h 138"/>
                <a:gd name="T44" fmla="*/ 0 w 800"/>
                <a:gd name="T45" fmla="*/ 0 h 138"/>
                <a:gd name="T46" fmla="*/ 0 w 800"/>
                <a:gd name="T47" fmla="*/ 0 h 138"/>
                <a:gd name="T48" fmla="*/ 0 w 800"/>
                <a:gd name="T49" fmla="*/ 0 h 138"/>
                <a:gd name="T50" fmla="*/ 0 w 800"/>
                <a:gd name="T51" fmla="*/ 0 h 138"/>
                <a:gd name="T52" fmla="*/ 0 w 800"/>
                <a:gd name="T53" fmla="*/ 0 h 138"/>
                <a:gd name="T54" fmla="*/ 0 w 800"/>
                <a:gd name="T55" fmla="*/ 0 h 138"/>
                <a:gd name="T56" fmla="*/ 0 w 800"/>
                <a:gd name="T57" fmla="*/ 0 h 138"/>
                <a:gd name="T58" fmla="*/ 0 w 800"/>
                <a:gd name="T59" fmla="*/ 0 h 138"/>
                <a:gd name="T60" fmla="*/ 0 w 800"/>
                <a:gd name="T61" fmla="*/ 0 h 138"/>
                <a:gd name="T62" fmla="*/ 0 w 800"/>
                <a:gd name="T63" fmla="*/ 0 h 138"/>
                <a:gd name="T64" fmla="*/ 0 w 800"/>
                <a:gd name="T65" fmla="*/ 0 h 138"/>
                <a:gd name="T66" fmla="*/ 0 w 800"/>
                <a:gd name="T67" fmla="*/ 0 h 138"/>
                <a:gd name="T68" fmla="*/ 0 w 800"/>
                <a:gd name="T69" fmla="*/ 0 h 138"/>
                <a:gd name="T70" fmla="*/ 0 w 800"/>
                <a:gd name="T71" fmla="*/ 0 h 138"/>
                <a:gd name="T72" fmla="*/ 0 w 800"/>
                <a:gd name="T73" fmla="*/ 0 h 138"/>
                <a:gd name="T74" fmla="*/ 0 w 800"/>
                <a:gd name="T75" fmla="*/ 0 h 138"/>
                <a:gd name="T76" fmla="*/ 0 w 800"/>
                <a:gd name="T77" fmla="*/ 0 h 138"/>
                <a:gd name="T78" fmla="*/ 0 w 800"/>
                <a:gd name="T79" fmla="*/ 0 h 138"/>
                <a:gd name="T80" fmla="*/ 0 w 800"/>
                <a:gd name="T81" fmla="*/ 0 h 138"/>
                <a:gd name="T82" fmla="*/ 0 w 800"/>
                <a:gd name="T83" fmla="*/ 0 h 138"/>
                <a:gd name="T84" fmla="*/ 0 w 800"/>
                <a:gd name="T85" fmla="*/ 0 h 138"/>
                <a:gd name="T86" fmla="*/ 0 w 800"/>
                <a:gd name="T87" fmla="*/ 0 h 138"/>
                <a:gd name="T88" fmla="*/ 0 w 800"/>
                <a:gd name="T89" fmla="*/ 0 h 13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800" h="138">
                  <a:moveTo>
                    <a:pt x="783" y="36"/>
                  </a:moveTo>
                  <a:lnTo>
                    <a:pt x="731" y="46"/>
                  </a:lnTo>
                  <a:lnTo>
                    <a:pt x="661" y="54"/>
                  </a:lnTo>
                  <a:lnTo>
                    <a:pt x="630" y="47"/>
                  </a:lnTo>
                  <a:lnTo>
                    <a:pt x="590" y="37"/>
                  </a:lnTo>
                  <a:lnTo>
                    <a:pt x="564" y="34"/>
                  </a:lnTo>
                  <a:lnTo>
                    <a:pt x="533" y="35"/>
                  </a:lnTo>
                  <a:lnTo>
                    <a:pt x="496" y="42"/>
                  </a:lnTo>
                  <a:lnTo>
                    <a:pt x="453" y="58"/>
                  </a:lnTo>
                  <a:lnTo>
                    <a:pt x="426" y="63"/>
                  </a:lnTo>
                  <a:lnTo>
                    <a:pt x="376" y="67"/>
                  </a:lnTo>
                  <a:lnTo>
                    <a:pt x="309" y="68"/>
                  </a:lnTo>
                  <a:lnTo>
                    <a:pt x="236" y="66"/>
                  </a:lnTo>
                  <a:lnTo>
                    <a:pt x="161" y="59"/>
                  </a:lnTo>
                  <a:lnTo>
                    <a:pt x="94" y="46"/>
                  </a:lnTo>
                  <a:lnTo>
                    <a:pt x="40" y="27"/>
                  </a:lnTo>
                  <a:lnTo>
                    <a:pt x="20" y="15"/>
                  </a:lnTo>
                  <a:lnTo>
                    <a:pt x="14" y="10"/>
                  </a:lnTo>
                  <a:lnTo>
                    <a:pt x="7" y="0"/>
                  </a:lnTo>
                  <a:lnTo>
                    <a:pt x="2" y="23"/>
                  </a:lnTo>
                  <a:lnTo>
                    <a:pt x="0" y="48"/>
                  </a:lnTo>
                  <a:lnTo>
                    <a:pt x="5" y="67"/>
                  </a:lnTo>
                  <a:lnTo>
                    <a:pt x="17" y="82"/>
                  </a:lnTo>
                  <a:lnTo>
                    <a:pt x="39" y="96"/>
                  </a:lnTo>
                  <a:lnTo>
                    <a:pt x="65" y="107"/>
                  </a:lnTo>
                  <a:lnTo>
                    <a:pt x="133" y="124"/>
                  </a:lnTo>
                  <a:lnTo>
                    <a:pt x="211" y="133"/>
                  </a:lnTo>
                  <a:lnTo>
                    <a:pt x="292" y="138"/>
                  </a:lnTo>
                  <a:lnTo>
                    <a:pt x="365" y="136"/>
                  </a:lnTo>
                  <a:lnTo>
                    <a:pt x="423" y="133"/>
                  </a:lnTo>
                  <a:lnTo>
                    <a:pt x="453" y="127"/>
                  </a:lnTo>
                  <a:lnTo>
                    <a:pt x="496" y="112"/>
                  </a:lnTo>
                  <a:lnTo>
                    <a:pt x="533" y="105"/>
                  </a:lnTo>
                  <a:lnTo>
                    <a:pt x="564" y="103"/>
                  </a:lnTo>
                  <a:lnTo>
                    <a:pt x="590" y="106"/>
                  </a:lnTo>
                  <a:lnTo>
                    <a:pt x="630" y="117"/>
                  </a:lnTo>
                  <a:lnTo>
                    <a:pt x="661" y="123"/>
                  </a:lnTo>
                  <a:lnTo>
                    <a:pt x="731" y="116"/>
                  </a:lnTo>
                  <a:lnTo>
                    <a:pt x="783" y="106"/>
                  </a:lnTo>
                  <a:lnTo>
                    <a:pt x="793" y="94"/>
                  </a:lnTo>
                  <a:lnTo>
                    <a:pt x="799" y="72"/>
                  </a:lnTo>
                  <a:lnTo>
                    <a:pt x="800" y="42"/>
                  </a:lnTo>
                  <a:lnTo>
                    <a:pt x="797" y="9"/>
                  </a:lnTo>
                  <a:lnTo>
                    <a:pt x="792" y="26"/>
                  </a:lnTo>
                  <a:lnTo>
                    <a:pt x="783" y="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71" name="Freeform 65"/>
            <p:cNvSpPr>
              <a:spLocks/>
            </p:cNvSpPr>
            <p:nvPr/>
          </p:nvSpPr>
          <p:spPr bwMode="auto">
            <a:xfrm>
              <a:off x="5084" y="3821"/>
              <a:ext cx="116" cy="22"/>
            </a:xfrm>
            <a:custGeom>
              <a:avLst/>
              <a:gdLst>
                <a:gd name="T0" fmla="*/ 0 w 816"/>
                <a:gd name="T1" fmla="*/ 0 h 151"/>
                <a:gd name="T2" fmla="*/ 0 w 816"/>
                <a:gd name="T3" fmla="*/ 0 h 151"/>
                <a:gd name="T4" fmla="*/ 0 w 816"/>
                <a:gd name="T5" fmla="*/ 0 h 151"/>
                <a:gd name="T6" fmla="*/ 0 w 816"/>
                <a:gd name="T7" fmla="*/ 0 h 151"/>
                <a:gd name="T8" fmla="*/ 0 w 816"/>
                <a:gd name="T9" fmla="*/ 0 h 151"/>
                <a:gd name="T10" fmla="*/ 0 w 816"/>
                <a:gd name="T11" fmla="*/ 0 h 151"/>
                <a:gd name="T12" fmla="*/ 0 w 816"/>
                <a:gd name="T13" fmla="*/ 0 h 151"/>
                <a:gd name="T14" fmla="*/ 0 w 816"/>
                <a:gd name="T15" fmla="*/ 0 h 151"/>
                <a:gd name="T16" fmla="*/ 0 w 816"/>
                <a:gd name="T17" fmla="*/ 0 h 151"/>
                <a:gd name="T18" fmla="*/ 0 w 816"/>
                <a:gd name="T19" fmla="*/ 0 h 151"/>
                <a:gd name="T20" fmla="*/ 0 w 816"/>
                <a:gd name="T21" fmla="*/ 0 h 151"/>
                <a:gd name="T22" fmla="*/ 0 w 816"/>
                <a:gd name="T23" fmla="*/ 0 h 151"/>
                <a:gd name="T24" fmla="*/ 0 w 816"/>
                <a:gd name="T25" fmla="*/ 0 h 151"/>
                <a:gd name="T26" fmla="*/ 0 w 816"/>
                <a:gd name="T27" fmla="*/ 0 h 151"/>
                <a:gd name="T28" fmla="*/ 0 w 816"/>
                <a:gd name="T29" fmla="*/ 0 h 151"/>
                <a:gd name="T30" fmla="*/ 0 w 816"/>
                <a:gd name="T31" fmla="*/ 0 h 151"/>
                <a:gd name="T32" fmla="*/ 0 w 816"/>
                <a:gd name="T33" fmla="*/ 0 h 151"/>
                <a:gd name="T34" fmla="*/ 0 w 816"/>
                <a:gd name="T35" fmla="*/ 0 h 151"/>
                <a:gd name="T36" fmla="*/ 0 w 816"/>
                <a:gd name="T37" fmla="*/ 0 h 151"/>
                <a:gd name="T38" fmla="*/ 0 w 816"/>
                <a:gd name="T39" fmla="*/ 0 h 151"/>
                <a:gd name="T40" fmla="*/ 0 w 816"/>
                <a:gd name="T41" fmla="*/ 0 h 151"/>
                <a:gd name="T42" fmla="*/ 0 w 816"/>
                <a:gd name="T43" fmla="*/ 0 h 151"/>
                <a:gd name="T44" fmla="*/ 0 w 816"/>
                <a:gd name="T45" fmla="*/ 0 h 151"/>
                <a:gd name="T46" fmla="*/ 0 w 816"/>
                <a:gd name="T47" fmla="*/ 0 h 151"/>
                <a:gd name="T48" fmla="*/ 0 w 816"/>
                <a:gd name="T49" fmla="*/ 0 h 151"/>
                <a:gd name="T50" fmla="*/ 0 w 816"/>
                <a:gd name="T51" fmla="*/ 0 h 151"/>
                <a:gd name="T52" fmla="*/ 0 w 816"/>
                <a:gd name="T53" fmla="*/ 0 h 151"/>
                <a:gd name="T54" fmla="*/ 0 w 816"/>
                <a:gd name="T55" fmla="*/ 0 h 151"/>
                <a:gd name="T56" fmla="*/ 0 w 816"/>
                <a:gd name="T57" fmla="*/ 0 h 151"/>
                <a:gd name="T58" fmla="*/ 0 w 816"/>
                <a:gd name="T59" fmla="*/ 0 h 151"/>
                <a:gd name="T60" fmla="*/ 0 w 816"/>
                <a:gd name="T61" fmla="*/ 0 h 151"/>
                <a:gd name="T62" fmla="*/ 0 w 816"/>
                <a:gd name="T63" fmla="*/ 0 h 151"/>
                <a:gd name="T64" fmla="*/ 0 w 816"/>
                <a:gd name="T65" fmla="*/ 0 h 151"/>
                <a:gd name="T66" fmla="*/ 0 w 816"/>
                <a:gd name="T67" fmla="*/ 0 h 151"/>
                <a:gd name="T68" fmla="*/ 0 w 816"/>
                <a:gd name="T69" fmla="*/ 0 h 151"/>
                <a:gd name="T70" fmla="*/ 0 w 816"/>
                <a:gd name="T71" fmla="*/ 0 h 151"/>
                <a:gd name="T72" fmla="*/ 0 w 816"/>
                <a:gd name="T73" fmla="*/ 0 h 151"/>
                <a:gd name="T74" fmla="*/ 0 w 816"/>
                <a:gd name="T75" fmla="*/ 0 h 151"/>
                <a:gd name="T76" fmla="*/ 0 w 816"/>
                <a:gd name="T77" fmla="*/ 0 h 151"/>
                <a:gd name="T78" fmla="*/ 0 w 816"/>
                <a:gd name="T79" fmla="*/ 0 h 151"/>
                <a:gd name="T80" fmla="*/ 0 w 816"/>
                <a:gd name="T81" fmla="*/ 0 h 151"/>
                <a:gd name="T82" fmla="*/ 0 w 816"/>
                <a:gd name="T83" fmla="*/ 0 h 151"/>
                <a:gd name="T84" fmla="*/ 0 w 816"/>
                <a:gd name="T85" fmla="*/ 0 h 151"/>
                <a:gd name="T86" fmla="*/ 0 w 816"/>
                <a:gd name="T87" fmla="*/ 0 h 151"/>
                <a:gd name="T88" fmla="*/ 0 w 816"/>
                <a:gd name="T89" fmla="*/ 0 h 151"/>
                <a:gd name="T90" fmla="*/ 0 w 816"/>
                <a:gd name="T91" fmla="*/ 0 h 151"/>
                <a:gd name="T92" fmla="*/ 0 w 816"/>
                <a:gd name="T93" fmla="*/ 0 h 151"/>
                <a:gd name="T94" fmla="*/ 0 w 816"/>
                <a:gd name="T95" fmla="*/ 0 h 15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16" h="151">
                  <a:moveTo>
                    <a:pt x="807" y="36"/>
                  </a:moveTo>
                  <a:lnTo>
                    <a:pt x="805" y="25"/>
                  </a:lnTo>
                  <a:lnTo>
                    <a:pt x="794" y="26"/>
                  </a:lnTo>
                  <a:lnTo>
                    <a:pt x="787" y="34"/>
                  </a:lnTo>
                  <a:lnTo>
                    <a:pt x="738" y="43"/>
                  </a:lnTo>
                  <a:lnTo>
                    <a:pt x="669" y="50"/>
                  </a:lnTo>
                  <a:lnTo>
                    <a:pt x="640" y="45"/>
                  </a:lnTo>
                  <a:lnTo>
                    <a:pt x="600" y="35"/>
                  </a:lnTo>
                  <a:lnTo>
                    <a:pt x="599" y="34"/>
                  </a:lnTo>
                  <a:lnTo>
                    <a:pt x="573" y="31"/>
                  </a:lnTo>
                  <a:lnTo>
                    <a:pt x="572" y="31"/>
                  </a:lnTo>
                  <a:lnTo>
                    <a:pt x="541" y="32"/>
                  </a:lnTo>
                  <a:lnTo>
                    <a:pt x="540" y="33"/>
                  </a:lnTo>
                  <a:lnTo>
                    <a:pt x="503" y="40"/>
                  </a:lnTo>
                  <a:lnTo>
                    <a:pt x="501" y="40"/>
                  </a:lnTo>
                  <a:lnTo>
                    <a:pt x="459" y="56"/>
                  </a:lnTo>
                  <a:lnTo>
                    <a:pt x="433" y="60"/>
                  </a:lnTo>
                  <a:lnTo>
                    <a:pt x="384" y="64"/>
                  </a:lnTo>
                  <a:lnTo>
                    <a:pt x="317" y="65"/>
                  </a:lnTo>
                  <a:lnTo>
                    <a:pt x="244" y="63"/>
                  </a:lnTo>
                  <a:lnTo>
                    <a:pt x="170" y="56"/>
                  </a:lnTo>
                  <a:lnTo>
                    <a:pt x="104" y="44"/>
                  </a:lnTo>
                  <a:lnTo>
                    <a:pt x="51" y="25"/>
                  </a:lnTo>
                  <a:lnTo>
                    <a:pt x="32" y="14"/>
                  </a:lnTo>
                  <a:lnTo>
                    <a:pt x="27" y="9"/>
                  </a:lnTo>
                  <a:lnTo>
                    <a:pt x="21" y="0"/>
                  </a:lnTo>
                  <a:lnTo>
                    <a:pt x="8" y="3"/>
                  </a:lnTo>
                  <a:lnTo>
                    <a:pt x="3" y="26"/>
                  </a:lnTo>
                  <a:lnTo>
                    <a:pt x="2" y="27"/>
                  </a:lnTo>
                  <a:lnTo>
                    <a:pt x="0" y="52"/>
                  </a:lnTo>
                  <a:lnTo>
                    <a:pt x="1" y="56"/>
                  </a:lnTo>
                  <a:lnTo>
                    <a:pt x="6" y="74"/>
                  </a:lnTo>
                  <a:lnTo>
                    <a:pt x="7" y="77"/>
                  </a:lnTo>
                  <a:lnTo>
                    <a:pt x="19" y="92"/>
                  </a:lnTo>
                  <a:lnTo>
                    <a:pt x="21" y="93"/>
                  </a:lnTo>
                  <a:lnTo>
                    <a:pt x="43" y="107"/>
                  </a:lnTo>
                  <a:lnTo>
                    <a:pt x="44" y="108"/>
                  </a:lnTo>
                  <a:lnTo>
                    <a:pt x="70" y="119"/>
                  </a:lnTo>
                  <a:lnTo>
                    <a:pt x="71" y="119"/>
                  </a:lnTo>
                  <a:lnTo>
                    <a:pt x="139" y="136"/>
                  </a:lnTo>
                  <a:lnTo>
                    <a:pt x="140" y="137"/>
                  </a:lnTo>
                  <a:lnTo>
                    <a:pt x="218" y="147"/>
                  </a:lnTo>
                  <a:lnTo>
                    <a:pt x="219" y="147"/>
                  </a:lnTo>
                  <a:lnTo>
                    <a:pt x="300" y="151"/>
                  </a:lnTo>
                  <a:lnTo>
                    <a:pt x="373" y="150"/>
                  </a:lnTo>
                  <a:lnTo>
                    <a:pt x="431" y="147"/>
                  </a:lnTo>
                  <a:lnTo>
                    <a:pt x="432" y="146"/>
                  </a:lnTo>
                  <a:lnTo>
                    <a:pt x="462" y="139"/>
                  </a:lnTo>
                  <a:lnTo>
                    <a:pt x="464" y="139"/>
                  </a:lnTo>
                  <a:lnTo>
                    <a:pt x="506" y="124"/>
                  </a:lnTo>
                  <a:lnTo>
                    <a:pt x="542" y="118"/>
                  </a:lnTo>
                  <a:lnTo>
                    <a:pt x="572" y="116"/>
                  </a:lnTo>
                  <a:lnTo>
                    <a:pt x="597" y="118"/>
                  </a:lnTo>
                  <a:lnTo>
                    <a:pt x="636" y="129"/>
                  </a:lnTo>
                  <a:lnTo>
                    <a:pt x="637" y="129"/>
                  </a:lnTo>
                  <a:lnTo>
                    <a:pt x="668" y="135"/>
                  </a:lnTo>
                  <a:lnTo>
                    <a:pt x="670" y="136"/>
                  </a:lnTo>
                  <a:lnTo>
                    <a:pt x="740" y="129"/>
                  </a:lnTo>
                  <a:lnTo>
                    <a:pt x="740" y="128"/>
                  </a:lnTo>
                  <a:lnTo>
                    <a:pt x="792" y="118"/>
                  </a:lnTo>
                  <a:lnTo>
                    <a:pt x="797" y="116"/>
                  </a:lnTo>
                  <a:lnTo>
                    <a:pt x="808" y="104"/>
                  </a:lnTo>
                  <a:lnTo>
                    <a:pt x="809" y="101"/>
                  </a:lnTo>
                  <a:lnTo>
                    <a:pt x="814" y="79"/>
                  </a:lnTo>
                  <a:lnTo>
                    <a:pt x="815" y="77"/>
                  </a:lnTo>
                  <a:lnTo>
                    <a:pt x="816" y="47"/>
                  </a:lnTo>
                  <a:lnTo>
                    <a:pt x="814" y="14"/>
                  </a:lnTo>
                  <a:lnTo>
                    <a:pt x="798" y="12"/>
                  </a:lnTo>
                  <a:lnTo>
                    <a:pt x="793" y="27"/>
                  </a:lnTo>
                  <a:lnTo>
                    <a:pt x="787" y="34"/>
                  </a:lnTo>
                  <a:lnTo>
                    <a:pt x="738" y="44"/>
                  </a:lnTo>
                  <a:lnTo>
                    <a:pt x="731" y="52"/>
                  </a:lnTo>
                  <a:lnTo>
                    <a:pt x="740" y="59"/>
                  </a:lnTo>
                  <a:lnTo>
                    <a:pt x="792" y="48"/>
                  </a:lnTo>
                  <a:lnTo>
                    <a:pt x="797" y="46"/>
                  </a:lnTo>
                  <a:lnTo>
                    <a:pt x="807" y="36"/>
                  </a:lnTo>
                  <a:lnTo>
                    <a:pt x="808" y="33"/>
                  </a:lnTo>
                  <a:lnTo>
                    <a:pt x="813" y="16"/>
                  </a:lnTo>
                  <a:lnTo>
                    <a:pt x="814" y="14"/>
                  </a:lnTo>
                  <a:lnTo>
                    <a:pt x="797" y="14"/>
                  </a:lnTo>
                  <a:lnTo>
                    <a:pt x="799" y="47"/>
                  </a:lnTo>
                  <a:lnTo>
                    <a:pt x="798" y="76"/>
                  </a:lnTo>
                  <a:lnTo>
                    <a:pt x="794" y="95"/>
                  </a:lnTo>
                  <a:lnTo>
                    <a:pt x="787" y="104"/>
                  </a:lnTo>
                  <a:lnTo>
                    <a:pt x="738" y="113"/>
                  </a:lnTo>
                  <a:lnTo>
                    <a:pt x="669" y="120"/>
                  </a:lnTo>
                  <a:lnTo>
                    <a:pt x="640" y="115"/>
                  </a:lnTo>
                  <a:lnTo>
                    <a:pt x="600" y="104"/>
                  </a:lnTo>
                  <a:lnTo>
                    <a:pt x="599" y="103"/>
                  </a:lnTo>
                  <a:lnTo>
                    <a:pt x="573" y="100"/>
                  </a:lnTo>
                  <a:lnTo>
                    <a:pt x="571" y="100"/>
                  </a:lnTo>
                  <a:lnTo>
                    <a:pt x="540" y="102"/>
                  </a:lnTo>
                  <a:lnTo>
                    <a:pt x="540" y="103"/>
                  </a:lnTo>
                  <a:lnTo>
                    <a:pt x="503" y="110"/>
                  </a:lnTo>
                  <a:lnTo>
                    <a:pt x="501" y="110"/>
                  </a:lnTo>
                  <a:lnTo>
                    <a:pt x="459" y="125"/>
                  </a:lnTo>
                  <a:lnTo>
                    <a:pt x="430" y="130"/>
                  </a:lnTo>
                  <a:lnTo>
                    <a:pt x="373" y="133"/>
                  </a:lnTo>
                  <a:lnTo>
                    <a:pt x="300" y="134"/>
                  </a:lnTo>
                  <a:lnTo>
                    <a:pt x="220" y="130"/>
                  </a:lnTo>
                  <a:lnTo>
                    <a:pt x="142" y="122"/>
                  </a:lnTo>
                  <a:lnTo>
                    <a:pt x="75" y="105"/>
                  </a:lnTo>
                  <a:lnTo>
                    <a:pt x="50" y="93"/>
                  </a:lnTo>
                  <a:lnTo>
                    <a:pt x="30" y="81"/>
                  </a:lnTo>
                  <a:lnTo>
                    <a:pt x="20" y="68"/>
                  </a:lnTo>
                  <a:lnTo>
                    <a:pt x="16" y="52"/>
                  </a:lnTo>
                  <a:lnTo>
                    <a:pt x="18" y="29"/>
                  </a:lnTo>
                  <a:lnTo>
                    <a:pt x="22" y="7"/>
                  </a:lnTo>
                  <a:lnTo>
                    <a:pt x="8" y="3"/>
                  </a:lnTo>
                  <a:lnTo>
                    <a:pt x="9" y="11"/>
                  </a:lnTo>
                  <a:lnTo>
                    <a:pt x="16" y="20"/>
                  </a:lnTo>
                  <a:lnTo>
                    <a:pt x="17" y="21"/>
                  </a:lnTo>
                  <a:lnTo>
                    <a:pt x="23" y="26"/>
                  </a:lnTo>
                  <a:lnTo>
                    <a:pt x="24" y="26"/>
                  </a:lnTo>
                  <a:lnTo>
                    <a:pt x="44" y="38"/>
                  </a:lnTo>
                  <a:lnTo>
                    <a:pt x="45" y="39"/>
                  </a:lnTo>
                  <a:lnTo>
                    <a:pt x="99" y="59"/>
                  </a:lnTo>
                  <a:lnTo>
                    <a:pt x="101" y="59"/>
                  </a:lnTo>
                  <a:lnTo>
                    <a:pt x="168" y="71"/>
                  </a:lnTo>
                  <a:lnTo>
                    <a:pt x="168" y="72"/>
                  </a:lnTo>
                  <a:lnTo>
                    <a:pt x="243" y="79"/>
                  </a:lnTo>
                  <a:lnTo>
                    <a:pt x="244" y="79"/>
                  </a:lnTo>
                  <a:lnTo>
                    <a:pt x="317" y="81"/>
                  </a:lnTo>
                  <a:lnTo>
                    <a:pt x="384" y="80"/>
                  </a:lnTo>
                  <a:lnTo>
                    <a:pt x="385" y="80"/>
                  </a:lnTo>
                  <a:lnTo>
                    <a:pt x="435" y="76"/>
                  </a:lnTo>
                  <a:lnTo>
                    <a:pt x="435" y="75"/>
                  </a:lnTo>
                  <a:lnTo>
                    <a:pt x="462" y="70"/>
                  </a:lnTo>
                  <a:lnTo>
                    <a:pt x="464" y="70"/>
                  </a:lnTo>
                  <a:lnTo>
                    <a:pt x="506" y="55"/>
                  </a:lnTo>
                  <a:lnTo>
                    <a:pt x="542" y="48"/>
                  </a:lnTo>
                  <a:lnTo>
                    <a:pt x="572" y="47"/>
                  </a:lnTo>
                  <a:lnTo>
                    <a:pt x="597" y="49"/>
                  </a:lnTo>
                  <a:lnTo>
                    <a:pt x="636" y="60"/>
                  </a:lnTo>
                  <a:lnTo>
                    <a:pt x="637" y="60"/>
                  </a:lnTo>
                  <a:lnTo>
                    <a:pt x="668" y="66"/>
                  </a:lnTo>
                  <a:lnTo>
                    <a:pt x="670" y="67"/>
                  </a:lnTo>
                  <a:lnTo>
                    <a:pt x="740" y="60"/>
                  </a:lnTo>
                  <a:lnTo>
                    <a:pt x="740" y="59"/>
                  </a:lnTo>
                  <a:lnTo>
                    <a:pt x="792" y="48"/>
                  </a:lnTo>
                  <a:lnTo>
                    <a:pt x="797" y="46"/>
                  </a:lnTo>
                  <a:lnTo>
                    <a:pt x="807" y="36"/>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72" name="Rectangle 66"/>
            <p:cNvSpPr>
              <a:spLocks noChangeArrowheads="1"/>
            </p:cNvSpPr>
            <p:nvPr/>
          </p:nvSpPr>
          <p:spPr bwMode="auto">
            <a:xfrm>
              <a:off x="5258" y="3784"/>
              <a:ext cx="48" cy="32"/>
            </a:xfrm>
            <a:prstGeom prst="rect">
              <a:avLst/>
            </a:prstGeom>
            <a:solidFill>
              <a:srgbClr val="E0E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173" name="Freeform 67"/>
            <p:cNvSpPr>
              <a:spLocks/>
            </p:cNvSpPr>
            <p:nvPr/>
          </p:nvSpPr>
          <p:spPr bwMode="auto">
            <a:xfrm>
              <a:off x="5253" y="3784"/>
              <a:ext cx="53" cy="37"/>
            </a:xfrm>
            <a:custGeom>
              <a:avLst/>
              <a:gdLst>
                <a:gd name="T0" fmla="*/ 0 w 352"/>
                <a:gd name="T1" fmla="*/ 0 h 280"/>
                <a:gd name="T2" fmla="*/ 0 w 352"/>
                <a:gd name="T3" fmla="*/ 0 h 280"/>
                <a:gd name="T4" fmla="*/ 0 w 352"/>
                <a:gd name="T5" fmla="*/ 0 h 280"/>
                <a:gd name="T6" fmla="*/ 0 w 352"/>
                <a:gd name="T7" fmla="*/ 0 h 280"/>
                <a:gd name="T8" fmla="*/ 0 w 352"/>
                <a:gd name="T9" fmla="*/ 0 h 280"/>
                <a:gd name="T10" fmla="*/ 0 w 352"/>
                <a:gd name="T11" fmla="*/ 0 h 280"/>
                <a:gd name="T12" fmla="*/ 0 w 352"/>
                <a:gd name="T13" fmla="*/ 0 h 280"/>
                <a:gd name="T14" fmla="*/ 0 w 352"/>
                <a:gd name="T15" fmla="*/ 0 h 280"/>
                <a:gd name="T16" fmla="*/ 0 w 352"/>
                <a:gd name="T17" fmla="*/ 0 h 280"/>
                <a:gd name="T18" fmla="*/ 0 w 352"/>
                <a:gd name="T19" fmla="*/ 0 h 280"/>
                <a:gd name="T20" fmla="*/ 0 w 352"/>
                <a:gd name="T21" fmla="*/ 0 h 280"/>
                <a:gd name="T22" fmla="*/ 0 w 352"/>
                <a:gd name="T23" fmla="*/ 0 h 280"/>
                <a:gd name="T24" fmla="*/ 0 w 352"/>
                <a:gd name="T25" fmla="*/ 0 h 280"/>
                <a:gd name="T26" fmla="*/ 0 w 352"/>
                <a:gd name="T27" fmla="*/ 0 h 280"/>
                <a:gd name="T28" fmla="*/ 0 w 352"/>
                <a:gd name="T29" fmla="*/ 0 h 280"/>
                <a:gd name="T30" fmla="*/ 0 w 352"/>
                <a:gd name="T31" fmla="*/ 0 h 280"/>
                <a:gd name="T32" fmla="*/ 0 w 352"/>
                <a:gd name="T33" fmla="*/ 0 h 280"/>
                <a:gd name="T34" fmla="*/ 0 w 352"/>
                <a:gd name="T35" fmla="*/ 0 h 280"/>
                <a:gd name="T36" fmla="*/ 0 w 352"/>
                <a:gd name="T37" fmla="*/ 0 h 280"/>
                <a:gd name="T38" fmla="*/ 0 w 352"/>
                <a:gd name="T39" fmla="*/ 0 h 280"/>
                <a:gd name="T40" fmla="*/ 0 w 352"/>
                <a:gd name="T41" fmla="*/ 0 h 280"/>
                <a:gd name="T42" fmla="*/ 0 w 352"/>
                <a:gd name="T43" fmla="*/ 0 h 28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52" h="280">
                  <a:moveTo>
                    <a:pt x="344" y="280"/>
                  </a:moveTo>
                  <a:lnTo>
                    <a:pt x="352" y="272"/>
                  </a:lnTo>
                  <a:lnTo>
                    <a:pt x="344" y="264"/>
                  </a:lnTo>
                  <a:lnTo>
                    <a:pt x="16" y="264"/>
                  </a:lnTo>
                  <a:lnTo>
                    <a:pt x="16" y="16"/>
                  </a:lnTo>
                  <a:lnTo>
                    <a:pt x="336" y="16"/>
                  </a:lnTo>
                  <a:lnTo>
                    <a:pt x="336" y="264"/>
                  </a:lnTo>
                  <a:lnTo>
                    <a:pt x="16" y="264"/>
                  </a:lnTo>
                  <a:lnTo>
                    <a:pt x="16" y="8"/>
                  </a:lnTo>
                  <a:lnTo>
                    <a:pt x="8" y="0"/>
                  </a:lnTo>
                  <a:lnTo>
                    <a:pt x="0" y="8"/>
                  </a:lnTo>
                  <a:lnTo>
                    <a:pt x="0" y="272"/>
                  </a:lnTo>
                  <a:lnTo>
                    <a:pt x="8" y="280"/>
                  </a:lnTo>
                  <a:lnTo>
                    <a:pt x="344" y="280"/>
                  </a:lnTo>
                  <a:lnTo>
                    <a:pt x="352" y="272"/>
                  </a:lnTo>
                  <a:lnTo>
                    <a:pt x="352" y="8"/>
                  </a:lnTo>
                  <a:lnTo>
                    <a:pt x="344" y="0"/>
                  </a:lnTo>
                  <a:lnTo>
                    <a:pt x="8" y="0"/>
                  </a:lnTo>
                  <a:lnTo>
                    <a:pt x="0" y="8"/>
                  </a:lnTo>
                  <a:lnTo>
                    <a:pt x="0" y="272"/>
                  </a:lnTo>
                  <a:lnTo>
                    <a:pt x="8" y="280"/>
                  </a:lnTo>
                  <a:lnTo>
                    <a:pt x="344" y="280"/>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74" name="Freeform 68"/>
            <p:cNvSpPr>
              <a:spLocks/>
            </p:cNvSpPr>
            <p:nvPr/>
          </p:nvSpPr>
          <p:spPr bwMode="auto">
            <a:xfrm>
              <a:off x="5247" y="3795"/>
              <a:ext cx="111" cy="42"/>
            </a:xfrm>
            <a:custGeom>
              <a:avLst/>
              <a:gdLst>
                <a:gd name="T0" fmla="*/ 0 w 801"/>
                <a:gd name="T1" fmla="*/ 0 h 333"/>
                <a:gd name="T2" fmla="*/ 0 w 801"/>
                <a:gd name="T3" fmla="*/ 0 h 333"/>
                <a:gd name="T4" fmla="*/ 0 w 801"/>
                <a:gd name="T5" fmla="*/ 0 h 333"/>
                <a:gd name="T6" fmla="*/ 0 w 801"/>
                <a:gd name="T7" fmla="*/ 0 h 333"/>
                <a:gd name="T8" fmla="*/ 0 w 801"/>
                <a:gd name="T9" fmla="*/ 0 h 333"/>
                <a:gd name="T10" fmla="*/ 0 w 801"/>
                <a:gd name="T11" fmla="*/ 0 h 333"/>
                <a:gd name="T12" fmla="*/ 0 w 801"/>
                <a:gd name="T13" fmla="*/ 0 h 333"/>
                <a:gd name="T14" fmla="*/ 0 w 801"/>
                <a:gd name="T15" fmla="*/ 0 h 333"/>
                <a:gd name="T16" fmla="*/ 0 w 801"/>
                <a:gd name="T17" fmla="*/ 0 h 333"/>
                <a:gd name="T18" fmla="*/ 0 w 801"/>
                <a:gd name="T19" fmla="*/ 0 h 333"/>
                <a:gd name="T20" fmla="*/ 0 w 801"/>
                <a:gd name="T21" fmla="*/ 0 h 333"/>
                <a:gd name="T22" fmla="*/ 0 w 801"/>
                <a:gd name="T23" fmla="*/ 0 h 333"/>
                <a:gd name="T24" fmla="*/ 0 w 801"/>
                <a:gd name="T25" fmla="*/ 0 h 333"/>
                <a:gd name="T26" fmla="*/ 0 w 801"/>
                <a:gd name="T27" fmla="*/ 0 h 333"/>
                <a:gd name="T28" fmla="*/ 0 w 801"/>
                <a:gd name="T29" fmla="*/ 0 h 333"/>
                <a:gd name="T30" fmla="*/ 0 w 801"/>
                <a:gd name="T31" fmla="*/ 0 h 333"/>
                <a:gd name="T32" fmla="*/ 0 w 801"/>
                <a:gd name="T33" fmla="*/ 0 h 333"/>
                <a:gd name="T34" fmla="*/ 0 w 801"/>
                <a:gd name="T35" fmla="*/ 0 h 333"/>
                <a:gd name="T36" fmla="*/ 0 w 801"/>
                <a:gd name="T37" fmla="*/ 0 h 333"/>
                <a:gd name="T38" fmla="*/ 0 w 801"/>
                <a:gd name="T39" fmla="*/ 0 h 333"/>
                <a:gd name="T40" fmla="*/ 0 w 801"/>
                <a:gd name="T41" fmla="*/ 0 h 333"/>
                <a:gd name="T42" fmla="*/ 0 w 801"/>
                <a:gd name="T43" fmla="*/ 0 h 333"/>
                <a:gd name="T44" fmla="*/ 0 w 801"/>
                <a:gd name="T45" fmla="*/ 0 h 333"/>
                <a:gd name="T46" fmla="*/ 0 w 801"/>
                <a:gd name="T47" fmla="*/ 0 h 333"/>
                <a:gd name="T48" fmla="*/ 0 w 801"/>
                <a:gd name="T49" fmla="*/ 0 h 333"/>
                <a:gd name="T50" fmla="*/ 0 w 801"/>
                <a:gd name="T51" fmla="*/ 0 h 333"/>
                <a:gd name="T52" fmla="*/ 0 w 801"/>
                <a:gd name="T53" fmla="*/ 0 h 333"/>
                <a:gd name="T54" fmla="*/ 0 w 801"/>
                <a:gd name="T55" fmla="*/ 0 h 333"/>
                <a:gd name="T56" fmla="*/ 0 w 801"/>
                <a:gd name="T57" fmla="*/ 0 h 333"/>
                <a:gd name="T58" fmla="*/ 0 w 801"/>
                <a:gd name="T59" fmla="*/ 0 h 333"/>
                <a:gd name="T60" fmla="*/ 0 w 801"/>
                <a:gd name="T61" fmla="*/ 0 h 333"/>
                <a:gd name="T62" fmla="*/ 0 w 801"/>
                <a:gd name="T63" fmla="*/ 0 h 333"/>
                <a:gd name="T64" fmla="*/ 0 w 801"/>
                <a:gd name="T65" fmla="*/ 0 h 333"/>
                <a:gd name="T66" fmla="*/ 0 w 801"/>
                <a:gd name="T67" fmla="*/ 0 h 333"/>
                <a:gd name="T68" fmla="*/ 0 w 801"/>
                <a:gd name="T69" fmla="*/ 0 h 333"/>
                <a:gd name="T70" fmla="*/ 0 w 801"/>
                <a:gd name="T71" fmla="*/ 0 h 333"/>
                <a:gd name="T72" fmla="*/ 0 w 801"/>
                <a:gd name="T73" fmla="*/ 0 h 333"/>
                <a:gd name="T74" fmla="*/ 0 w 801"/>
                <a:gd name="T75" fmla="*/ 0 h 333"/>
                <a:gd name="T76" fmla="*/ 0 w 801"/>
                <a:gd name="T77" fmla="*/ 0 h 333"/>
                <a:gd name="T78" fmla="*/ 0 w 801"/>
                <a:gd name="T79" fmla="*/ 0 h 333"/>
                <a:gd name="T80" fmla="*/ 0 w 801"/>
                <a:gd name="T81" fmla="*/ 0 h 333"/>
                <a:gd name="T82" fmla="*/ 0 w 801"/>
                <a:gd name="T83" fmla="*/ 0 h 333"/>
                <a:gd name="T84" fmla="*/ 0 w 801"/>
                <a:gd name="T85" fmla="*/ 0 h 333"/>
                <a:gd name="T86" fmla="*/ 0 w 801"/>
                <a:gd name="T87" fmla="*/ 0 h 333"/>
                <a:gd name="T88" fmla="*/ 0 w 801"/>
                <a:gd name="T89" fmla="*/ 0 h 333"/>
                <a:gd name="T90" fmla="*/ 0 w 801"/>
                <a:gd name="T91" fmla="*/ 0 h 333"/>
                <a:gd name="T92" fmla="*/ 0 w 801"/>
                <a:gd name="T93" fmla="*/ 0 h 333"/>
                <a:gd name="T94" fmla="*/ 0 w 801"/>
                <a:gd name="T95" fmla="*/ 0 h 333"/>
                <a:gd name="T96" fmla="*/ 0 w 801"/>
                <a:gd name="T97" fmla="*/ 0 h 333"/>
                <a:gd name="T98" fmla="*/ 0 w 801"/>
                <a:gd name="T99" fmla="*/ 0 h 333"/>
                <a:gd name="T100" fmla="*/ 0 w 801"/>
                <a:gd name="T101" fmla="*/ 0 h 333"/>
                <a:gd name="T102" fmla="*/ 0 w 801"/>
                <a:gd name="T103" fmla="*/ 0 h 333"/>
                <a:gd name="T104" fmla="*/ 0 w 801"/>
                <a:gd name="T105" fmla="*/ 0 h 333"/>
                <a:gd name="T106" fmla="*/ 0 w 801"/>
                <a:gd name="T107" fmla="*/ 0 h 333"/>
                <a:gd name="T108" fmla="*/ 0 w 801"/>
                <a:gd name="T109" fmla="*/ 0 h 333"/>
                <a:gd name="T110" fmla="*/ 0 w 801"/>
                <a:gd name="T111" fmla="*/ 0 h 333"/>
                <a:gd name="T112" fmla="*/ 0 w 801"/>
                <a:gd name="T113" fmla="*/ 0 h 333"/>
                <a:gd name="T114" fmla="*/ 0 w 801"/>
                <a:gd name="T115" fmla="*/ 0 h 333"/>
                <a:gd name="T116" fmla="*/ 0 w 801"/>
                <a:gd name="T117" fmla="*/ 0 h 333"/>
                <a:gd name="T118" fmla="*/ 0 w 801"/>
                <a:gd name="T119" fmla="*/ 0 h 333"/>
                <a:gd name="T120" fmla="*/ 0 w 801"/>
                <a:gd name="T121" fmla="*/ 0 h 33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01" h="333">
                  <a:moveTo>
                    <a:pt x="38" y="18"/>
                  </a:moveTo>
                  <a:lnTo>
                    <a:pt x="28" y="59"/>
                  </a:lnTo>
                  <a:lnTo>
                    <a:pt x="9" y="151"/>
                  </a:lnTo>
                  <a:lnTo>
                    <a:pt x="3" y="201"/>
                  </a:lnTo>
                  <a:lnTo>
                    <a:pt x="0" y="248"/>
                  </a:lnTo>
                  <a:lnTo>
                    <a:pt x="4" y="282"/>
                  </a:lnTo>
                  <a:lnTo>
                    <a:pt x="9" y="295"/>
                  </a:lnTo>
                  <a:lnTo>
                    <a:pt x="18" y="302"/>
                  </a:lnTo>
                  <a:lnTo>
                    <a:pt x="70" y="312"/>
                  </a:lnTo>
                  <a:lnTo>
                    <a:pt x="140" y="319"/>
                  </a:lnTo>
                  <a:lnTo>
                    <a:pt x="171" y="313"/>
                  </a:lnTo>
                  <a:lnTo>
                    <a:pt x="211" y="302"/>
                  </a:lnTo>
                  <a:lnTo>
                    <a:pt x="237" y="299"/>
                  </a:lnTo>
                  <a:lnTo>
                    <a:pt x="268" y="301"/>
                  </a:lnTo>
                  <a:lnTo>
                    <a:pt x="305" y="308"/>
                  </a:lnTo>
                  <a:lnTo>
                    <a:pt x="348" y="323"/>
                  </a:lnTo>
                  <a:lnTo>
                    <a:pt x="378" y="329"/>
                  </a:lnTo>
                  <a:lnTo>
                    <a:pt x="435" y="332"/>
                  </a:lnTo>
                  <a:lnTo>
                    <a:pt x="509" y="333"/>
                  </a:lnTo>
                  <a:lnTo>
                    <a:pt x="590" y="329"/>
                  </a:lnTo>
                  <a:lnTo>
                    <a:pt x="668" y="320"/>
                  </a:lnTo>
                  <a:lnTo>
                    <a:pt x="736" y="303"/>
                  </a:lnTo>
                  <a:lnTo>
                    <a:pt x="762" y="292"/>
                  </a:lnTo>
                  <a:lnTo>
                    <a:pt x="784" y="278"/>
                  </a:lnTo>
                  <a:lnTo>
                    <a:pt x="796" y="263"/>
                  </a:lnTo>
                  <a:lnTo>
                    <a:pt x="801" y="244"/>
                  </a:lnTo>
                  <a:lnTo>
                    <a:pt x="799" y="214"/>
                  </a:lnTo>
                  <a:lnTo>
                    <a:pt x="792" y="189"/>
                  </a:lnTo>
                  <a:lnTo>
                    <a:pt x="781" y="168"/>
                  </a:lnTo>
                  <a:lnTo>
                    <a:pt x="766" y="151"/>
                  </a:lnTo>
                  <a:lnTo>
                    <a:pt x="749" y="139"/>
                  </a:lnTo>
                  <a:lnTo>
                    <a:pt x="729" y="129"/>
                  </a:lnTo>
                  <a:lnTo>
                    <a:pt x="685" y="118"/>
                  </a:lnTo>
                  <a:lnTo>
                    <a:pt x="637" y="112"/>
                  </a:lnTo>
                  <a:lnTo>
                    <a:pt x="590" y="110"/>
                  </a:lnTo>
                  <a:lnTo>
                    <a:pt x="548" y="106"/>
                  </a:lnTo>
                  <a:lnTo>
                    <a:pt x="515" y="97"/>
                  </a:lnTo>
                  <a:lnTo>
                    <a:pt x="421" y="48"/>
                  </a:lnTo>
                  <a:lnTo>
                    <a:pt x="382" y="66"/>
                  </a:lnTo>
                  <a:lnTo>
                    <a:pt x="358" y="82"/>
                  </a:lnTo>
                  <a:lnTo>
                    <a:pt x="350" y="88"/>
                  </a:lnTo>
                  <a:lnTo>
                    <a:pt x="348" y="89"/>
                  </a:lnTo>
                  <a:lnTo>
                    <a:pt x="350" y="95"/>
                  </a:lnTo>
                  <a:lnTo>
                    <a:pt x="366" y="125"/>
                  </a:lnTo>
                  <a:lnTo>
                    <a:pt x="344" y="130"/>
                  </a:lnTo>
                  <a:lnTo>
                    <a:pt x="292" y="140"/>
                  </a:lnTo>
                  <a:lnTo>
                    <a:pt x="231" y="145"/>
                  </a:lnTo>
                  <a:lnTo>
                    <a:pt x="202" y="143"/>
                  </a:lnTo>
                  <a:lnTo>
                    <a:pt x="192" y="141"/>
                  </a:lnTo>
                  <a:lnTo>
                    <a:pt x="179" y="136"/>
                  </a:lnTo>
                  <a:lnTo>
                    <a:pt x="163" y="124"/>
                  </a:lnTo>
                  <a:lnTo>
                    <a:pt x="152" y="107"/>
                  </a:lnTo>
                  <a:lnTo>
                    <a:pt x="146" y="88"/>
                  </a:lnTo>
                  <a:lnTo>
                    <a:pt x="142" y="67"/>
                  </a:lnTo>
                  <a:lnTo>
                    <a:pt x="134" y="29"/>
                  </a:lnTo>
                  <a:lnTo>
                    <a:pt x="127" y="13"/>
                  </a:lnTo>
                  <a:lnTo>
                    <a:pt x="124" y="8"/>
                  </a:lnTo>
                  <a:lnTo>
                    <a:pt x="115" y="3"/>
                  </a:lnTo>
                  <a:lnTo>
                    <a:pt x="91" y="0"/>
                  </a:lnTo>
                  <a:lnTo>
                    <a:pt x="67" y="6"/>
                  </a:lnTo>
                  <a:lnTo>
                    <a:pt x="38" y="18"/>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75" name="Freeform 69"/>
            <p:cNvSpPr>
              <a:spLocks/>
            </p:cNvSpPr>
            <p:nvPr/>
          </p:nvSpPr>
          <p:spPr bwMode="auto">
            <a:xfrm>
              <a:off x="5242" y="3795"/>
              <a:ext cx="122" cy="48"/>
            </a:xfrm>
            <a:custGeom>
              <a:avLst/>
              <a:gdLst>
                <a:gd name="T0" fmla="*/ 0 w 817"/>
                <a:gd name="T1" fmla="*/ 0 h 350"/>
                <a:gd name="T2" fmla="*/ 0 w 817"/>
                <a:gd name="T3" fmla="*/ 0 h 350"/>
                <a:gd name="T4" fmla="*/ 0 w 817"/>
                <a:gd name="T5" fmla="*/ 0 h 350"/>
                <a:gd name="T6" fmla="*/ 0 w 817"/>
                <a:gd name="T7" fmla="*/ 0 h 350"/>
                <a:gd name="T8" fmla="*/ 0 w 817"/>
                <a:gd name="T9" fmla="*/ 0 h 350"/>
                <a:gd name="T10" fmla="*/ 0 w 817"/>
                <a:gd name="T11" fmla="*/ 0 h 350"/>
                <a:gd name="T12" fmla="*/ 0 w 817"/>
                <a:gd name="T13" fmla="*/ 0 h 350"/>
                <a:gd name="T14" fmla="*/ 0 w 817"/>
                <a:gd name="T15" fmla="*/ 0 h 350"/>
                <a:gd name="T16" fmla="*/ 0 w 817"/>
                <a:gd name="T17" fmla="*/ 0 h 350"/>
                <a:gd name="T18" fmla="*/ 0 w 817"/>
                <a:gd name="T19" fmla="*/ 0 h 350"/>
                <a:gd name="T20" fmla="*/ 0 w 817"/>
                <a:gd name="T21" fmla="*/ 0 h 350"/>
                <a:gd name="T22" fmla="*/ 0 w 817"/>
                <a:gd name="T23" fmla="*/ 0 h 350"/>
                <a:gd name="T24" fmla="*/ 0 w 817"/>
                <a:gd name="T25" fmla="*/ 0 h 350"/>
                <a:gd name="T26" fmla="*/ 0 w 817"/>
                <a:gd name="T27" fmla="*/ 0 h 350"/>
                <a:gd name="T28" fmla="*/ 0 w 817"/>
                <a:gd name="T29" fmla="*/ 0 h 350"/>
                <a:gd name="T30" fmla="*/ 0 w 817"/>
                <a:gd name="T31" fmla="*/ 0 h 350"/>
                <a:gd name="T32" fmla="*/ 0 w 817"/>
                <a:gd name="T33" fmla="*/ 0 h 350"/>
                <a:gd name="T34" fmla="*/ 0 w 817"/>
                <a:gd name="T35" fmla="*/ 0 h 350"/>
                <a:gd name="T36" fmla="*/ 0 w 817"/>
                <a:gd name="T37" fmla="*/ 0 h 350"/>
                <a:gd name="T38" fmla="*/ 0 w 817"/>
                <a:gd name="T39" fmla="*/ 0 h 350"/>
                <a:gd name="T40" fmla="*/ 0 w 817"/>
                <a:gd name="T41" fmla="*/ 0 h 350"/>
                <a:gd name="T42" fmla="*/ 0 w 817"/>
                <a:gd name="T43" fmla="*/ 0 h 350"/>
                <a:gd name="T44" fmla="*/ 0 w 817"/>
                <a:gd name="T45" fmla="*/ 0 h 350"/>
                <a:gd name="T46" fmla="*/ 0 w 817"/>
                <a:gd name="T47" fmla="*/ 0 h 350"/>
                <a:gd name="T48" fmla="*/ 0 w 817"/>
                <a:gd name="T49" fmla="*/ 0 h 350"/>
                <a:gd name="T50" fmla="*/ 0 w 817"/>
                <a:gd name="T51" fmla="*/ 0 h 350"/>
                <a:gd name="T52" fmla="*/ 0 w 817"/>
                <a:gd name="T53" fmla="*/ 0 h 350"/>
                <a:gd name="T54" fmla="*/ 0 w 817"/>
                <a:gd name="T55" fmla="*/ 0 h 350"/>
                <a:gd name="T56" fmla="*/ 0 w 817"/>
                <a:gd name="T57" fmla="*/ 0 h 350"/>
                <a:gd name="T58" fmla="*/ 0 w 817"/>
                <a:gd name="T59" fmla="*/ 0 h 350"/>
                <a:gd name="T60" fmla="*/ 0 w 817"/>
                <a:gd name="T61" fmla="*/ 0 h 350"/>
                <a:gd name="T62" fmla="*/ 0 w 817"/>
                <a:gd name="T63" fmla="*/ 0 h 350"/>
                <a:gd name="T64" fmla="*/ 0 w 817"/>
                <a:gd name="T65" fmla="*/ 0 h 350"/>
                <a:gd name="T66" fmla="*/ 0 w 817"/>
                <a:gd name="T67" fmla="*/ 0 h 350"/>
                <a:gd name="T68" fmla="*/ 0 w 817"/>
                <a:gd name="T69" fmla="*/ 0 h 350"/>
                <a:gd name="T70" fmla="*/ 0 w 817"/>
                <a:gd name="T71" fmla="*/ 0 h 350"/>
                <a:gd name="T72" fmla="*/ 0 w 817"/>
                <a:gd name="T73" fmla="*/ 0 h 350"/>
                <a:gd name="T74" fmla="*/ 0 w 817"/>
                <a:gd name="T75" fmla="*/ 0 h 350"/>
                <a:gd name="T76" fmla="*/ 0 w 817"/>
                <a:gd name="T77" fmla="*/ 0 h 350"/>
                <a:gd name="T78" fmla="*/ 0 w 817"/>
                <a:gd name="T79" fmla="*/ 0 h 350"/>
                <a:gd name="T80" fmla="*/ 0 w 817"/>
                <a:gd name="T81" fmla="*/ 0 h 350"/>
                <a:gd name="T82" fmla="*/ 0 w 817"/>
                <a:gd name="T83" fmla="*/ 0 h 350"/>
                <a:gd name="T84" fmla="*/ 0 w 817"/>
                <a:gd name="T85" fmla="*/ 0 h 350"/>
                <a:gd name="T86" fmla="*/ 0 w 817"/>
                <a:gd name="T87" fmla="*/ 0 h 350"/>
                <a:gd name="T88" fmla="*/ 0 w 817"/>
                <a:gd name="T89" fmla="*/ 0 h 350"/>
                <a:gd name="T90" fmla="*/ 0 w 817"/>
                <a:gd name="T91" fmla="*/ 0 h 350"/>
                <a:gd name="T92" fmla="*/ 0 w 817"/>
                <a:gd name="T93" fmla="*/ 0 h 350"/>
                <a:gd name="T94" fmla="*/ 0 w 817"/>
                <a:gd name="T95" fmla="*/ 0 h 35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17" h="350">
                  <a:moveTo>
                    <a:pt x="78" y="21"/>
                  </a:moveTo>
                  <a:lnTo>
                    <a:pt x="82" y="11"/>
                  </a:lnTo>
                  <a:lnTo>
                    <a:pt x="72" y="7"/>
                  </a:lnTo>
                  <a:lnTo>
                    <a:pt x="43" y="19"/>
                  </a:lnTo>
                  <a:lnTo>
                    <a:pt x="39" y="24"/>
                  </a:lnTo>
                  <a:lnTo>
                    <a:pt x="29" y="65"/>
                  </a:lnTo>
                  <a:lnTo>
                    <a:pt x="29" y="66"/>
                  </a:lnTo>
                  <a:lnTo>
                    <a:pt x="10" y="158"/>
                  </a:lnTo>
                  <a:lnTo>
                    <a:pt x="9" y="158"/>
                  </a:lnTo>
                  <a:lnTo>
                    <a:pt x="3" y="208"/>
                  </a:lnTo>
                  <a:lnTo>
                    <a:pt x="0" y="254"/>
                  </a:lnTo>
                  <a:lnTo>
                    <a:pt x="0" y="257"/>
                  </a:lnTo>
                  <a:lnTo>
                    <a:pt x="4" y="291"/>
                  </a:lnTo>
                  <a:lnTo>
                    <a:pt x="5" y="293"/>
                  </a:lnTo>
                  <a:lnTo>
                    <a:pt x="10" y="306"/>
                  </a:lnTo>
                  <a:lnTo>
                    <a:pt x="12" y="309"/>
                  </a:lnTo>
                  <a:lnTo>
                    <a:pt x="21" y="316"/>
                  </a:lnTo>
                  <a:lnTo>
                    <a:pt x="25" y="317"/>
                  </a:lnTo>
                  <a:lnTo>
                    <a:pt x="77" y="327"/>
                  </a:lnTo>
                  <a:lnTo>
                    <a:pt x="77" y="328"/>
                  </a:lnTo>
                  <a:lnTo>
                    <a:pt x="147" y="335"/>
                  </a:lnTo>
                  <a:lnTo>
                    <a:pt x="149" y="334"/>
                  </a:lnTo>
                  <a:lnTo>
                    <a:pt x="180" y="328"/>
                  </a:lnTo>
                  <a:lnTo>
                    <a:pt x="181" y="328"/>
                  </a:lnTo>
                  <a:lnTo>
                    <a:pt x="220" y="317"/>
                  </a:lnTo>
                  <a:lnTo>
                    <a:pt x="245" y="315"/>
                  </a:lnTo>
                  <a:lnTo>
                    <a:pt x="275" y="317"/>
                  </a:lnTo>
                  <a:lnTo>
                    <a:pt x="311" y="323"/>
                  </a:lnTo>
                  <a:lnTo>
                    <a:pt x="352" y="338"/>
                  </a:lnTo>
                  <a:lnTo>
                    <a:pt x="355" y="338"/>
                  </a:lnTo>
                  <a:lnTo>
                    <a:pt x="385" y="345"/>
                  </a:lnTo>
                  <a:lnTo>
                    <a:pt x="386" y="346"/>
                  </a:lnTo>
                  <a:lnTo>
                    <a:pt x="443" y="349"/>
                  </a:lnTo>
                  <a:lnTo>
                    <a:pt x="517" y="350"/>
                  </a:lnTo>
                  <a:lnTo>
                    <a:pt x="598" y="346"/>
                  </a:lnTo>
                  <a:lnTo>
                    <a:pt x="599" y="346"/>
                  </a:lnTo>
                  <a:lnTo>
                    <a:pt x="677" y="336"/>
                  </a:lnTo>
                  <a:lnTo>
                    <a:pt x="678" y="335"/>
                  </a:lnTo>
                  <a:lnTo>
                    <a:pt x="746" y="318"/>
                  </a:lnTo>
                  <a:lnTo>
                    <a:pt x="747" y="318"/>
                  </a:lnTo>
                  <a:lnTo>
                    <a:pt x="773" y="307"/>
                  </a:lnTo>
                  <a:lnTo>
                    <a:pt x="774" y="306"/>
                  </a:lnTo>
                  <a:lnTo>
                    <a:pt x="796" y="292"/>
                  </a:lnTo>
                  <a:lnTo>
                    <a:pt x="798" y="291"/>
                  </a:lnTo>
                  <a:lnTo>
                    <a:pt x="810" y="276"/>
                  </a:lnTo>
                  <a:lnTo>
                    <a:pt x="811" y="273"/>
                  </a:lnTo>
                  <a:lnTo>
                    <a:pt x="816" y="254"/>
                  </a:lnTo>
                  <a:lnTo>
                    <a:pt x="817" y="251"/>
                  </a:lnTo>
                  <a:lnTo>
                    <a:pt x="815" y="221"/>
                  </a:lnTo>
                  <a:lnTo>
                    <a:pt x="814" y="220"/>
                  </a:lnTo>
                  <a:lnTo>
                    <a:pt x="807" y="195"/>
                  </a:lnTo>
                  <a:lnTo>
                    <a:pt x="807" y="193"/>
                  </a:lnTo>
                  <a:lnTo>
                    <a:pt x="796" y="172"/>
                  </a:lnTo>
                  <a:lnTo>
                    <a:pt x="795" y="171"/>
                  </a:lnTo>
                  <a:lnTo>
                    <a:pt x="780" y="154"/>
                  </a:lnTo>
                  <a:lnTo>
                    <a:pt x="778" y="153"/>
                  </a:lnTo>
                  <a:lnTo>
                    <a:pt x="761" y="141"/>
                  </a:lnTo>
                  <a:lnTo>
                    <a:pt x="761" y="140"/>
                  </a:lnTo>
                  <a:lnTo>
                    <a:pt x="742" y="130"/>
                  </a:lnTo>
                  <a:lnTo>
                    <a:pt x="740" y="130"/>
                  </a:lnTo>
                  <a:lnTo>
                    <a:pt x="695" y="118"/>
                  </a:lnTo>
                  <a:lnTo>
                    <a:pt x="694" y="117"/>
                  </a:lnTo>
                  <a:lnTo>
                    <a:pt x="646" y="112"/>
                  </a:lnTo>
                  <a:lnTo>
                    <a:pt x="645" y="112"/>
                  </a:lnTo>
                  <a:lnTo>
                    <a:pt x="599" y="110"/>
                  </a:lnTo>
                  <a:lnTo>
                    <a:pt x="557" y="107"/>
                  </a:lnTo>
                  <a:lnTo>
                    <a:pt x="526" y="98"/>
                  </a:lnTo>
                  <a:lnTo>
                    <a:pt x="433" y="49"/>
                  </a:lnTo>
                  <a:lnTo>
                    <a:pt x="426" y="49"/>
                  </a:lnTo>
                  <a:lnTo>
                    <a:pt x="387" y="67"/>
                  </a:lnTo>
                  <a:lnTo>
                    <a:pt x="386" y="68"/>
                  </a:lnTo>
                  <a:lnTo>
                    <a:pt x="362" y="84"/>
                  </a:lnTo>
                  <a:lnTo>
                    <a:pt x="361" y="84"/>
                  </a:lnTo>
                  <a:lnTo>
                    <a:pt x="353" y="90"/>
                  </a:lnTo>
                  <a:lnTo>
                    <a:pt x="352" y="90"/>
                  </a:lnTo>
                  <a:lnTo>
                    <a:pt x="348" y="99"/>
                  </a:lnTo>
                  <a:lnTo>
                    <a:pt x="350" y="105"/>
                  </a:lnTo>
                  <a:lnTo>
                    <a:pt x="350" y="107"/>
                  </a:lnTo>
                  <a:lnTo>
                    <a:pt x="363" y="128"/>
                  </a:lnTo>
                  <a:lnTo>
                    <a:pt x="350" y="131"/>
                  </a:lnTo>
                  <a:lnTo>
                    <a:pt x="299" y="140"/>
                  </a:lnTo>
                  <a:lnTo>
                    <a:pt x="239" y="145"/>
                  </a:lnTo>
                  <a:lnTo>
                    <a:pt x="212" y="143"/>
                  </a:lnTo>
                  <a:lnTo>
                    <a:pt x="202" y="142"/>
                  </a:lnTo>
                  <a:lnTo>
                    <a:pt x="191" y="137"/>
                  </a:lnTo>
                  <a:lnTo>
                    <a:pt x="177" y="127"/>
                  </a:lnTo>
                  <a:lnTo>
                    <a:pt x="168" y="112"/>
                  </a:lnTo>
                  <a:lnTo>
                    <a:pt x="161" y="94"/>
                  </a:lnTo>
                  <a:lnTo>
                    <a:pt x="157" y="74"/>
                  </a:lnTo>
                  <a:lnTo>
                    <a:pt x="157" y="73"/>
                  </a:lnTo>
                  <a:lnTo>
                    <a:pt x="149" y="34"/>
                  </a:lnTo>
                  <a:lnTo>
                    <a:pt x="149" y="33"/>
                  </a:lnTo>
                  <a:lnTo>
                    <a:pt x="142" y="18"/>
                  </a:lnTo>
                  <a:lnTo>
                    <a:pt x="142" y="17"/>
                  </a:lnTo>
                  <a:lnTo>
                    <a:pt x="139" y="12"/>
                  </a:lnTo>
                  <a:lnTo>
                    <a:pt x="136" y="9"/>
                  </a:lnTo>
                  <a:lnTo>
                    <a:pt x="127" y="4"/>
                  </a:lnTo>
                  <a:lnTo>
                    <a:pt x="124" y="3"/>
                  </a:lnTo>
                  <a:lnTo>
                    <a:pt x="100" y="0"/>
                  </a:lnTo>
                  <a:lnTo>
                    <a:pt x="97" y="1"/>
                  </a:lnTo>
                  <a:lnTo>
                    <a:pt x="73" y="7"/>
                  </a:lnTo>
                  <a:lnTo>
                    <a:pt x="72" y="7"/>
                  </a:lnTo>
                  <a:lnTo>
                    <a:pt x="43" y="19"/>
                  </a:lnTo>
                  <a:lnTo>
                    <a:pt x="39" y="24"/>
                  </a:lnTo>
                  <a:lnTo>
                    <a:pt x="29" y="65"/>
                  </a:lnTo>
                  <a:lnTo>
                    <a:pt x="34" y="74"/>
                  </a:lnTo>
                  <a:lnTo>
                    <a:pt x="43" y="69"/>
                  </a:lnTo>
                  <a:lnTo>
                    <a:pt x="52" y="31"/>
                  </a:lnTo>
                  <a:lnTo>
                    <a:pt x="77" y="21"/>
                  </a:lnTo>
                  <a:lnTo>
                    <a:pt x="99" y="16"/>
                  </a:lnTo>
                  <a:lnTo>
                    <a:pt x="121" y="18"/>
                  </a:lnTo>
                  <a:lnTo>
                    <a:pt x="127" y="22"/>
                  </a:lnTo>
                  <a:lnTo>
                    <a:pt x="128" y="25"/>
                  </a:lnTo>
                  <a:lnTo>
                    <a:pt x="135" y="39"/>
                  </a:lnTo>
                  <a:lnTo>
                    <a:pt x="143" y="77"/>
                  </a:lnTo>
                  <a:lnTo>
                    <a:pt x="147" y="97"/>
                  </a:lnTo>
                  <a:lnTo>
                    <a:pt x="147" y="98"/>
                  </a:lnTo>
                  <a:lnTo>
                    <a:pt x="153" y="117"/>
                  </a:lnTo>
                  <a:lnTo>
                    <a:pt x="154" y="119"/>
                  </a:lnTo>
                  <a:lnTo>
                    <a:pt x="165" y="136"/>
                  </a:lnTo>
                  <a:lnTo>
                    <a:pt x="166" y="138"/>
                  </a:lnTo>
                  <a:lnTo>
                    <a:pt x="182" y="150"/>
                  </a:lnTo>
                  <a:lnTo>
                    <a:pt x="184" y="151"/>
                  </a:lnTo>
                  <a:lnTo>
                    <a:pt x="197" y="156"/>
                  </a:lnTo>
                  <a:lnTo>
                    <a:pt x="199" y="156"/>
                  </a:lnTo>
                  <a:lnTo>
                    <a:pt x="209" y="158"/>
                  </a:lnTo>
                  <a:lnTo>
                    <a:pt x="209" y="159"/>
                  </a:lnTo>
                  <a:lnTo>
                    <a:pt x="238" y="161"/>
                  </a:lnTo>
                  <a:lnTo>
                    <a:pt x="240" y="161"/>
                  </a:lnTo>
                  <a:lnTo>
                    <a:pt x="301" y="156"/>
                  </a:lnTo>
                  <a:lnTo>
                    <a:pt x="301" y="155"/>
                  </a:lnTo>
                  <a:lnTo>
                    <a:pt x="353" y="145"/>
                  </a:lnTo>
                  <a:lnTo>
                    <a:pt x="355" y="145"/>
                  </a:lnTo>
                  <a:lnTo>
                    <a:pt x="376" y="140"/>
                  </a:lnTo>
                  <a:lnTo>
                    <a:pt x="381" y="129"/>
                  </a:lnTo>
                  <a:lnTo>
                    <a:pt x="365" y="100"/>
                  </a:lnTo>
                  <a:lnTo>
                    <a:pt x="363" y="95"/>
                  </a:lnTo>
                  <a:lnTo>
                    <a:pt x="352" y="90"/>
                  </a:lnTo>
                  <a:lnTo>
                    <a:pt x="359" y="104"/>
                  </a:lnTo>
                  <a:lnTo>
                    <a:pt x="361" y="103"/>
                  </a:lnTo>
                  <a:lnTo>
                    <a:pt x="363" y="102"/>
                  </a:lnTo>
                  <a:lnTo>
                    <a:pt x="370" y="96"/>
                  </a:lnTo>
                  <a:lnTo>
                    <a:pt x="394" y="82"/>
                  </a:lnTo>
                  <a:lnTo>
                    <a:pt x="429" y="64"/>
                  </a:lnTo>
                  <a:lnTo>
                    <a:pt x="519" y="112"/>
                  </a:lnTo>
                  <a:lnTo>
                    <a:pt x="521" y="112"/>
                  </a:lnTo>
                  <a:lnTo>
                    <a:pt x="554" y="121"/>
                  </a:lnTo>
                  <a:lnTo>
                    <a:pt x="555" y="122"/>
                  </a:lnTo>
                  <a:lnTo>
                    <a:pt x="597" y="127"/>
                  </a:lnTo>
                  <a:lnTo>
                    <a:pt x="598" y="127"/>
                  </a:lnTo>
                  <a:lnTo>
                    <a:pt x="644" y="129"/>
                  </a:lnTo>
                  <a:lnTo>
                    <a:pt x="692" y="134"/>
                  </a:lnTo>
                  <a:lnTo>
                    <a:pt x="734" y="144"/>
                  </a:lnTo>
                  <a:lnTo>
                    <a:pt x="753" y="153"/>
                  </a:lnTo>
                  <a:lnTo>
                    <a:pt x="769" y="165"/>
                  </a:lnTo>
                  <a:lnTo>
                    <a:pt x="782" y="180"/>
                  </a:lnTo>
                  <a:lnTo>
                    <a:pt x="793" y="200"/>
                  </a:lnTo>
                  <a:lnTo>
                    <a:pt x="799" y="223"/>
                  </a:lnTo>
                  <a:lnTo>
                    <a:pt x="801" y="251"/>
                  </a:lnTo>
                  <a:lnTo>
                    <a:pt x="797" y="267"/>
                  </a:lnTo>
                  <a:lnTo>
                    <a:pt x="787" y="280"/>
                  </a:lnTo>
                  <a:lnTo>
                    <a:pt x="767" y="292"/>
                  </a:lnTo>
                  <a:lnTo>
                    <a:pt x="742" y="304"/>
                  </a:lnTo>
                  <a:lnTo>
                    <a:pt x="675" y="321"/>
                  </a:lnTo>
                  <a:lnTo>
                    <a:pt x="597" y="329"/>
                  </a:lnTo>
                  <a:lnTo>
                    <a:pt x="517" y="333"/>
                  </a:lnTo>
                  <a:lnTo>
                    <a:pt x="443" y="332"/>
                  </a:lnTo>
                  <a:lnTo>
                    <a:pt x="387" y="329"/>
                  </a:lnTo>
                  <a:lnTo>
                    <a:pt x="358" y="324"/>
                  </a:lnTo>
                  <a:lnTo>
                    <a:pt x="316" y="309"/>
                  </a:lnTo>
                  <a:lnTo>
                    <a:pt x="314" y="309"/>
                  </a:lnTo>
                  <a:lnTo>
                    <a:pt x="277" y="302"/>
                  </a:lnTo>
                  <a:lnTo>
                    <a:pt x="277" y="301"/>
                  </a:lnTo>
                  <a:lnTo>
                    <a:pt x="246" y="298"/>
                  </a:lnTo>
                  <a:lnTo>
                    <a:pt x="244" y="298"/>
                  </a:lnTo>
                  <a:lnTo>
                    <a:pt x="218" y="302"/>
                  </a:lnTo>
                  <a:lnTo>
                    <a:pt x="217" y="303"/>
                  </a:lnTo>
                  <a:lnTo>
                    <a:pt x="177" y="314"/>
                  </a:lnTo>
                  <a:lnTo>
                    <a:pt x="148" y="319"/>
                  </a:lnTo>
                  <a:lnTo>
                    <a:pt x="79" y="312"/>
                  </a:lnTo>
                  <a:lnTo>
                    <a:pt x="29" y="303"/>
                  </a:lnTo>
                  <a:lnTo>
                    <a:pt x="24" y="297"/>
                  </a:lnTo>
                  <a:lnTo>
                    <a:pt x="20" y="288"/>
                  </a:lnTo>
                  <a:lnTo>
                    <a:pt x="16" y="256"/>
                  </a:lnTo>
                  <a:lnTo>
                    <a:pt x="20" y="210"/>
                  </a:lnTo>
                  <a:lnTo>
                    <a:pt x="26" y="160"/>
                  </a:lnTo>
                  <a:lnTo>
                    <a:pt x="43" y="69"/>
                  </a:lnTo>
                  <a:lnTo>
                    <a:pt x="52" y="31"/>
                  </a:lnTo>
                  <a:lnTo>
                    <a:pt x="78" y="21"/>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76" name="Freeform 70"/>
            <p:cNvSpPr>
              <a:spLocks/>
            </p:cNvSpPr>
            <p:nvPr/>
          </p:nvSpPr>
          <p:spPr bwMode="auto">
            <a:xfrm>
              <a:off x="5247" y="3821"/>
              <a:ext cx="111" cy="16"/>
            </a:xfrm>
            <a:custGeom>
              <a:avLst/>
              <a:gdLst>
                <a:gd name="T0" fmla="*/ 0 w 800"/>
                <a:gd name="T1" fmla="*/ 0 h 136"/>
                <a:gd name="T2" fmla="*/ 0 w 800"/>
                <a:gd name="T3" fmla="*/ 0 h 136"/>
                <a:gd name="T4" fmla="*/ 0 w 800"/>
                <a:gd name="T5" fmla="*/ 0 h 136"/>
                <a:gd name="T6" fmla="*/ 0 w 800"/>
                <a:gd name="T7" fmla="*/ 0 h 136"/>
                <a:gd name="T8" fmla="*/ 0 w 800"/>
                <a:gd name="T9" fmla="*/ 0 h 136"/>
                <a:gd name="T10" fmla="*/ 0 w 800"/>
                <a:gd name="T11" fmla="*/ 0 h 136"/>
                <a:gd name="T12" fmla="*/ 0 w 800"/>
                <a:gd name="T13" fmla="*/ 0 h 136"/>
                <a:gd name="T14" fmla="*/ 0 w 800"/>
                <a:gd name="T15" fmla="*/ 0 h 136"/>
                <a:gd name="T16" fmla="*/ 0 w 800"/>
                <a:gd name="T17" fmla="*/ 0 h 136"/>
                <a:gd name="T18" fmla="*/ 0 w 800"/>
                <a:gd name="T19" fmla="*/ 0 h 136"/>
                <a:gd name="T20" fmla="*/ 0 w 800"/>
                <a:gd name="T21" fmla="*/ 0 h 136"/>
                <a:gd name="T22" fmla="*/ 0 w 800"/>
                <a:gd name="T23" fmla="*/ 0 h 136"/>
                <a:gd name="T24" fmla="*/ 0 w 800"/>
                <a:gd name="T25" fmla="*/ 0 h 136"/>
                <a:gd name="T26" fmla="*/ 0 w 800"/>
                <a:gd name="T27" fmla="*/ 0 h 136"/>
                <a:gd name="T28" fmla="*/ 0 w 800"/>
                <a:gd name="T29" fmla="*/ 0 h 136"/>
                <a:gd name="T30" fmla="*/ 0 w 800"/>
                <a:gd name="T31" fmla="*/ 0 h 136"/>
                <a:gd name="T32" fmla="*/ 0 w 800"/>
                <a:gd name="T33" fmla="*/ 0 h 136"/>
                <a:gd name="T34" fmla="*/ 0 w 800"/>
                <a:gd name="T35" fmla="*/ 0 h 136"/>
                <a:gd name="T36" fmla="*/ 0 w 800"/>
                <a:gd name="T37" fmla="*/ 0 h 136"/>
                <a:gd name="T38" fmla="*/ 0 w 800"/>
                <a:gd name="T39" fmla="*/ 0 h 136"/>
                <a:gd name="T40" fmla="*/ 0 w 800"/>
                <a:gd name="T41" fmla="*/ 0 h 136"/>
                <a:gd name="T42" fmla="*/ 0 w 800"/>
                <a:gd name="T43" fmla="*/ 0 h 136"/>
                <a:gd name="T44" fmla="*/ 0 w 800"/>
                <a:gd name="T45" fmla="*/ 0 h 136"/>
                <a:gd name="T46" fmla="*/ 0 w 800"/>
                <a:gd name="T47" fmla="*/ 0 h 136"/>
                <a:gd name="T48" fmla="*/ 0 w 800"/>
                <a:gd name="T49" fmla="*/ 0 h 136"/>
                <a:gd name="T50" fmla="*/ 0 w 800"/>
                <a:gd name="T51" fmla="*/ 0 h 136"/>
                <a:gd name="T52" fmla="*/ 0 w 800"/>
                <a:gd name="T53" fmla="*/ 0 h 136"/>
                <a:gd name="T54" fmla="*/ 0 w 800"/>
                <a:gd name="T55" fmla="*/ 0 h 136"/>
                <a:gd name="T56" fmla="*/ 0 w 800"/>
                <a:gd name="T57" fmla="*/ 0 h 136"/>
                <a:gd name="T58" fmla="*/ 0 w 800"/>
                <a:gd name="T59" fmla="*/ 0 h 136"/>
                <a:gd name="T60" fmla="*/ 0 w 800"/>
                <a:gd name="T61" fmla="*/ 0 h 136"/>
                <a:gd name="T62" fmla="*/ 0 w 800"/>
                <a:gd name="T63" fmla="*/ 0 h 136"/>
                <a:gd name="T64" fmla="*/ 0 w 800"/>
                <a:gd name="T65" fmla="*/ 0 h 136"/>
                <a:gd name="T66" fmla="*/ 0 w 800"/>
                <a:gd name="T67" fmla="*/ 0 h 136"/>
                <a:gd name="T68" fmla="*/ 0 w 800"/>
                <a:gd name="T69" fmla="*/ 0 h 136"/>
                <a:gd name="T70" fmla="*/ 0 w 800"/>
                <a:gd name="T71" fmla="*/ 0 h 136"/>
                <a:gd name="T72" fmla="*/ 0 w 800"/>
                <a:gd name="T73" fmla="*/ 0 h 136"/>
                <a:gd name="T74" fmla="*/ 0 w 800"/>
                <a:gd name="T75" fmla="*/ 0 h 136"/>
                <a:gd name="T76" fmla="*/ 0 w 800"/>
                <a:gd name="T77" fmla="*/ 0 h 136"/>
                <a:gd name="T78" fmla="*/ 0 w 800"/>
                <a:gd name="T79" fmla="*/ 0 h 136"/>
                <a:gd name="T80" fmla="*/ 0 w 800"/>
                <a:gd name="T81" fmla="*/ 0 h 136"/>
                <a:gd name="T82" fmla="*/ 0 w 800"/>
                <a:gd name="T83" fmla="*/ 0 h 136"/>
                <a:gd name="T84" fmla="*/ 0 w 800"/>
                <a:gd name="T85" fmla="*/ 0 h 136"/>
                <a:gd name="T86" fmla="*/ 0 w 800"/>
                <a:gd name="T87" fmla="*/ 0 h 136"/>
                <a:gd name="T88" fmla="*/ 0 w 800"/>
                <a:gd name="T89" fmla="*/ 0 h 1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800" h="136">
                  <a:moveTo>
                    <a:pt x="17" y="35"/>
                  </a:moveTo>
                  <a:lnTo>
                    <a:pt x="69" y="45"/>
                  </a:lnTo>
                  <a:lnTo>
                    <a:pt x="139" y="53"/>
                  </a:lnTo>
                  <a:lnTo>
                    <a:pt x="170" y="46"/>
                  </a:lnTo>
                  <a:lnTo>
                    <a:pt x="210" y="36"/>
                  </a:lnTo>
                  <a:lnTo>
                    <a:pt x="236" y="33"/>
                  </a:lnTo>
                  <a:lnTo>
                    <a:pt x="267" y="34"/>
                  </a:lnTo>
                  <a:lnTo>
                    <a:pt x="304" y="41"/>
                  </a:lnTo>
                  <a:lnTo>
                    <a:pt x="347" y="57"/>
                  </a:lnTo>
                  <a:lnTo>
                    <a:pt x="374" y="62"/>
                  </a:lnTo>
                  <a:lnTo>
                    <a:pt x="424" y="66"/>
                  </a:lnTo>
                  <a:lnTo>
                    <a:pt x="491" y="67"/>
                  </a:lnTo>
                  <a:lnTo>
                    <a:pt x="564" y="65"/>
                  </a:lnTo>
                  <a:lnTo>
                    <a:pt x="639" y="58"/>
                  </a:lnTo>
                  <a:lnTo>
                    <a:pt x="707" y="45"/>
                  </a:lnTo>
                  <a:lnTo>
                    <a:pt x="736" y="37"/>
                  </a:lnTo>
                  <a:lnTo>
                    <a:pt x="761" y="27"/>
                  </a:lnTo>
                  <a:lnTo>
                    <a:pt x="781" y="15"/>
                  </a:lnTo>
                  <a:lnTo>
                    <a:pt x="794" y="0"/>
                  </a:lnTo>
                  <a:lnTo>
                    <a:pt x="799" y="22"/>
                  </a:lnTo>
                  <a:lnTo>
                    <a:pt x="800" y="47"/>
                  </a:lnTo>
                  <a:lnTo>
                    <a:pt x="795" y="66"/>
                  </a:lnTo>
                  <a:lnTo>
                    <a:pt x="783" y="81"/>
                  </a:lnTo>
                  <a:lnTo>
                    <a:pt x="761" y="95"/>
                  </a:lnTo>
                  <a:lnTo>
                    <a:pt x="735" y="106"/>
                  </a:lnTo>
                  <a:lnTo>
                    <a:pt x="667" y="123"/>
                  </a:lnTo>
                  <a:lnTo>
                    <a:pt x="589" y="132"/>
                  </a:lnTo>
                  <a:lnTo>
                    <a:pt x="508" y="136"/>
                  </a:lnTo>
                  <a:lnTo>
                    <a:pt x="434" y="135"/>
                  </a:lnTo>
                  <a:lnTo>
                    <a:pt x="377" y="132"/>
                  </a:lnTo>
                  <a:lnTo>
                    <a:pt x="347" y="126"/>
                  </a:lnTo>
                  <a:lnTo>
                    <a:pt x="304" y="111"/>
                  </a:lnTo>
                  <a:lnTo>
                    <a:pt x="267" y="104"/>
                  </a:lnTo>
                  <a:lnTo>
                    <a:pt x="236" y="102"/>
                  </a:lnTo>
                  <a:lnTo>
                    <a:pt x="210" y="105"/>
                  </a:lnTo>
                  <a:lnTo>
                    <a:pt x="170" y="116"/>
                  </a:lnTo>
                  <a:lnTo>
                    <a:pt x="139" y="122"/>
                  </a:lnTo>
                  <a:lnTo>
                    <a:pt x="69" y="115"/>
                  </a:lnTo>
                  <a:lnTo>
                    <a:pt x="17" y="105"/>
                  </a:lnTo>
                  <a:lnTo>
                    <a:pt x="7" y="92"/>
                  </a:lnTo>
                  <a:lnTo>
                    <a:pt x="2" y="71"/>
                  </a:lnTo>
                  <a:lnTo>
                    <a:pt x="0" y="41"/>
                  </a:lnTo>
                  <a:lnTo>
                    <a:pt x="2" y="8"/>
                  </a:lnTo>
                  <a:lnTo>
                    <a:pt x="7" y="25"/>
                  </a:lnTo>
                  <a:lnTo>
                    <a:pt x="17" y="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77" name="Freeform 71"/>
            <p:cNvSpPr>
              <a:spLocks/>
            </p:cNvSpPr>
            <p:nvPr/>
          </p:nvSpPr>
          <p:spPr bwMode="auto">
            <a:xfrm>
              <a:off x="5242" y="3821"/>
              <a:ext cx="122" cy="22"/>
            </a:xfrm>
            <a:custGeom>
              <a:avLst/>
              <a:gdLst>
                <a:gd name="T0" fmla="*/ 0 w 816"/>
                <a:gd name="T1" fmla="*/ 0 h 152"/>
                <a:gd name="T2" fmla="*/ 0 w 816"/>
                <a:gd name="T3" fmla="*/ 0 h 152"/>
                <a:gd name="T4" fmla="*/ 0 w 816"/>
                <a:gd name="T5" fmla="*/ 0 h 152"/>
                <a:gd name="T6" fmla="*/ 0 w 816"/>
                <a:gd name="T7" fmla="*/ 0 h 152"/>
                <a:gd name="T8" fmla="*/ 0 w 816"/>
                <a:gd name="T9" fmla="*/ 0 h 152"/>
                <a:gd name="T10" fmla="*/ 0 w 816"/>
                <a:gd name="T11" fmla="*/ 0 h 152"/>
                <a:gd name="T12" fmla="*/ 0 w 816"/>
                <a:gd name="T13" fmla="*/ 0 h 152"/>
                <a:gd name="T14" fmla="*/ 0 w 816"/>
                <a:gd name="T15" fmla="*/ 0 h 152"/>
                <a:gd name="T16" fmla="*/ 0 w 816"/>
                <a:gd name="T17" fmla="*/ 0 h 152"/>
                <a:gd name="T18" fmla="*/ 0 w 816"/>
                <a:gd name="T19" fmla="*/ 0 h 152"/>
                <a:gd name="T20" fmla="*/ 0 w 816"/>
                <a:gd name="T21" fmla="*/ 0 h 152"/>
                <a:gd name="T22" fmla="*/ 0 w 816"/>
                <a:gd name="T23" fmla="*/ 0 h 152"/>
                <a:gd name="T24" fmla="*/ 0 w 816"/>
                <a:gd name="T25" fmla="*/ 0 h 152"/>
                <a:gd name="T26" fmla="*/ 0 w 816"/>
                <a:gd name="T27" fmla="*/ 0 h 152"/>
                <a:gd name="T28" fmla="*/ 0 w 816"/>
                <a:gd name="T29" fmla="*/ 0 h 152"/>
                <a:gd name="T30" fmla="*/ 0 w 816"/>
                <a:gd name="T31" fmla="*/ 0 h 152"/>
                <a:gd name="T32" fmla="*/ 0 w 816"/>
                <a:gd name="T33" fmla="*/ 0 h 152"/>
                <a:gd name="T34" fmla="*/ 0 w 816"/>
                <a:gd name="T35" fmla="*/ 0 h 152"/>
                <a:gd name="T36" fmla="*/ 0 w 816"/>
                <a:gd name="T37" fmla="*/ 0 h 152"/>
                <a:gd name="T38" fmla="*/ 0 w 816"/>
                <a:gd name="T39" fmla="*/ 0 h 152"/>
                <a:gd name="T40" fmla="*/ 0 w 816"/>
                <a:gd name="T41" fmla="*/ 0 h 152"/>
                <a:gd name="T42" fmla="*/ 0 w 816"/>
                <a:gd name="T43" fmla="*/ 0 h 152"/>
                <a:gd name="T44" fmla="*/ 0 w 816"/>
                <a:gd name="T45" fmla="*/ 0 h 152"/>
                <a:gd name="T46" fmla="*/ 0 w 816"/>
                <a:gd name="T47" fmla="*/ 0 h 152"/>
                <a:gd name="T48" fmla="*/ 0 w 816"/>
                <a:gd name="T49" fmla="*/ 0 h 152"/>
                <a:gd name="T50" fmla="*/ 0 w 816"/>
                <a:gd name="T51" fmla="*/ 0 h 152"/>
                <a:gd name="T52" fmla="*/ 0 w 816"/>
                <a:gd name="T53" fmla="*/ 0 h 152"/>
                <a:gd name="T54" fmla="*/ 0 w 816"/>
                <a:gd name="T55" fmla="*/ 0 h 152"/>
                <a:gd name="T56" fmla="*/ 0 w 816"/>
                <a:gd name="T57" fmla="*/ 0 h 152"/>
                <a:gd name="T58" fmla="*/ 0 w 816"/>
                <a:gd name="T59" fmla="*/ 0 h 152"/>
                <a:gd name="T60" fmla="*/ 0 w 816"/>
                <a:gd name="T61" fmla="*/ 0 h 152"/>
                <a:gd name="T62" fmla="*/ 0 w 816"/>
                <a:gd name="T63" fmla="*/ 0 h 152"/>
                <a:gd name="T64" fmla="*/ 0 w 816"/>
                <a:gd name="T65" fmla="*/ 0 h 152"/>
                <a:gd name="T66" fmla="*/ 0 w 816"/>
                <a:gd name="T67" fmla="*/ 0 h 152"/>
                <a:gd name="T68" fmla="*/ 0 w 816"/>
                <a:gd name="T69" fmla="*/ 0 h 152"/>
                <a:gd name="T70" fmla="*/ 0 w 816"/>
                <a:gd name="T71" fmla="*/ 0 h 152"/>
                <a:gd name="T72" fmla="*/ 0 w 816"/>
                <a:gd name="T73" fmla="*/ 0 h 152"/>
                <a:gd name="T74" fmla="*/ 0 w 816"/>
                <a:gd name="T75" fmla="*/ 0 h 152"/>
                <a:gd name="T76" fmla="*/ 0 w 816"/>
                <a:gd name="T77" fmla="*/ 0 h 152"/>
                <a:gd name="T78" fmla="*/ 0 w 816"/>
                <a:gd name="T79" fmla="*/ 0 h 152"/>
                <a:gd name="T80" fmla="*/ 0 w 816"/>
                <a:gd name="T81" fmla="*/ 0 h 152"/>
                <a:gd name="T82" fmla="*/ 0 w 816"/>
                <a:gd name="T83" fmla="*/ 0 h 152"/>
                <a:gd name="T84" fmla="*/ 0 w 816"/>
                <a:gd name="T85" fmla="*/ 0 h 152"/>
                <a:gd name="T86" fmla="*/ 0 w 816"/>
                <a:gd name="T87" fmla="*/ 0 h 152"/>
                <a:gd name="T88" fmla="*/ 0 w 816"/>
                <a:gd name="T89" fmla="*/ 0 h 152"/>
                <a:gd name="T90" fmla="*/ 0 w 816"/>
                <a:gd name="T91" fmla="*/ 0 h 152"/>
                <a:gd name="T92" fmla="*/ 0 w 816"/>
                <a:gd name="T93" fmla="*/ 0 h 152"/>
                <a:gd name="T94" fmla="*/ 0 w 816"/>
                <a:gd name="T95" fmla="*/ 0 h 15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16" h="152">
                  <a:moveTo>
                    <a:pt x="22" y="27"/>
                  </a:moveTo>
                  <a:lnTo>
                    <a:pt x="10" y="26"/>
                  </a:lnTo>
                  <a:lnTo>
                    <a:pt x="9" y="37"/>
                  </a:lnTo>
                  <a:lnTo>
                    <a:pt x="19" y="47"/>
                  </a:lnTo>
                  <a:lnTo>
                    <a:pt x="24" y="49"/>
                  </a:lnTo>
                  <a:lnTo>
                    <a:pt x="76" y="60"/>
                  </a:lnTo>
                  <a:lnTo>
                    <a:pt x="76" y="61"/>
                  </a:lnTo>
                  <a:lnTo>
                    <a:pt x="146" y="68"/>
                  </a:lnTo>
                  <a:lnTo>
                    <a:pt x="148" y="67"/>
                  </a:lnTo>
                  <a:lnTo>
                    <a:pt x="179" y="61"/>
                  </a:lnTo>
                  <a:lnTo>
                    <a:pt x="180" y="61"/>
                  </a:lnTo>
                  <a:lnTo>
                    <a:pt x="219" y="50"/>
                  </a:lnTo>
                  <a:lnTo>
                    <a:pt x="244" y="48"/>
                  </a:lnTo>
                  <a:lnTo>
                    <a:pt x="274" y="49"/>
                  </a:lnTo>
                  <a:lnTo>
                    <a:pt x="310" y="55"/>
                  </a:lnTo>
                  <a:lnTo>
                    <a:pt x="351" y="71"/>
                  </a:lnTo>
                  <a:lnTo>
                    <a:pt x="354" y="71"/>
                  </a:lnTo>
                  <a:lnTo>
                    <a:pt x="381" y="76"/>
                  </a:lnTo>
                  <a:lnTo>
                    <a:pt x="381" y="77"/>
                  </a:lnTo>
                  <a:lnTo>
                    <a:pt x="431" y="81"/>
                  </a:lnTo>
                  <a:lnTo>
                    <a:pt x="432" y="81"/>
                  </a:lnTo>
                  <a:lnTo>
                    <a:pt x="499" y="82"/>
                  </a:lnTo>
                  <a:lnTo>
                    <a:pt x="572" y="80"/>
                  </a:lnTo>
                  <a:lnTo>
                    <a:pt x="573" y="80"/>
                  </a:lnTo>
                  <a:lnTo>
                    <a:pt x="648" y="73"/>
                  </a:lnTo>
                  <a:lnTo>
                    <a:pt x="648" y="72"/>
                  </a:lnTo>
                  <a:lnTo>
                    <a:pt x="716" y="60"/>
                  </a:lnTo>
                  <a:lnTo>
                    <a:pt x="717" y="60"/>
                  </a:lnTo>
                  <a:lnTo>
                    <a:pt x="746" y="51"/>
                  </a:lnTo>
                  <a:lnTo>
                    <a:pt x="747" y="51"/>
                  </a:lnTo>
                  <a:lnTo>
                    <a:pt x="772" y="41"/>
                  </a:lnTo>
                  <a:lnTo>
                    <a:pt x="773" y="40"/>
                  </a:lnTo>
                  <a:lnTo>
                    <a:pt x="793" y="28"/>
                  </a:lnTo>
                  <a:lnTo>
                    <a:pt x="795" y="27"/>
                  </a:lnTo>
                  <a:lnTo>
                    <a:pt x="798" y="24"/>
                  </a:lnTo>
                  <a:lnTo>
                    <a:pt x="799" y="30"/>
                  </a:lnTo>
                  <a:lnTo>
                    <a:pt x="800" y="53"/>
                  </a:lnTo>
                  <a:lnTo>
                    <a:pt x="796" y="69"/>
                  </a:lnTo>
                  <a:lnTo>
                    <a:pt x="786" y="82"/>
                  </a:lnTo>
                  <a:lnTo>
                    <a:pt x="766" y="94"/>
                  </a:lnTo>
                  <a:lnTo>
                    <a:pt x="741" y="106"/>
                  </a:lnTo>
                  <a:lnTo>
                    <a:pt x="674" y="123"/>
                  </a:lnTo>
                  <a:lnTo>
                    <a:pt x="596" y="131"/>
                  </a:lnTo>
                  <a:lnTo>
                    <a:pt x="516" y="135"/>
                  </a:lnTo>
                  <a:lnTo>
                    <a:pt x="442" y="134"/>
                  </a:lnTo>
                  <a:lnTo>
                    <a:pt x="386" y="131"/>
                  </a:lnTo>
                  <a:lnTo>
                    <a:pt x="357" y="126"/>
                  </a:lnTo>
                  <a:lnTo>
                    <a:pt x="315" y="111"/>
                  </a:lnTo>
                  <a:lnTo>
                    <a:pt x="313" y="111"/>
                  </a:lnTo>
                  <a:lnTo>
                    <a:pt x="276" y="104"/>
                  </a:lnTo>
                  <a:lnTo>
                    <a:pt x="276" y="103"/>
                  </a:lnTo>
                  <a:lnTo>
                    <a:pt x="245" y="100"/>
                  </a:lnTo>
                  <a:lnTo>
                    <a:pt x="243" y="100"/>
                  </a:lnTo>
                  <a:lnTo>
                    <a:pt x="217" y="104"/>
                  </a:lnTo>
                  <a:lnTo>
                    <a:pt x="216" y="105"/>
                  </a:lnTo>
                  <a:lnTo>
                    <a:pt x="176" y="116"/>
                  </a:lnTo>
                  <a:lnTo>
                    <a:pt x="147" y="121"/>
                  </a:lnTo>
                  <a:lnTo>
                    <a:pt x="78" y="114"/>
                  </a:lnTo>
                  <a:lnTo>
                    <a:pt x="29" y="105"/>
                  </a:lnTo>
                  <a:lnTo>
                    <a:pt x="23" y="96"/>
                  </a:lnTo>
                  <a:lnTo>
                    <a:pt x="19" y="77"/>
                  </a:lnTo>
                  <a:lnTo>
                    <a:pt x="16" y="48"/>
                  </a:lnTo>
                  <a:lnTo>
                    <a:pt x="19" y="15"/>
                  </a:lnTo>
                  <a:lnTo>
                    <a:pt x="2" y="15"/>
                  </a:lnTo>
                  <a:lnTo>
                    <a:pt x="3" y="17"/>
                  </a:lnTo>
                  <a:lnTo>
                    <a:pt x="8" y="34"/>
                  </a:lnTo>
                  <a:lnTo>
                    <a:pt x="9" y="37"/>
                  </a:lnTo>
                  <a:lnTo>
                    <a:pt x="19" y="47"/>
                  </a:lnTo>
                  <a:lnTo>
                    <a:pt x="24" y="49"/>
                  </a:lnTo>
                  <a:lnTo>
                    <a:pt x="76" y="60"/>
                  </a:lnTo>
                  <a:lnTo>
                    <a:pt x="85" y="53"/>
                  </a:lnTo>
                  <a:lnTo>
                    <a:pt x="78" y="45"/>
                  </a:lnTo>
                  <a:lnTo>
                    <a:pt x="29" y="35"/>
                  </a:lnTo>
                  <a:lnTo>
                    <a:pt x="23" y="28"/>
                  </a:lnTo>
                  <a:lnTo>
                    <a:pt x="17" y="12"/>
                  </a:lnTo>
                  <a:lnTo>
                    <a:pt x="9" y="6"/>
                  </a:lnTo>
                  <a:lnTo>
                    <a:pt x="2" y="15"/>
                  </a:lnTo>
                  <a:lnTo>
                    <a:pt x="0" y="48"/>
                  </a:lnTo>
                  <a:lnTo>
                    <a:pt x="0" y="49"/>
                  </a:lnTo>
                  <a:lnTo>
                    <a:pt x="2" y="79"/>
                  </a:lnTo>
                  <a:lnTo>
                    <a:pt x="3" y="80"/>
                  </a:lnTo>
                  <a:lnTo>
                    <a:pt x="8" y="102"/>
                  </a:lnTo>
                  <a:lnTo>
                    <a:pt x="9" y="105"/>
                  </a:lnTo>
                  <a:lnTo>
                    <a:pt x="19" y="117"/>
                  </a:lnTo>
                  <a:lnTo>
                    <a:pt x="24" y="119"/>
                  </a:lnTo>
                  <a:lnTo>
                    <a:pt x="76" y="129"/>
                  </a:lnTo>
                  <a:lnTo>
                    <a:pt x="76" y="130"/>
                  </a:lnTo>
                  <a:lnTo>
                    <a:pt x="146" y="137"/>
                  </a:lnTo>
                  <a:lnTo>
                    <a:pt x="148" y="136"/>
                  </a:lnTo>
                  <a:lnTo>
                    <a:pt x="179" y="130"/>
                  </a:lnTo>
                  <a:lnTo>
                    <a:pt x="180" y="130"/>
                  </a:lnTo>
                  <a:lnTo>
                    <a:pt x="219" y="119"/>
                  </a:lnTo>
                  <a:lnTo>
                    <a:pt x="244" y="117"/>
                  </a:lnTo>
                  <a:lnTo>
                    <a:pt x="274" y="119"/>
                  </a:lnTo>
                  <a:lnTo>
                    <a:pt x="310" y="125"/>
                  </a:lnTo>
                  <a:lnTo>
                    <a:pt x="351" y="140"/>
                  </a:lnTo>
                  <a:lnTo>
                    <a:pt x="354" y="140"/>
                  </a:lnTo>
                  <a:lnTo>
                    <a:pt x="384" y="147"/>
                  </a:lnTo>
                  <a:lnTo>
                    <a:pt x="385" y="148"/>
                  </a:lnTo>
                  <a:lnTo>
                    <a:pt x="442" y="151"/>
                  </a:lnTo>
                  <a:lnTo>
                    <a:pt x="516" y="152"/>
                  </a:lnTo>
                  <a:lnTo>
                    <a:pt x="597" y="148"/>
                  </a:lnTo>
                  <a:lnTo>
                    <a:pt x="598" y="148"/>
                  </a:lnTo>
                  <a:lnTo>
                    <a:pt x="676" y="138"/>
                  </a:lnTo>
                  <a:lnTo>
                    <a:pt x="677" y="137"/>
                  </a:lnTo>
                  <a:lnTo>
                    <a:pt x="745" y="120"/>
                  </a:lnTo>
                  <a:lnTo>
                    <a:pt x="746" y="120"/>
                  </a:lnTo>
                  <a:lnTo>
                    <a:pt x="772" y="109"/>
                  </a:lnTo>
                  <a:lnTo>
                    <a:pt x="773" y="108"/>
                  </a:lnTo>
                  <a:lnTo>
                    <a:pt x="795" y="94"/>
                  </a:lnTo>
                  <a:lnTo>
                    <a:pt x="797" y="93"/>
                  </a:lnTo>
                  <a:lnTo>
                    <a:pt x="809" y="78"/>
                  </a:lnTo>
                  <a:lnTo>
                    <a:pt x="810" y="75"/>
                  </a:lnTo>
                  <a:lnTo>
                    <a:pt x="815" y="56"/>
                  </a:lnTo>
                  <a:lnTo>
                    <a:pt x="816" y="54"/>
                  </a:lnTo>
                  <a:lnTo>
                    <a:pt x="815" y="29"/>
                  </a:lnTo>
                  <a:lnTo>
                    <a:pt x="814" y="27"/>
                  </a:lnTo>
                  <a:lnTo>
                    <a:pt x="809" y="5"/>
                  </a:lnTo>
                  <a:lnTo>
                    <a:pt x="804" y="0"/>
                  </a:lnTo>
                  <a:lnTo>
                    <a:pt x="796" y="2"/>
                  </a:lnTo>
                  <a:lnTo>
                    <a:pt x="783" y="16"/>
                  </a:lnTo>
                  <a:lnTo>
                    <a:pt x="766" y="27"/>
                  </a:lnTo>
                  <a:lnTo>
                    <a:pt x="742" y="37"/>
                  </a:lnTo>
                  <a:lnTo>
                    <a:pt x="713" y="45"/>
                  </a:lnTo>
                  <a:lnTo>
                    <a:pt x="646" y="56"/>
                  </a:lnTo>
                  <a:lnTo>
                    <a:pt x="572" y="64"/>
                  </a:lnTo>
                  <a:lnTo>
                    <a:pt x="499" y="66"/>
                  </a:lnTo>
                  <a:lnTo>
                    <a:pt x="432" y="65"/>
                  </a:lnTo>
                  <a:lnTo>
                    <a:pt x="383" y="61"/>
                  </a:lnTo>
                  <a:lnTo>
                    <a:pt x="357" y="56"/>
                  </a:lnTo>
                  <a:lnTo>
                    <a:pt x="315" y="41"/>
                  </a:lnTo>
                  <a:lnTo>
                    <a:pt x="313" y="41"/>
                  </a:lnTo>
                  <a:lnTo>
                    <a:pt x="276" y="34"/>
                  </a:lnTo>
                  <a:lnTo>
                    <a:pt x="275" y="33"/>
                  </a:lnTo>
                  <a:lnTo>
                    <a:pt x="244" y="32"/>
                  </a:lnTo>
                  <a:lnTo>
                    <a:pt x="243" y="32"/>
                  </a:lnTo>
                  <a:lnTo>
                    <a:pt x="217" y="35"/>
                  </a:lnTo>
                  <a:lnTo>
                    <a:pt x="216" y="36"/>
                  </a:lnTo>
                  <a:lnTo>
                    <a:pt x="176" y="46"/>
                  </a:lnTo>
                  <a:lnTo>
                    <a:pt x="147" y="51"/>
                  </a:lnTo>
                  <a:lnTo>
                    <a:pt x="78" y="44"/>
                  </a:lnTo>
                  <a:lnTo>
                    <a:pt x="29" y="35"/>
                  </a:lnTo>
                  <a:lnTo>
                    <a:pt x="22" y="27"/>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78" name="Freeform 72"/>
            <p:cNvSpPr>
              <a:spLocks/>
            </p:cNvSpPr>
            <p:nvPr/>
          </p:nvSpPr>
          <p:spPr bwMode="auto">
            <a:xfrm>
              <a:off x="5311" y="3806"/>
              <a:ext cx="10" cy="10"/>
            </a:xfrm>
            <a:custGeom>
              <a:avLst/>
              <a:gdLst>
                <a:gd name="T0" fmla="*/ 0 w 64"/>
                <a:gd name="T1" fmla="*/ 0 h 80"/>
                <a:gd name="T2" fmla="*/ 0 w 64"/>
                <a:gd name="T3" fmla="*/ 0 h 80"/>
                <a:gd name="T4" fmla="*/ 0 w 64"/>
                <a:gd name="T5" fmla="*/ 0 h 80"/>
                <a:gd name="T6" fmla="*/ 0 w 64"/>
                <a:gd name="T7" fmla="*/ 0 h 80"/>
                <a:gd name="T8" fmla="*/ 0 w 64"/>
                <a:gd name="T9" fmla="*/ 0 h 80"/>
                <a:gd name="T10" fmla="*/ 0 w 64"/>
                <a:gd name="T11" fmla="*/ 0 h 80"/>
                <a:gd name="T12" fmla="*/ 0 w 64"/>
                <a:gd name="T13" fmla="*/ 0 h 80"/>
                <a:gd name="T14" fmla="*/ 0 w 64"/>
                <a:gd name="T15" fmla="*/ 0 h 80"/>
                <a:gd name="T16" fmla="*/ 0 w 64"/>
                <a:gd name="T17" fmla="*/ 0 h 80"/>
                <a:gd name="T18" fmla="*/ 0 w 64"/>
                <a:gd name="T19" fmla="*/ 0 h 80"/>
                <a:gd name="T20" fmla="*/ 0 w 64"/>
                <a:gd name="T21" fmla="*/ 0 h 80"/>
                <a:gd name="T22" fmla="*/ 0 w 64"/>
                <a:gd name="T23" fmla="*/ 0 h 80"/>
                <a:gd name="T24" fmla="*/ 0 w 64"/>
                <a:gd name="T25" fmla="*/ 0 h 80"/>
                <a:gd name="T26" fmla="*/ 0 w 64"/>
                <a:gd name="T27" fmla="*/ 0 h 80"/>
                <a:gd name="T28" fmla="*/ 0 w 64"/>
                <a:gd name="T29" fmla="*/ 0 h 80"/>
                <a:gd name="T30" fmla="*/ 0 w 64"/>
                <a:gd name="T31" fmla="*/ 0 h 80"/>
                <a:gd name="T32" fmla="*/ 0 w 64"/>
                <a:gd name="T33" fmla="*/ 0 h 80"/>
                <a:gd name="T34" fmla="*/ 0 w 64"/>
                <a:gd name="T35" fmla="*/ 0 h 80"/>
                <a:gd name="T36" fmla="*/ 0 w 64"/>
                <a:gd name="T37" fmla="*/ 0 h 80"/>
                <a:gd name="T38" fmla="*/ 0 w 64"/>
                <a:gd name="T39" fmla="*/ 0 h 80"/>
                <a:gd name="T40" fmla="*/ 0 w 64"/>
                <a:gd name="T41" fmla="*/ 0 h 8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4" h="80">
                  <a:moveTo>
                    <a:pt x="63" y="12"/>
                  </a:moveTo>
                  <a:lnTo>
                    <a:pt x="64" y="1"/>
                  </a:lnTo>
                  <a:lnTo>
                    <a:pt x="53" y="0"/>
                  </a:lnTo>
                  <a:lnTo>
                    <a:pt x="26" y="24"/>
                  </a:lnTo>
                  <a:lnTo>
                    <a:pt x="25" y="25"/>
                  </a:lnTo>
                  <a:lnTo>
                    <a:pt x="8" y="47"/>
                  </a:lnTo>
                  <a:lnTo>
                    <a:pt x="8" y="48"/>
                  </a:lnTo>
                  <a:lnTo>
                    <a:pt x="3" y="56"/>
                  </a:lnTo>
                  <a:lnTo>
                    <a:pt x="1" y="59"/>
                  </a:lnTo>
                  <a:lnTo>
                    <a:pt x="0" y="65"/>
                  </a:lnTo>
                  <a:lnTo>
                    <a:pt x="3" y="74"/>
                  </a:lnTo>
                  <a:lnTo>
                    <a:pt x="12" y="80"/>
                  </a:lnTo>
                  <a:lnTo>
                    <a:pt x="18" y="70"/>
                  </a:lnTo>
                  <a:lnTo>
                    <a:pt x="14" y="61"/>
                  </a:lnTo>
                  <a:lnTo>
                    <a:pt x="0" y="65"/>
                  </a:lnTo>
                  <a:lnTo>
                    <a:pt x="13" y="67"/>
                  </a:lnTo>
                  <a:lnTo>
                    <a:pt x="15" y="64"/>
                  </a:lnTo>
                  <a:lnTo>
                    <a:pt x="21" y="56"/>
                  </a:lnTo>
                  <a:lnTo>
                    <a:pt x="37" y="36"/>
                  </a:lnTo>
                  <a:lnTo>
                    <a:pt x="63" y="1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79" name="Freeform 73"/>
            <p:cNvSpPr>
              <a:spLocks/>
            </p:cNvSpPr>
            <p:nvPr/>
          </p:nvSpPr>
          <p:spPr bwMode="auto">
            <a:xfrm>
              <a:off x="5321" y="3811"/>
              <a:ext cx="6" cy="5"/>
            </a:xfrm>
            <a:custGeom>
              <a:avLst/>
              <a:gdLst>
                <a:gd name="T0" fmla="*/ 0 w 64"/>
                <a:gd name="T1" fmla="*/ 0 h 80"/>
                <a:gd name="T2" fmla="*/ 0 w 64"/>
                <a:gd name="T3" fmla="*/ 0 h 80"/>
                <a:gd name="T4" fmla="*/ 0 w 64"/>
                <a:gd name="T5" fmla="*/ 0 h 80"/>
                <a:gd name="T6" fmla="*/ 0 w 64"/>
                <a:gd name="T7" fmla="*/ 0 h 80"/>
                <a:gd name="T8" fmla="*/ 0 w 64"/>
                <a:gd name="T9" fmla="*/ 0 h 80"/>
                <a:gd name="T10" fmla="*/ 0 w 64"/>
                <a:gd name="T11" fmla="*/ 0 h 80"/>
                <a:gd name="T12" fmla="*/ 0 w 64"/>
                <a:gd name="T13" fmla="*/ 0 h 80"/>
                <a:gd name="T14" fmla="*/ 0 w 64"/>
                <a:gd name="T15" fmla="*/ 0 h 80"/>
                <a:gd name="T16" fmla="*/ 0 w 64"/>
                <a:gd name="T17" fmla="*/ 0 h 80"/>
                <a:gd name="T18" fmla="*/ 0 w 64"/>
                <a:gd name="T19" fmla="*/ 0 h 80"/>
                <a:gd name="T20" fmla="*/ 0 w 64"/>
                <a:gd name="T21" fmla="*/ 0 h 80"/>
                <a:gd name="T22" fmla="*/ 0 w 64"/>
                <a:gd name="T23" fmla="*/ 0 h 80"/>
                <a:gd name="T24" fmla="*/ 0 w 64"/>
                <a:gd name="T25" fmla="*/ 0 h 80"/>
                <a:gd name="T26" fmla="*/ 0 w 64"/>
                <a:gd name="T27" fmla="*/ 0 h 80"/>
                <a:gd name="T28" fmla="*/ 0 w 64"/>
                <a:gd name="T29" fmla="*/ 0 h 80"/>
                <a:gd name="T30" fmla="*/ 0 w 64"/>
                <a:gd name="T31" fmla="*/ 0 h 80"/>
                <a:gd name="T32" fmla="*/ 0 w 64"/>
                <a:gd name="T33" fmla="*/ 0 h 80"/>
                <a:gd name="T34" fmla="*/ 0 w 64"/>
                <a:gd name="T35" fmla="*/ 0 h 80"/>
                <a:gd name="T36" fmla="*/ 0 w 64"/>
                <a:gd name="T37" fmla="*/ 0 h 80"/>
                <a:gd name="T38" fmla="*/ 0 w 64"/>
                <a:gd name="T39" fmla="*/ 0 h 80"/>
                <a:gd name="T40" fmla="*/ 0 w 64"/>
                <a:gd name="T41" fmla="*/ 0 h 8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4" h="80">
                  <a:moveTo>
                    <a:pt x="63" y="12"/>
                  </a:moveTo>
                  <a:lnTo>
                    <a:pt x="64" y="1"/>
                  </a:lnTo>
                  <a:lnTo>
                    <a:pt x="53" y="0"/>
                  </a:lnTo>
                  <a:lnTo>
                    <a:pt x="26" y="24"/>
                  </a:lnTo>
                  <a:lnTo>
                    <a:pt x="25" y="25"/>
                  </a:lnTo>
                  <a:lnTo>
                    <a:pt x="8" y="46"/>
                  </a:lnTo>
                  <a:lnTo>
                    <a:pt x="7" y="47"/>
                  </a:lnTo>
                  <a:lnTo>
                    <a:pt x="3" y="55"/>
                  </a:lnTo>
                  <a:lnTo>
                    <a:pt x="2" y="57"/>
                  </a:lnTo>
                  <a:lnTo>
                    <a:pt x="0" y="65"/>
                  </a:lnTo>
                  <a:lnTo>
                    <a:pt x="3" y="75"/>
                  </a:lnTo>
                  <a:lnTo>
                    <a:pt x="12" y="80"/>
                  </a:lnTo>
                  <a:lnTo>
                    <a:pt x="17" y="71"/>
                  </a:lnTo>
                  <a:lnTo>
                    <a:pt x="14" y="60"/>
                  </a:lnTo>
                  <a:lnTo>
                    <a:pt x="0" y="65"/>
                  </a:lnTo>
                  <a:lnTo>
                    <a:pt x="12" y="68"/>
                  </a:lnTo>
                  <a:lnTo>
                    <a:pt x="14" y="66"/>
                  </a:lnTo>
                  <a:lnTo>
                    <a:pt x="16" y="65"/>
                  </a:lnTo>
                  <a:lnTo>
                    <a:pt x="20" y="55"/>
                  </a:lnTo>
                  <a:lnTo>
                    <a:pt x="37" y="35"/>
                  </a:lnTo>
                  <a:lnTo>
                    <a:pt x="63" y="1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180" name="Freeform 74"/>
            <p:cNvSpPr>
              <a:spLocks/>
            </p:cNvSpPr>
            <p:nvPr/>
          </p:nvSpPr>
          <p:spPr bwMode="auto">
            <a:xfrm>
              <a:off x="5126" y="3546"/>
              <a:ext cx="195" cy="260"/>
            </a:xfrm>
            <a:custGeom>
              <a:avLst/>
              <a:gdLst>
                <a:gd name="T0" fmla="*/ 0 w 1372"/>
                <a:gd name="T1" fmla="*/ 0 h 2039"/>
                <a:gd name="T2" fmla="*/ 0 w 1372"/>
                <a:gd name="T3" fmla="*/ 0 h 2039"/>
                <a:gd name="T4" fmla="*/ 0 w 1372"/>
                <a:gd name="T5" fmla="*/ 0 h 2039"/>
                <a:gd name="T6" fmla="*/ 0 w 1372"/>
                <a:gd name="T7" fmla="*/ 0 h 2039"/>
                <a:gd name="T8" fmla="*/ 0 w 1372"/>
                <a:gd name="T9" fmla="*/ 0 h 2039"/>
                <a:gd name="T10" fmla="*/ 0 w 1372"/>
                <a:gd name="T11" fmla="*/ 0 h 2039"/>
                <a:gd name="T12" fmla="*/ 0 w 1372"/>
                <a:gd name="T13" fmla="*/ 0 h 2039"/>
                <a:gd name="T14" fmla="*/ 0 w 1372"/>
                <a:gd name="T15" fmla="*/ 0 h 2039"/>
                <a:gd name="T16" fmla="*/ 0 w 1372"/>
                <a:gd name="T17" fmla="*/ 0 h 2039"/>
                <a:gd name="T18" fmla="*/ 0 w 1372"/>
                <a:gd name="T19" fmla="*/ 0 h 2039"/>
                <a:gd name="T20" fmla="*/ 0 w 1372"/>
                <a:gd name="T21" fmla="*/ 0 h 2039"/>
                <a:gd name="T22" fmla="*/ 0 w 1372"/>
                <a:gd name="T23" fmla="*/ 0 h 2039"/>
                <a:gd name="T24" fmla="*/ 0 w 1372"/>
                <a:gd name="T25" fmla="*/ 0 h 2039"/>
                <a:gd name="T26" fmla="*/ 0 w 1372"/>
                <a:gd name="T27" fmla="*/ 0 h 2039"/>
                <a:gd name="T28" fmla="*/ 0 w 1372"/>
                <a:gd name="T29" fmla="*/ 0 h 2039"/>
                <a:gd name="T30" fmla="*/ 0 w 1372"/>
                <a:gd name="T31" fmla="*/ 0 h 2039"/>
                <a:gd name="T32" fmla="*/ 0 w 1372"/>
                <a:gd name="T33" fmla="*/ 0 h 2039"/>
                <a:gd name="T34" fmla="*/ 0 w 1372"/>
                <a:gd name="T35" fmla="*/ 0 h 2039"/>
                <a:gd name="T36" fmla="*/ 0 w 1372"/>
                <a:gd name="T37" fmla="*/ 0 h 2039"/>
                <a:gd name="T38" fmla="*/ 0 w 1372"/>
                <a:gd name="T39" fmla="*/ 0 h 2039"/>
                <a:gd name="T40" fmla="*/ 0 w 1372"/>
                <a:gd name="T41" fmla="*/ 0 h 2039"/>
                <a:gd name="T42" fmla="*/ 0 w 1372"/>
                <a:gd name="T43" fmla="*/ 0 h 2039"/>
                <a:gd name="T44" fmla="*/ 0 w 1372"/>
                <a:gd name="T45" fmla="*/ 0 h 2039"/>
                <a:gd name="T46" fmla="*/ 0 w 1372"/>
                <a:gd name="T47" fmla="*/ 0 h 2039"/>
                <a:gd name="T48" fmla="*/ 0 w 1372"/>
                <a:gd name="T49" fmla="*/ 0 h 2039"/>
                <a:gd name="T50" fmla="*/ 0 w 1372"/>
                <a:gd name="T51" fmla="*/ 0 h 2039"/>
                <a:gd name="T52" fmla="*/ 0 w 1372"/>
                <a:gd name="T53" fmla="*/ 0 h 2039"/>
                <a:gd name="T54" fmla="*/ 0 w 1372"/>
                <a:gd name="T55" fmla="*/ 0 h 2039"/>
                <a:gd name="T56" fmla="*/ 0 w 1372"/>
                <a:gd name="T57" fmla="*/ 0 h 2039"/>
                <a:gd name="T58" fmla="*/ 0 w 1372"/>
                <a:gd name="T59" fmla="*/ 0 h 2039"/>
                <a:gd name="T60" fmla="*/ 0 w 1372"/>
                <a:gd name="T61" fmla="*/ 0 h 2039"/>
                <a:gd name="T62" fmla="*/ 0 w 1372"/>
                <a:gd name="T63" fmla="*/ 0 h 203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372" h="2039">
                  <a:moveTo>
                    <a:pt x="233" y="0"/>
                  </a:moveTo>
                  <a:lnTo>
                    <a:pt x="161" y="418"/>
                  </a:lnTo>
                  <a:lnTo>
                    <a:pt x="61" y="983"/>
                  </a:lnTo>
                  <a:lnTo>
                    <a:pt x="48" y="1083"/>
                  </a:lnTo>
                  <a:lnTo>
                    <a:pt x="35" y="1227"/>
                  </a:lnTo>
                  <a:lnTo>
                    <a:pt x="17" y="1572"/>
                  </a:lnTo>
                  <a:lnTo>
                    <a:pt x="0" y="2014"/>
                  </a:lnTo>
                  <a:lnTo>
                    <a:pt x="502" y="2014"/>
                  </a:lnTo>
                  <a:lnTo>
                    <a:pt x="539" y="1228"/>
                  </a:lnTo>
                  <a:lnTo>
                    <a:pt x="543" y="1175"/>
                  </a:lnTo>
                  <a:lnTo>
                    <a:pt x="551" y="1118"/>
                  </a:lnTo>
                  <a:lnTo>
                    <a:pt x="575" y="994"/>
                  </a:lnTo>
                  <a:lnTo>
                    <a:pt x="606" y="865"/>
                  </a:lnTo>
                  <a:lnTo>
                    <a:pt x="642" y="740"/>
                  </a:lnTo>
                  <a:lnTo>
                    <a:pt x="706" y="538"/>
                  </a:lnTo>
                  <a:lnTo>
                    <a:pt x="735" y="455"/>
                  </a:lnTo>
                  <a:lnTo>
                    <a:pt x="802" y="752"/>
                  </a:lnTo>
                  <a:lnTo>
                    <a:pt x="848" y="988"/>
                  </a:lnTo>
                  <a:lnTo>
                    <a:pt x="864" y="1076"/>
                  </a:lnTo>
                  <a:lnTo>
                    <a:pt x="869" y="1101"/>
                  </a:lnTo>
                  <a:lnTo>
                    <a:pt x="870" y="1108"/>
                  </a:lnTo>
                  <a:lnTo>
                    <a:pt x="870" y="1167"/>
                  </a:lnTo>
                  <a:lnTo>
                    <a:pt x="864" y="1663"/>
                  </a:lnTo>
                  <a:lnTo>
                    <a:pt x="858" y="2039"/>
                  </a:lnTo>
                  <a:lnTo>
                    <a:pt x="1372" y="2039"/>
                  </a:lnTo>
                  <a:lnTo>
                    <a:pt x="1365" y="1703"/>
                  </a:lnTo>
                  <a:lnTo>
                    <a:pt x="1357" y="1423"/>
                  </a:lnTo>
                  <a:lnTo>
                    <a:pt x="1348" y="1192"/>
                  </a:lnTo>
                  <a:lnTo>
                    <a:pt x="1329" y="918"/>
                  </a:lnTo>
                  <a:lnTo>
                    <a:pt x="1301" y="546"/>
                  </a:lnTo>
                  <a:lnTo>
                    <a:pt x="1262" y="74"/>
                  </a:lnTo>
                  <a:lnTo>
                    <a:pt x="233" y="0"/>
                  </a:lnTo>
                  <a:close/>
                </a:path>
              </a:pathLst>
            </a:custGeom>
            <a:solidFill>
              <a:srgbClr val="8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81" name="Freeform 75"/>
            <p:cNvSpPr>
              <a:spLocks/>
            </p:cNvSpPr>
            <p:nvPr/>
          </p:nvSpPr>
          <p:spPr bwMode="auto">
            <a:xfrm>
              <a:off x="5126" y="3546"/>
              <a:ext cx="195" cy="265"/>
            </a:xfrm>
            <a:custGeom>
              <a:avLst/>
              <a:gdLst>
                <a:gd name="T0" fmla="*/ 0 w 1388"/>
                <a:gd name="T1" fmla="*/ 0 h 2055"/>
                <a:gd name="T2" fmla="*/ 0 w 1388"/>
                <a:gd name="T3" fmla="*/ 0 h 2055"/>
                <a:gd name="T4" fmla="*/ 0 w 1388"/>
                <a:gd name="T5" fmla="*/ 0 h 2055"/>
                <a:gd name="T6" fmla="*/ 0 w 1388"/>
                <a:gd name="T7" fmla="*/ 0 h 2055"/>
                <a:gd name="T8" fmla="*/ 0 w 1388"/>
                <a:gd name="T9" fmla="*/ 0 h 2055"/>
                <a:gd name="T10" fmla="*/ 0 w 1388"/>
                <a:gd name="T11" fmla="*/ 0 h 2055"/>
                <a:gd name="T12" fmla="*/ 0 w 1388"/>
                <a:gd name="T13" fmla="*/ 0 h 2055"/>
                <a:gd name="T14" fmla="*/ 0 w 1388"/>
                <a:gd name="T15" fmla="*/ 0 h 2055"/>
                <a:gd name="T16" fmla="*/ 0 w 1388"/>
                <a:gd name="T17" fmla="*/ 0 h 2055"/>
                <a:gd name="T18" fmla="*/ 0 w 1388"/>
                <a:gd name="T19" fmla="*/ 0 h 2055"/>
                <a:gd name="T20" fmla="*/ 0 w 1388"/>
                <a:gd name="T21" fmla="*/ 0 h 2055"/>
                <a:gd name="T22" fmla="*/ 0 w 1388"/>
                <a:gd name="T23" fmla="*/ 0 h 2055"/>
                <a:gd name="T24" fmla="*/ 0 w 1388"/>
                <a:gd name="T25" fmla="*/ 0 h 2055"/>
                <a:gd name="T26" fmla="*/ 0 w 1388"/>
                <a:gd name="T27" fmla="*/ 0 h 2055"/>
                <a:gd name="T28" fmla="*/ 0 w 1388"/>
                <a:gd name="T29" fmla="*/ 0 h 2055"/>
                <a:gd name="T30" fmla="*/ 0 w 1388"/>
                <a:gd name="T31" fmla="*/ 0 h 2055"/>
                <a:gd name="T32" fmla="*/ 0 w 1388"/>
                <a:gd name="T33" fmla="*/ 0 h 2055"/>
                <a:gd name="T34" fmla="*/ 0 w 1388"/>
                <a:gd name="T35" fmla="*/ 0 h 2055"/>
                <a:gd name="T36" fmla="*/ 0 w 1388"/>
                <a:gd name="T37" fmla="*/ 0 h 2055"/>
                <a:gd name="T38" fmla="*/ 0 w 1388"/>
                <a:gd name="T39" fmla="*/ 0 h 2055"/>
                <a:gd name="T40" fmla="*/ 0 w 1388"/>
                <a:gd name="T41" fmla="*/ 0 h 2055"/>
                <a:gd name="T42" fmla="*/ 0 w 1388"/>
                <a:gd name="T43" fmla="*/ 0 h 2055"/>
                <a:gd name="T44" fmla="*/ 0 w 1388"/>
                <a:gd name="T45" fmla="*/ 0 h 2055"/>
                <a:gd name="T46" fmla="*/ 0 w 1388"/>
                <a:gd name="T47" fmla="*/ 0 h 2055"/>
                <a:gd name="T48" fmla="*/ 0 w 1388"/>
                <a:gd name="T49" fmla="*/ 0 h 2055"/>
                <a:gd name="T50" fmla="*/ 0 w 1388"/>
                <a:gd name="T51" fmla="*/ 0 h 2055"/>
                <a:gd name="T52" fmla="*/ 0 w 1388"/>
                <a:gd name="T53" fmla="*/ 0 h 2055"/>
                <a:gd name="T54" fmla="*/ 0 w 1388"/>
                <a:gd name="T55" fmla="*/ 0 h 2055"/>
                <a:gd name="T56" fmla="*/ 0 w 1388"/>
                <a:gd name="T57" fmla="*/ 0 h 2055"/>
                <a:gd name="T58" fmla="*/ 0 w 1388"/>
                <a:gd name="T59" fmla="*/ 0 h 2055"/>
                <a:gd name="T60" fmla="*/ 0 w 1388"/>
                <a:gd name="T61" fmla="*/ 0 h 2055"/>
                <a:gd name="T62" fmla="*/ 0 w 1388"/>
                <a:gd name="T63" fmla="*/ 0 h 2055"/>
                <a:gd name="T64" fmla="*/ 0 w 1388"/>
                <a:gd name="T65" fmla="*/ 0 h 2055"/>
                <a:gd name="T66" fmla="*/ 0 w 1388"/>
                <a:gd name="T67" fmla="*/ 0 h 205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388" h="2055">
                  <a:moveTo>
                    <a:pt x="1269" y="90"/>
                  </a:moveTo>
                  <a:lnTo>
                    <a:pt x="1271" y="74"/>
                  </a:lnTo>
                  <a:lnTo>
                    <a:pt x="234" y="0"/>
                  </a:lnTo>
                  <a:lnTo>
                    <a:pt x="162" y="425"/>
                  </a:lnTo>
                  <a:lnTo>
                    <a:pt x="61" y="990"/>
                  </a:lnTo>
                  <a:lnTo>
                    <a:pt x="48" y="1090"/>
                  </a:lnTo>
                  <a:lnTo>
                    <a:pt x="35" y="1234"/>
                  </a:lnTo>
                  <a:lnTo>
                    <a:pt x="17" y="1580"/>
                  </a:lnTo>
                  <a:lnTo>
                    <a:pt x="0" y="2031"/>
                  </a:lnTo>
                  <a:lnTo>
                    <a:pt x="517" y="2031"/>
                  </a:lnTo>
                  <a:lnTo>
                    <a:pt x="555" y="1236"/>
                  </a:lnTo>
                  <a:lnTo>
                    <a:pt x="559" y="1184"/>
                  </a:lnTo>
                  <a:lnTo>
                    <a:pt x="566" y="1127"/>
                  </a:lnTo>
                  <a:lnTo>
                    <a:pt x="590" y="1004"/>
                  </a:lnTo>
                  <a:lnTo>
                    <a:pt x="621" y="875"/>
                  </a:lnTo>
                  <a:lnTo>
                    <a:pt x="657" y="750"/>
                  </a:lnTo>
                  <a:lnTo>
                    <a:pt x="722" y="548"/>
                  </a:lnTo>
                  <a:lnTo>
                    <a:pt x="741" y="491"/>
                  </a:lnTo>
                  <a:lnTo>
                    <a:pt x="803" y="762"/>
                  </a:lnTo>
                  <a:lnTo>
                    <a:pt x="849" y="997"/>
                  </a:lnTo>
                  <a:lnTo>
                    <a:pt x="865" y="1085"/>
                  </a:lnTo>
                  <a:lnTo>
                    <a:pt x="870" y="1110"/>
                  </a:lnTo>
                  <a:lnTo>
                    <a:pt x="870" y="1117"/>
                  </a:lnTo>
                  <a:lnTo>
                    <a:pt x="870" y="1175"/>
                  </a:lnTo>
                  <a:lnTo>
                    <a:pt x="864" y="1671"/>
                  </a:lnTo>
                  <a:lnTo>
                    <a:pt x="857" y="2055"/>
                  </a:lnTo>
                  <a:lnTo>
                    <a:pt x="1388" y="2055"/>
                  </a:lnTo>
                  <a:lnTo>
                    <a:pt x="1381" y="1711"/>
                  </a:lnTo>
                  <a:lnTo>
                    <a:pt x="1373" y="1431"/>
                  </a:lnTo>
                  <a:lnTo>
                    <a:pt x="1364" y="1200"/>
                  </a:lnTo>
                  <a:lnTo>
                    <a:pt x="1346" y="925"/>
                  </a:lnTo>
                  <a:lnTo>
                    <a:pt x="1317" y="553"/>
                  </a:lnTo>
                  <a:lnTo>
                    <a:pt x="1277" y="75"/>
                  </a:lnTo>
                  <a:lnTo>
                    <a:pt x="234" y="0"/>
                  </a:lnTo>
                  <a:lnTo>
                    <a:pt x="162" y="425"/>
                  </a:lnTo>
                  <a:lnTo>
                    <a:pt x="176" y="427"/>
                  </a:lnTo>
                  <a:lnTo>
                    <a:pt x="247" y="17"/>
                  </a:lnTo>
                  <a:lnTo>
                    <a:pt x="1263" y="89"/>
                  </a:lnTo>
                  <a:lnTo>
                    <a:pt x="1301" y="555"/>
                  </a:lnTo>
                  <a:lnTo>
                    <a:pt x="1329" y="927"/>
                  </a:lnTo>
                  <a:lnTo>
                    <a:pt x="1348" y="1200"/>
                  </a:lnTo>
                  <a:lnTo>
                    <a:pt x="1357" y="1431"/>
                  </a:lnTo>
                  <a:lnTo>
                    <a:pt x="1365" y="1711"/>
                  </a:lnTo>
                  <a:lnTo>
                    <a:pt x="1372" y="2039"/>
                  </a:lnTo>
                  <a:lnTo>
                    <a:pt x="874" y="2039"/>
                  </a:lnTo>
                  <a:lnTo>
                    <a:pt x="880" y="1671"/>
                  </a:lnTo>
                  <a:lnTo>
                    <a:pt x="886" y="1175"/>
                  </a:lnTo>
                  <a:lnTo>
                    <a:pt x="886" y="1115"/>
                  </a:lnTo>
                  <a:lnTo>
                    <a:pt x="884" y="1108"/>
                  </a:lnTo>
                  <a:lnTo>
                    <a:pt x="879" y="1083"/>
                  </a:lnTo>
                  <a:lnTo>
                    <a:pt x="864" y="995"/>
                  </a:lnTo>
                  <a:lnTo>
                    <a:pt x="818" y="758"/>
                  </a:lnTo>
                  <a:lnTo>
                    <a:pt x="745" y="434"/>
                  </a:lnTo>
                  <a:lnTo>
                    <a:pt x="707" y="544"/>
                  </a:lnTo>
                  <a:lnTo>
                    <a:pt x="643" y="746"/>
                  </a:lnTo>
                  <a:lnTo>
                    <a:pt x="607" y="871"/>
                  </a:lnTo>
                  <a:lnTo>
                    <a:pt x="576" y="1000"/>
                  </a:lnTo>
                  <a:lnTo>
                    <a:pt x="552" y="1125"/>
                  </a:lnTo>
                  <a:lnTo>
                    <a:pt x="543" y="1182"/>
                  </a:lnTo>
                  <a:lnTo>
                    <a:pt x="539" y="1236"/>
                  </a:lnTo>
                  <a:lnTo>
                    <a:pt x="503" y="2014"/>
                  </a:lnTo>
                  <a:lnTo>
                    <a:pt x="16" y="2014"/>
                  </a:lnTo>
                  <a:lnTo>
                    <a:pt x="33" y="1580"/>
                  </a:lnTo>
                  <a:lnTo>
                    <a:pt x="52" y="1236"/>
                  </a:lnTo>
                  <a:lnTo>
                    <a:pt x="64" y="1092"/>
                  </a:lnTo>
                  <a:lnTo>
                    <a:pt x="77" y="992"/>
                  </a:lnTo>
                  <a:lnTo>
                    <a:pt x="176" y="427"/>
                  </a:lnTo>
                  <a:lnTo>
                    <a:pt x="247" y="17"/>
                  </a:lnTo>
                  <a:lnTo>
                    <a:pt x="1269" y="90"/>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182" name="Freeform 76"/>
            <p:cNvSpPr>
              <a:spLocks/>
            </p:cNvSpPr>
            <p:nvPr/>
          </p:nvSpPr>
          <p:spPr bwMode="auto">
            <a:xfrm>
              <a:off x="5300" y="3270"/>
              <a:ext cx="106" cy="74"/>
            </a:xfrm>
            <a:custGeom>
              <a:avLst/>
              <a:gdLst>
                <a:gd name="T0" fmla="*/ 0 w 763"/>
                <a:gd name="T1" fmla="*/ 0 h 591"/>
                <a:gd name="T2" fmla="*/ 0 w 763"/>
                <a:gd name="T3" fmla="*/ 0 h 591"/>
                <a:gd name="T4" fmla="*/ 0 w 763"/>
                <a:gd name="T5" fmla="*/ 0 h 591"/>
                <a:gd name="T6" fmla="*/ 0 w 763"/>
                <a:gd name="T7" fmla="*/ 0 h 591"/>
                <a:gd name="T8" fmla="*/ 0 w 763"/>
                <a:gd name="T9" fmla="*/ 0 h 591"/>
                <a:gd name="T10" fmla="*/ 0 w 763"/>
                <a:gd name="T11" fmla="*/ 0 h 591"/>
                <a:gd name="T12" fmla="*/ 0 w 763"/>
                <a:gd name="T13" fmla="*/ 0 h 591"/>
                <a:gd name="T14" fmla="*/ 0 w 763"/>
                <a:gd name="T15" fmla="*/ 0 h 591"/>
                <a:gd name="T16" fmla="*/ 0 w 763"/>
                <a:gd name="T17" fmla="*/ 0 h 591"/>
                <a:gd name="T18" fmla="*/ 0 w 763"/>
                <a:gd name="T19" fmla="*/ 0 h 591"/>
                <a:gd name="T20" fmla="*/ 0 w 763"/>
                <a:gd name="T21" fmla="*/ 0 h 591"/>
                <a:gd name="T22" fmla="*/ 0 w 763"/>
                <a:gd name="T23" fmla="*/ 0 h 591"/>
                <a:gd name="T24" fmla="*/ 0 w 763"/>
                <a:gd name="T25" fmla="*/ 0 h 591"/>
                <a:gd name="T26" fmla="*/ 0 w 763"/>
                <a:gd name="T27" fmla="*/ 0 h 591"/>
                <a:gd name="T28" fmla="*/ 0 w 763"/>
                <a:gd name="T29" fmla="*/ 0 h 591"/>
                <a:gd name="T30" fmla="*/ 0 w 763"/>
                <a:gd name="T31" fmla="*/ 0 h 591"/>
                <a:gd name="T32" fmla="*/ 0 w 763"/>
                <a:gd name="T33" fmla="*/ 0 h 591"/>
                <a:gd name="T34" fmla="*/ 0 w 763"/>
                <a:gd name="T35" fmla="*/ 0 h 591"/>
                <a:gd name="T36" fmla="*/ 0 w 763"/>
                <a:gd name="T37" fmla="*/ 0 h 591"/>
                <a:gd name="T38" fmla="*/ 0 w 763"/>
                <a:gd name="T39" fmla="*/ 0 h 591"/>
                <a:gd name="T40" fmla="*/ 0 w 763"/>
                <a:gd name="T41" fmla="*/ 0 h 591"/>
                <a:gd name="T42" fmla="*/ 0 w 763"/>
                <a:gd name="T43" fmla="*/ 0 h 591"/>
                <a:gd name="T44" fmla="*/ 0 w 763"/>
                <a:gd name="T45" fmla="*/ 0 h 591"/>
                <a:gd name="T46" fmla="*/ 0 w 763"/>
                <a:gd name="T47" fmla="*/ 0 h 591"/>
                <a:gd name="T48" fmla="*/ 0 w 763"/>
                <a:gd name="T49" fmla="*/ 0 h 591"/>
                <a:gd name="T50" fmla="*/ 0 w 763"/>
                <a:gd name="T51" fmla="*/ 0 h 591"/>
                <a:gd name="T52" fmla="*/ 0 w 763"/>
                <a:gd name="T53" fmla="*/ 0 h 591"/>
                <a:gd name="T54" fmla="*/ 0 w 763"/>
                <a:gd name="T55" fmla="*/ 0 h 591"/>
                <a:gd name="T56" fmla="*/ 0 w 763"/>
                <a:gd name="T57" fmla="*/ 0 h 591"/>
                <a:gd name="T58" fmla="*/ 0 w 763"/>
                <a:gd name="T59" fmla="*/ 0 h 591"/>
                <a:gd name="T60" fmla="*/ 0 w 763"/>
                <a:gd name="T61" fmla="*/ 0 h 591"/>
                <a:gd name="T62" fmla="*/ 0 w 763"/>
                <a:gd name="T63" fmla="*/ 0 h 59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63" h="591">
                  <a:moveTo>
                    <a:pt x="0" y="172"/>
                  </a:moveTo>
                  <a:lnTo>
                    <a:pt x="126" y="272"/>
                  </a:lnTo>
                  <a:lnTo>
                    <a:pt x="236" y="357"/>
                  </a:lnTo>
                  <a:lnTo>
                    <a:pt x="279" y="389"/>
                  </a:lnTo>
                  <a:lnTo>
                    <a:pt x="338" y="430"/>
                  </a:lnTo>
                  <a:lnTo>
                    <a:pt x="435" y="487"/>
                  </a:lnTo>
                  <a:lnTo>
                    <a:pt x="535" y="539"/>
                  </a:lnTo>
                  <a:lnTo>
                    <a:pt x="646" y="591"/>
                  </a:lnTo>
                  <a:lnTo>
                    <a:pt x="668" y="558"/>
                  </a:lnTo>
                  <a:lnTo>
                    <a:pt x="714" y="477"/>
                  </a:lnTo>
                  <a:lnTo>
                    <a:pt x="736" y="429"/>
                  </a:lnTo>
                  <a:lnTo>
                    <a:pt x="754" y="380"/>
                  </a:lnTo>
                  <a:lnTo>
                    <a:pt x="763" y="336"/>
                  </a:lnTo>
                  <a:lnTo>
                    <a:pt x="763" y="317"/>
                  </a:lnTo>
                  <a:lnTo>
                    <a:pt x="759" y="300"/>
                  </a:lnTo>
                  <a:lnTo>
                    <a:pt x="750" y="282"/>
                  </a:lnTo>
                  <a:lnTo>
                    <a:pt x="734" y="262"/>
                  </a:lnTo>
                  <a:lnTo>
                    <a:pt x="686" y="214"/>
                  </a:lnTo>
                  <a:lnTo>
                    <a:pt x="622" y="160"/>
                  </a:lnTo>
                  <a:lnTo>
                    <a:pt x="549" y="107"/>
                  </a:lnTo>
                  <a:lnTo>
                    <a:pt x="470" y="60"/>
                  </a:lnTo>
                  <a:lnTo>
                    <a:pt x="430" y="41"/>
                  </a:lnTo>
                  <a:lnTo>
                    <a:pt x="392" y="23"/>
                  </a:lnTo>
                  <a:lnTo>
                    <a:pt x="357" y="11"/>
                  </a:lnTo>
                  <a:lnTo>
                    <a:pt x="324" y="3"/>
                  </a:lnTo>
                  <a:lnTo>
                    <a:pt x="294" y="0"/>
                  </a:lnTo>
                  <a:lnTo>
                    <a:pt x="270" y="3"/>
                  </a:lnTo>
                  <a:lnTo>
                    <a:pt x="224" y="20"/>
                  </a:lnTo>
                  <a:lnTo>
                    <a:pt x="177" y="44"/>
                  </a:lnTo>
                  <a:lnTo>
                    <a:pt x="90" y="100"/>
                  </a:lnTo>
                  <a:lnTo>
                    <a:pt x="26" y="150"/>
                  </a:lnTo>
                  <a:lnTo>
                    <a:pt x="0" y="172"/>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83" name="Freeform 77"/>
            <p:cNvSpPr>
              <a:spLocks/>
            </p:cNvSpPr>
            <p:nvPr/>
          </p:nvSpPr>
          <p:spPr bwMode="auto">
            <a:xfrm>
              <a:off x="5300" y="3270"/>
              <a:ext cx="111" cy="74"/>
            </a:xfrm>
            <a:custGeom>
              <a:avLst/>
              <a:gdLst>
                <a:gd name="T0" fmla="*/ 0 w 783"/>
                <a:gd name="T1" fmla="*/ 0 h 610"/>
                <a:gd name="T2" fmla="*/ 0 w 783"/>
                <a:gd name="T3" fmla="*/ 0 h 610"/>
                <a:gd name="T4" fmla="*/ 0 w 783"/>
                <a:gd name="T5" fmla="*/ 0 h 610"/>
                <a:gd name="T6" fmla="*/ 0 w 783"/>
                <a:gd name="T7" fmla="*/ 0 h 610"/>
                <a:gd name="T8" fmla="*/ 0 w 783"/>
                <a:gd name="T9" fmla="*/ 0 h 610"/>
                <a:gd name="T10" fmla="*/ 0 w 783"/>
                <a:gd name="T11" fmla="*/ 0 h 610"/>
                <a:gd name="T12" fmla="*/ 0 w 783"/>
                <a:gd name="T13" fmla="*/ 0 h 610"/>
                <a:gd name="T14" fmla="*/ 0 w 783"/>
                <a:gd name="T15" fmla="*/ 0 h 610"/>
                <a:gd name="T16" fmla="*/ 0 w 783"/>
                <a:gd name="T17" fmla="*/ 0 h 610"/>
                <a:gd name="T18" fmla="*/ 0 w 783"/>
                <a:gd name="T19" fmla="*/ 0 h 610"/>
                <a:gd name="T20" fmla="*/ 0 w 783"/>
                <a:gd name="T21" fmla="*/ 0 h 610"/>
                <a:gd name="T22" fmla="*/ 0 w 783"/>
                <a:gd name="T23" fmla="*/ 0 h 610"/>
                <a:gd name="T24" fmla="*/ 0 w 783"/>
                <a:gd name="T25" fmla="*/ 0 h 610"/>
                <a:gd name="T26" fmla="*/ 0 w 783"/>
                <a:gd name="T27" fmla="*/ 0 h 610"/>
                <a:gd name="T28" fmla="*/ 0 w 783"/>
                <a:gd name="T29" fmla="*/ 0 h 610"/>
                <a:gd name="T30" fmla="*/ 0 w 783"/>
                <a:gd name="T31" fmla="*/ 0 h 610"/>
                <a:gd name="T32" fmla="*/ 0 w 783"/>
                <a:gd name="T33" fmla="*/ 0 h 610"/>
                <a:gd name="T34" fmla="*/ 0 w 783"/>
                <a:gd name="T35" fmla="*/ 0 h 610"/>
                <a:gd name="T36" fmla="*/ 0 w 783"/>
                <a:gd name="T37" fmla="*/ 0 h 610"/>
                <a:gd name="T38" fmla="*/ 0 w 783"/>
                <a:gd name="T39" fmla="*/ 0 h 610"/>
                <a:gd name="T40" fmla="*/ 0 w 783"/>
                <a:gd name="T41" fmla="*/ 0 h 610"/>
                <a:gd name="T42" fmla="*/ 0 w 783"/>
                <a:gd name="T43" fmla="*/ 0 h 610"/>
                <a:gd name="T44" fmla="*/ 0 w 783"/>
                <a:gd name="T45" fmla="*/ 0 h 610"/>
                <a:gd name="T46" fmla="*/ 0 w 783"/>
                <a:gd name="T47" fmla="*/ 0 h 610"/>
                <a:gd name="T48" fmla="*/ 0 w 783"/>
                <a:gd name="T49" fmla="*/ 0 h 610"/>
                <a:gd name="T50" fmla="*/ 0 w 783"/>
                <a:gd name="T51" fmla="*/ 0 h 610"/>
                <a:gd name="T52" fmla="*/ 0 w 783"/>
                <a:gd name="T53" fmla="*/ 0 h 610"/>
                <a:gd name="T54" fmla="*/ 0 w 783"/>
                <a:gd name="T55" fmla="*/ 0 h 610"/>
                <a:gd name="T56" fmla="*/ 0 w 783"/>
                <a:gd name="T57" fmla="*/ 0 h 610"/>
                <a:gd name="T58" fmla="*/ 0 w 783"/>
                <a:gd name="T59" fmla="*/ 0 h 610"/>
                <a:gd name="T60" fmla="*/ 0 w 783"/>
                <a:gd name="T61" fmla="*/ 0 h 610"/>
                <a:gd name="T62" fmla="*/ 0 w 783"/>
                <a:gd name="T63" fmla="*/ 0 h 610"/>
                <a:gd name="T64" fmla="*/ 0 w 783"/>
                <a:gd name="T65" fmla="*/ 0 h 610"/>
                <a:gd name="T66" fmla="*/ 0 w 783"/>
                <a:gd name="T67" fmla="*/ 0 h 61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783" h="610">
                  <a:moveTo>
                    <a:pt x="43" y="164"/>
                  </a:moveTo>
                  <a:lnTo>
                    <a:pt x="33" y="152"/>
                  </a:lnTo>
                  <a:lnTo>
                    <a:pt x="0" y="180"/>
                  </a:lnTo>
                  <a:lnTo>
                    <a:pt x="133" y="286"/>
                  </a:lnTo>
                  <a:lnTo>
                    <a:pt x="243" y="371"/>
                  </a:lnTo>
                  <a:lnTo>
                    <a:pt x="287" y="403"/>
                  </a:lnTo>
                  <a:lnTo>
                    <a:pt x="346" y="444"/>
                  </a:lnTo>
                  <a:lnTo>
                    <a:pt x="443" y="502"/>
                  </a:lnTo>
                  <a:lnTo>
                    <a:pt x="544" y="554"/>
                  </a:lnTo>
                  <a:lnTo>
                    <a:pt x="661" y="610"/>
                  </a:lnTo>
                  <a:lnTo>
                    <a:pt x="686" y="570"/>
                  </a:lnTo>
                  <a:lnTo>
                    <a:pt x="733" y="488"/>
                  </a:lnTo>
                  <a:lnTo>
                    <a:pt x="756" y="440"/>
                  </a:lnTo>
                  <a:lnTo>
                    <a:pt x="773" y="391"/>
                  </a:lnTo>
                  <a:lnTo>
                    <a:pt x="783" y="345"/>
                  </a:lnTo>
                  <a:lnTo>
                    <a:pt x="783" y="324"/>
                  </a:lnTo>
                  <a:lnTo>
                    <a:pt x="778" y="305"/>
                  </a:lnTo>
                  <a:lnTo>
                    <a:pt x="768" y="286"/>
                  </a:lnTo>
                  <a:lnTo>
                    <a:pt x="753" y="265"/>
                  </a:lnTo>
                  <a:lnTo>
                    <a:pt x="704" y="216"/>
                  </a:lnTo>
                  <a:lnTo>
                    <a:pt x="639" y="162"/>
                  </a:lnTo>
                  <a:lnTo>
                    <a:pt x="565" y="109"/>
                  </a:lnTo>
                  <a:lnTo>
                    <a:pt x="486" y="61"/>
                  </a:lnTo>
                  <a:lnTo>
                    <a:pt x="445" y="42"/>
                  </a:lnTo>
                  <a:lnTo>
                    <a:pt x="407" y="24"/>
                  </a:lnTo>
                  <a:lnTo>
                    <a:pt x="371" y="12"/>
                  </a:lnTo>
                  <a:lnTo>
                    <a:pt x="337" y="3"/>
                  </a:lnTo>
                  <a:lnTo>
                    <a:pt x="306" y="0"/>
                  </a:lnTo>
                  <a:lnTo>
                    <a:pt x="280" y="4"/>
                  </a:lnTo>
                  <a:lnTo>
                    <a:pt x="233" y="21"/>
                  </a:lnTo>
                  <a:lnTo>
                    <a:pt x="185" y="45"/>
                  </a:lnTo>
                  <a:lnTo>
                    <a:pt x="98" y="102"/>
                  </a:lnTo>
                  <a:lnTo>
                    <a:pt x="33" y="152"/>
                  </a:lnTo>
                  <a:lnTo>
                    <a:pt x="0" y="180"/>
                  </a:lnTo>
                  <a:lnTo>
                    <a:pt x="133" y="286"/>
                  </a:lnTo>
                  <a:lnTo>
                    <a:pt x="143" y="274"/>
                  </a:lnTo>
                  <a:lnTo>
                    <a:pt x="24" y="180"/>
                  </a:lnTo>
                  <a:lnTo>
                    <a:pt x="43" y="164"/>
                  </a:lnTo>
                  <a:lnTo>
                    <a:pt x="106" y="114"/>
                  </a:lnTo>
                  <a:lnTo>
                    <a:pt x="193" y="59"/>
                  </a:lnTo>
                  <a:lnTo>
                    <a:pt x="239" y="35"/>
                  </a:lnTo>
                  <a:lnTo>
                    <a:pt x="284" y="18"/>
                  </a:lnTo>
                  <a:lnTo>
                    <a:pt x="306" y="16"/>
                  </a:lnTo>
                  <a:lnTo>
                    <a:pt x="335" y="19"/>
                  </a:lnTo>
                  <a:lnTo>
                    <a:pt x="367" y="26"/>
                  </a:lnTo>
                  <a:lnTo>
                    <a:pt x="401" y="38"/>
                  </a:lnTo>
                  <a:lnTo>
                    <a:pt x="439" y="56"/>
                  </a:lnTo>
                  <a:lnTo>
                    <a:pt x="478" y="75"/>
                  </a:lnTo>
                  <a:lnTo>
                    <a:pt x="556" y="121"/>
                  </a:lnTo>
                  <a:lnTo>
                    <a:pt x="629" y="175"/>
                  </a:lnTo>
                  <a:lnTo>
                    <a:pt x="693" y="228"/>
                  </a:lnTo>
                  <a:lnTo>
                    <a:pt x="740" y="275"/>
                  </a:lnTo>
                  <a:lnTo>
                    <a:pt x="756" y="294"/>
                  </a:lnTo>
                  <a:lnTo>
                    <a:pt x="764" y="311"/>
                  </a:lnTo>
                  <a:lnTo>
                    <a:pt x="767" y="326"/>
                  </a:lnTo>
                  <a:lnTo>
                    <a:pt x="767" y="343"/>
                  </a:lnTo>
                  <a:lnTo>
                    <a:pt x="759" y="386"/>
                  </a:lnTo>
                  <a:lnTo>
                    <a:pt x="741" y="434"/>
                  </a:lnTo>
                  <a:lnTo>
                    <a:pt x="719" y="482"/>
                  </a:lnTo>
                  <a:lnTo>
                    <a:pt x="674" y="561"/>
                  </a:lnTo>
                  <a:lnTo>
                    <a:pt x="655" y="589"/>
                  </a:lnTo>
                  <a:lnTo>
                    <a:pt x="550" y="540"/>
                  </a:lnTo>
                  <a:lnTo>
                    <a:pt x="451" y="488"/>
                  </a:lnTo>
                  <a:lnTo>
                    <a:pt x="354" y="431"/>
                  </a:lnTo>
                  <a:lnTo>
                    <a:pt x="295" y="391"/>
                  </a:lnTo>
                  <a:lnTo>
                    <a:pt x="253" y="359"/>
                  </a:lnTo>
                  <a:lnTo>
                    <a:pt x="143" y="274"/>
                  </a:lnTo>
                  <a:lnTo>
                    <a:pt x="24" y="180"/>
                  </a:lnTo>
                  <a:lnTo>
                    <a:pt x="43" y="16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184" name="Freeform 78"/>
            <p:cNvSpPr>
              <a:spLocks/>
            </p:cNvSpPr>
            <p:nvPr/>
          </p:nvSpPr>
          <p:spPr bwMode="auto">
            <a:xfrm>
              <a:off x="5152" y="3223"/>
              <a:ext cx="243" cy="355"/>
            </a:xfrm>
            <a:custGeom>
              <a:avLst/>
              <a:gdLst>
                <a:gd name="T0" fmla="*/ 0 w 1696"/>
                <a:gd name="T1" fmla="*/ 0 h 2724"/>
                <a:gd name="T2" fmla="*/ 0 w 1696"/>
                <a:gd name="T3" fmla="*/ 0 h 2724"/>
                <a:gd name="T4" fmla="*/ 0 w 1696"/>
                <a:gd name="T5" fmla="*/ 0 h 2724"/>
                <a:gd name="T6" fmla="*/ 0 w 1696"/>
                <a:gd name="T7" fmla="*/ 0 h 2724"/>
                <a:gd name="T8" fmla="*/ 0 w 1696"/>
                <a:gd name="T9" fmla="*/ 0 h 2724"/>
                <a:gd name="T10" fmla="*/ 0 w 1696"/>
                <a:gd name="T11" fmla="*/ 0 h 2724"/>
                <a:gd name="T12" fmla="*/ 0 w 1696"/>
                <a:gd name="T13" fmla="*/ 0 h 2724"/>
                <a:gd name="T14" fmla="*/ 0 w 1696"/>
                <a:gd name="T15" fmla="*/ 0 h 2724"/>
                <a:gd name="T16" fmla="*/ 0 w 1696"/>
                <a:gd name="T17" fmla="*/ 0 h 2724"/>
                <a:gd name="T18" fmla="*/ 0 w 1696"/>
                <a:gd name="T19" fmla="*/ 0 h 2724"/>
                <a:gd name="T20" fmla="*/ 0 w 1696"/>
                <a:gd name="T21" fmla="*/ 0 h 2724"/>
                <a:gd name="T22" fmla="*/ 0 w 1696"/>
                <a:gd name="T23" fmla="*/ 0 h 2724"/>
                <a:gd name="T24" fmla="*/ 0 w 1696"/>
                <a:gd name="T25" fmla="*/ 0 h 2724"/>
                <a:gd name="T26" fmla="*/ 0 w 1696"/>
                <a:gd name="T27" fmla="*/ 0 h 2724"/>
                <a:gd name="T28" fmla="*/ 0 w 1696"/>
                <a:gd name="T29" fmla="*/ 0 h 2724"/>
                <a:gd name="T30" fmla="*/ 0 w 1696"/>
                <a:gd name="T31" fmla="*/ 0 h 2724"/>
                <a:gd name="T32" fmla="*/ 0 w 1696"/>
                <a:gd name="T33" fmla="*/ 0 h 2724"/>
                <a:gd name="T34" fmla="*/ 0 w 1696"/>
                <a:gd name="T35" fmla="*/ 0 h 2724"/>
                <a:gd name="T36" fmla="*/ 0 w 1696"/>
                <a:gd name="T37" fmla="*/ 0 h 2724"/>
                <a:gd name="T38" fmla="*/ 0 w 1696"/>
                <a:gd name="T39" fmla="*/ 0 h 2724"/>
                <a:gd name="T40" fmla="*/ 0 w 1696"/>
                <a:gd name="T41" fmla="*/ 0 h 2724"/>
                <a:gd name="T42" fmla="*/ 0 w 1696"/>
                <a:gd name="T43" fmla="*/ 0 h 2724"/>
                <a:gd name="T44" fmla="*/ 0 w 1696"/>
                <a:gd name="T45" fmla="*/ 0 h 2724"/>
                <a:gd name="T46" fmla="*/ 0 w 1696"/>
                <a:gd name="T47" fmla="*/ 0 h 2724"/>
                <a:gd name="T48" fmla="*/ 0 w 1696"/>
                <a:gd name="T49" fmla="*/ 0 h 2724"/>
                <a:gd name="T50" fmla="*/ 0 w 1696"/>
                <a:gd name="T51" fmla="*/ 0 h 2724"/>
                <a:gd name="T52" fmla="*/ 0 w 1696"/>
                <a:gd name="T53" fmla="*/ 0 h 2724"/>
                <a:gd name="T54" fmla="*/ 0 w 1696"/>
                <a:gd name="T55" fmla="*/ 0 h 2724"/>
                <a:gd name="T56" fmla="*/ 0 w 1696"/>
                <a:gd name="T57" fmla="*/ 0 h 2724"/>
                <a:gd name="T58" fmla="*/ 0 w 1696"/>
                <a:gd name="T59" fmla="*/ 0 h 2724"/>
                <a:gd name="T60" fmla="*/ 0 w 1696"/>
                <a:gd name="T61" fmla="*/ 0 h 2724"/>
                <a:gd name="T62" fmla="*/ 0 w 1696"/>
                <a:gd name="T63" fmla="*/ 0 h 2724"/>
                <a:gd name="T64" fmla="*/ 0 w 1696"/>
                <a:gd name="T65" fmla="*/ 0 h 2724"/>
                <a:gd name="T66" fmla="*/ 0 w 1696"/>
                <a:gd name="T67" fmla="*/ 0 h 2724"/>
                <a:gd name="T68" fmla="*/ 0 w 1696"/>
                <a:gd name="T69" fmla="*/ 0 h 2724"/>
                <a:gd name="T70" fmla="*/ 0 w 1696"/>
                <a:gd name="T71" fmla="*/ 0 h 2724"/>
                <a:gd name="T72" fmla="*/ 0 w 1696"/>
                <a:gd name="T73" fmla="*/ 0 h 2724"/>
                <a:gd name="T74" fmla="*/ 0 w 1696"/>
                <a:gd name="T75" fmla="*/ 0 h 2724"/>
                <a:gd name="T76" fmla="*/ 0 w 1696"/>
                <a:gd name="T77" fmla="*/ 0 h 2724"/>
                <a:gd name="T78" fmla="*/ 0 w 1696"/>
                <a:gd name="T79" fmla="*/ 0 h 2724"/>
                <a:gd name="T80" fmla="*/ 0 w 1696"/>
                <a:gd name="T81" fmla="*/ 0 h 272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696" h="2724">
                  <a:moveTo>
                    <a:pt x="1456" y="233"/>
                  </a:moveTo>
                  <a:lnTo>
                    <a:pt x="1410" y="182"/>
                  </a:lnTo>
                  <a:lnTo>
                    <a:pt x="1344" y="106"/>
                  </a:lnTo>
                  <a:lnTo>
                    <a:pt x="1327" y="77"/>
                  </a:lnTo>
                  <a:lnTo>
                    <a:pt x="1312" y="41"/>
                  </a:lnTo>
                  <a:lnTo>
                    <a:pt x="1296" y="0"/>
                  </a:lnTo>
                  <a:lnTo>
                    <a:pt x="1260" y="25"/>
                  </a:lnTo>
                  <a:lnTo>
                    <a:pt x="1161" y="99"/>
                  </a:lnTo>
                  <a:lnTo>
                    <a:pt x="1014" y="220"/>
                  </a:lnTo>
                  <a:lnTo>
                    <a:pt x="928" y="297"/>
                  </a:lnTo>
                  <a:lnTo>
                    <a:pt x="836" y="385"/>
                  </a:lnTo>
                  <a:lnTo>
                    <a:pt x="740" y="482"/>
                  </a:lnTo>
                  <a:lnTo>
                    <a:pt x="642" y="589"/>
                  </a:lnTo>
                  <a:lnTo>
                    <a:pt x="544" y="706"/>
                  </a:lnTo>
                  <a:lnTo>
                    <a:pt x="449" y="832"/>
                  </a:lnTo>
                  <a:lnTo>
                    <a:pt x="357" y="967"/>
                  </a:lnTo>
                  <a:lnTo>
                    <a:pt x="271" y="1111"/>
                  </a:lnTo>
                  <a:lnTo>
                    <a:pt x="193" y="1263"/>
                  </a:lnTo>
                  <a:lnTo>
                    <a:pt x="159" y="1341"/>
                  </a:lnTo>
                  <a:lnTo>
                    <a:pt x="126" y="1422"/>
                  </a:lnTo>
                  <a:lnTo>
                    <a:pt x="89" y="1530"/>
                  </a:lnTo>
                  <a:lnTo>
                    <a:pt x="60" y="1636"/>
                  </a:lnTo>
                  <a:lnTo>
                    <a:pt x="36" y="1741"/>
                  </a:lnTo>
                  <a:lnTo>
                    <a:pt x="20" y="1841"/>
                  </a:lnTo>
                  <a:lnTo>
                    <a:pt x="9" y="1938"/>
                  </a:lnTo>
                  <a:lnTo>
                    <a:pt x="3" y="2030"/>
                  </a:lnTo>
                  <a:lnTo>
                    <a:pt x="0" y="2117"/>
                  </a:lnTo>
                  <a:lnTo>
                    <a:pt x="0" y="2198"/>
                  </a:lnTo>
                  <a:lnTo>
                    <a:pt x="10" y="2338"/>
                  </a:lnTo>
                  <a:lnTo>
                    <a:pt x="23" y="2447"/>
                  </a:lnTo>
                  <a:lnTo>
                    <a:pt x="35" y="2515"/>
                  </a:lnTo>
                  <a:lnTo>
                    <a:pt x="40" y="2540"/>
                  </a:lnTo>
                  <a:lnTo>
                    <a:pt x="94" y="2566"/>
                  </a:lnTo>
                  <a:lnTo>
                    <a:pt x="229" y="2628"/>
                  </a:lnTo>
                  <a:lnTo>
                    <a:pt x="311" y="2661"/>
                  </a:lnTo>
                  <a:lnTo>
                    <a:pt x="397" y="2690"/>
                  </a:lnTo>
                  <a:lnTo>
                    <a:pt x="480" y="2713"/>
                  </a:lnTo>
                  <a:lnTo>
                    <a:pt x="555" y="2724"/>
                  </a:lnTo>
                  <a:lnTo>
                    <a:pt x="632" y="2723"/>
                  </a:lnTo>
                  <a:lnTo>
                    <a:pt x="720" y="2714"/>
                  </a:lnTo>
                  <a:lnTo>
                    <a:pt x="814" y="2698"/>
                  </a:lnTo>
                  <a:lnTo>
                    <a:pt x="906" y="2680"/>
                  </a:lnTo>
                  <a:lnTo>
                    <a:pt x="1056" y="2643"/>
                  </a:lnTo>
                  <a:lnTo>
                    <a:pt x="1119" y="2626"/>
                  </a:lnTo>
                  <a:lnTo>
                    <a:pt x="1192" y="1938"/>
                  </a:lnTo>
                  <a:lnTo>
                    <a:pt x="1376" y="2159"/>
                  </a:lnTo>
                  <a:lnTo>
                    <a:pt x="1205" y="2466"/>
                  </a:lnTo>
                  <a:lnTo>
                    <a:pt x="1425" y="2626"/>
                  </a:lnTo>
                  <a:lnTo>
                    <a:pt x="1464" y="2579"/>
                  </a:lnTo>
                  <a:lnTo>
                    <a:pt x="1551" y="2466"/>
                  </a:lnTo>
                  <a:lnTo>
                    <a:pt x="1643" y="2336"/>
                  </a:lnTo>
                  <a:lnTo>
                    <a:pt x="1676" y="2278"/>
                  </a:lnTo>
                  <a:lnTo>
                    <a:pt x="1687" y="2258"/>
                  </a:lnTo>
                  <a:lnTo>
                    <a:pt x="1690" y="2252"/>
                  </a:lnTo>
                  <a:lnTo>
                    <a:pt x="1695" y="2233"/>
                  </a:lnTo>
                  <a:lnTo>
                    <a:pt x="1696" y="2209"/>
                  </a:lnTo>
                  <a:lnTo>
                    <a:pt x="1690" y="2177"/>
                  </a:lnTo>
                  <a:lnTo>
                    <a:pt x="1678" y="2137"/>
                  </a:lnTo>
                  <a:lnTo>
                    <a:pt x="1662" y="2091"/>
                  </a:lnTo>
                  <a:lnTo>
                    <a:pt x="1616" y="1984"/>
                  </a:lnTo>
                  <a:lnTo>
                    <a:pt x="1559" y="1867"/>
                  </a:lnTo>
                  <a:lnTo>
                    <a:pt x="1496" y="1753"/>
                  </a:lnTo>
                  <a:lnTo>
                    <a:pt x="1434" y="1650"/>
                  </a:lnTo>
                  <a:lnTo>
                    <a:pt x="1380" y="1569"/>
                  </a:lnTo>
                  <a:lnTo>
                    <a:pt x="1339" y="1521"/>
                  </a:lnTo>
                  <a:lnTo>
                    <a:pt x="1294" y="1488"/>
                  </a:lnTo>
                  <a:lnTo>
                    <a:pt x="1248" y="1463"/>
                  </a:lnTo>
                  <a:lnTo>
                    <a:pt x="1205" y="1445"/>
                  </a:lnTo>
                  <a:lnTo>
                    <a:pt x="1164" y="1433"/>
                  </a:lnTo>
                  <a:lnTo>
                    <a:pt x="1101" y="1421"/>
                  </a:lnTo>
                  <a:lnTo>
                    <a:pt x="1077" y="1419"/>
                  </a:lnTo>
                  <a:lnTo>
                    <a:pt x="894" y="1529"/>
                  </a:lnTo>
                  <a:lnTo>
                    <a:pt x="665" y="1300"/>
                  </a:lnTo>
                  <a:lnTo>
                    <a:pt x="760" y="1091"/>
                  </a:lnTo>
                  <a:lnTo>
                    <a:pt x="841" y="927"/>
                  </a:lnTo>
                  <a:lnTo>
                    <a:pt x="872" y="867"/>
                  </a:lnTo>
                  <a:lnTo>
                    <a:pt x="881" y="849"/>
                  </a:lnTo>
                  <a:lnTo>
                    <a:pt x="910" y="808"/>
                  </a:lnTo>
                  <a:lnTo>
                    <a:pt x="955" y="755"/>
                  </a:lnTo>
                  <a:lnTo>
                    <a:pt x="1027" y="677"/>
                  </a:lnTo>
                  <a:lnTo>
                    <a:pt x="1211" y="484"/>
                  </a:lnTo>
                  <a:lnTo>
                    <a:pt x="1456" y="233"/>
                  </a:lnTo>
                  <a:close/>
                </a:path>
              </a:pathLst>
            </a:custGeom>
            <a:solidFill>
              <a:srgbClr val="80C0C0"/>
            </a:solidFill>
            <a:ln w="9525" cap="flat" cmpd="sng">
              <a:solidFill>
                <a:srgbClr val="000000"/>
              </a:solidFill>
              <a:prstDash val="solid"/>
              <a:round/>
              <a:headEnd/>
              <a:tailEnd/>
            </a:ln>
          </p:spPr>
          <p:txBody>
            <a:bodyPr/>
            <a:lstStyle/>
            <a:p>
              <a:endParaRPr lang="ja-JP" altLang="en-US"/>
            </a:p>
          </p:txBody>
        </p:sp>
        <p:sp>
          <p:nvSpPr>
            <p:cNvPr id="3185" name="Freeform 79"/>
            <p:cNvSpPr>
              <a:spLocks/>
            </p:cNvSpPr>
            <p:nvPr/>
          </p:nvSpPr>
          <p:spPr bwMode="auto">
            <a:xfrm>
              <a:off x="5152" y="3223"/>
              <a:ext cx="243" cy="355"/>
            </a:xfrm>
            <a:custGeom>
              <a:avLst/>
              <a:gdLst>
                <a:gd name="T0" fmla="*/ 0 w 1712"/>
                <a:gd name="T1" fmla="*/ 0 h 2744"/>
                <a:gd name="T2" fmla="*/ 0 w 1712"/>
                <a:gd name="T3" fmla="*/ 0 h 2744"/>
                <a:gd name="T4" fmla="*/ 0 w 1712"/>
                <a:gd name="T5" fmla="*/ 0 h 2744"/>
                <a:gd name="T6" fmla="*/ 0 w 1712"/>
                <a:gd name="T7" fmla="*/ 0 h 2744"/>
                <a:gd name="T8" fmla="*/ 0 w 1712"/>
                <a:gd name="T9" fmla="*/ 0 h 2744"/>
                <a:gd name="T10" fmla="*/ 0 w 1712"/>
                <a:gd name="T11" fmla="*/ 0 h 2744"/>
                <a:gd name="T12" fmla="*/ 0 w 1712"/>
                <a:gd name="T13" fmla="*/ 0 h 2744"/>
                <a:gd name="T14" fmla="*/ 0 w 1712"/>
                <a:gd name="T15" fmla="*/ 0 h 2744"/>
                <a:gd name="T16" fmla="*/ 0 w 1712"/>
                <a:gd name="T17" fmla="*/ 0 h 2744"/>
                <a:gd name="T18" fmla="*/ 0 w 1712"/>
                <a:gd name="T19" fmla="*/ 0 h 2744"/>
                <a:gd name="T20" fmla="*/ 0 w 1712"/>
                <a:gd name="T21" fmla="*/ 0 h 2744"/>
                <a:gd name="T22" fmla="*/ 0 w 1712"/>
                <a:gd name="T23" fmla="*/ 0 h 2744"/>
                <a:gd name="T24" fmla="*/ 0 w 1712"/>
                <a:gd name="T25" fmla="*/ 0 h 2744"/>
                <a:gd name="T26" fmla="*/ 0 w 1712"/>
                <a:gd name="T27" fmla="*/ 0 h 2744"/>
                <a:gd name="T28" fmla="*/ 0 w 1712"/>
                <a:gd name="T29" fmla="*/ 0 h 2744"/>
                <a:gd name="T30" fmla="*/ 0 w 1712"/>
                <a:gd name="T31" fmla="*/ 0 h 2744"/>
                <a:gd name="T32" fmla="*/ 0 w 1712"/>
                <a:gd name="T33" fmla="*/ 0 h 2744"/>
                <a:gd name="T34" fmla="*/ 0 w 1712"/>
                <a:gd name="T35" fmla="*/ 0 h 2744"/>
                <a:gd name="T36" fmla="*/ 0 w 1712"/>
                <a:gd name="T37" fmla="*/ 0 h 2744"/>
                <a:gd name="T38" fmla="*/ 0 w 1712"/>
                <a:gd name="T39" fmla="*/ 0 h 2744"/>
                <a:gd name="T40" fmla="*/ 0 w 1712"/>
                <a:gd name="T41" fmla="*/ 0 h 2744"/>
                <a:gd name="T42" fmla="*/ 0 w 1712"/>
                <a:gd name="T43" fmla="*/ 0 h 2744"/>
                <a:gd name="T44" fmla="*/ 0 w 1712"/>
                <a:gd name="T45" fmla="*/ 0 h 2744"/>
                <a:gd name="T46" fmla="*/ 0 w 1712"/>
                <a:gd name="T47" fmla="*/ 0 h 2744"/>
                <a:gd name="T48" fmla="*/ 0 w 1712"/>
                <a:gd name="T49" fmla="*/ 0 h 2744"/>
                <a:gd name="T50" fmla="*/ 0 w 1712"/>
                <a:gd name="T51" fmla="*/ 0 h 2744"/>
                <a:gd name="T52" fmla="*/ 0 w 1712"/>
                <a:gd name="T53" fmla="*/ 0 h 2744"/>
                <a:gd name="T54" fmla="*/ 0 w 1712"/>
                <a:gd name="T55" fmla="*/ 0 h 2744"/>
                <a:gd name="T56" fmla="*/ 0 w 1712"/>
                <a:gd name="T57" fmla="*/ 0 h 2744"/>
                <a:gd name="T58" fmla="*/ 0 w 1712"/>
                <a:gd name="T59" fmla="*/ 0 h 2744"/>
                <a:gd name="T60" fmla="*/ 0 w 1712"/>
                <a:gd name="T61" fmla="*/ 0 h 2744"/>
                <a:gd name="T62" fmla="*/ 0 w 1712"/>
                <a:gd name="T63" fmla="*/ 0 h 2744"/>
                <a:gd name="T64" fmla="*/ 0 w 1712"/>
                <a:gd name="T65" fmla="*/ 0 h 2744"/>
                <a:gd name="T66" fmla="*/ 0 w 1712"/>
                <a:gd name="T67" fmla="*/ 0 h 2744"/>
                <a:gd name="T68" fmla="*/ 0 w 1712"/>
                <a:gd name="T69" fmla="*/ 0 h 2744"/>
                <a:gd name="T70" fmla="*/ 0 w 1712"/>
                <a:gd name="T71" fmla="*/ 0 h 2744"/>
                <a:gd name="T72" fmla="*/ 0 w 1712"/>
                <a:gd name="T73" fmla="*/ 0 h 2744"/>
                <a:gd name="T74" fmla="*/ 0 w 1712"/>
                <a:gd name="T75" fmla="*/ 0 h 2744"/>
                <a:gd name="T76" fmla="*/ 0 w 1712"/>
                <a:gd name="T77" fmla="*/ 0 h 2744"/>
                <a:gd name="T78" fmla="*/ 0 w 1712"/>
                <a:gd name="T79" fmla="*/ 0 h 2744"/>
                <a:gd name="T80" fmla="*/ 0 w 1712"/>
                <a:gd name="T81" fmla="*/ 0 h 2744"/>
                <a:gd name="T82" fmla="*/ 0 w 1712"/>
                <a:gd name="T83" fmla="*/ 0 h 2744"/>
                <a:gd name="T84" fmla="*/ 0 w 1712"/>
                <a:gd name="T85" fmla="*/ 0 h 2744"/>
                <a:gd name="T86" fmla="*/ 0 w 1712"/>
                <a:gd name="T87" fmla="*/ 0 h 2744"/>
                <a:gd name="T88" fmla="*/ 0 w 1712"/>
                <a:gd name="T89" fmla="*/ 0 h 2744"/>
                <a:gd name="T90" fmla="*/ 0 w 1712"/>
                <a:gd name="T91" fmla="*/ 0 h 2744"/>
                <a:gd name="T92" fmla="*/ 0 w 1712"/>
                <a:gd name="T93" fmla="*/ 0 h 2744"/>
                <a:gd name="T94" fmla="*/ 0 w 1712"/>
                <a:gd name="T95" fmla="*/ 0 h 2744"/>
                <a:gd name="T96" fmla="*/ 0 w 1712"/>
                <a:gd name="T97" fmla="*/ 0 h 2744"/>
                <a:gd name="T98" fmla="*/ 0 w 1712"/>
                <a:gd name="T99" fmla="*/ 0 h 2744"/>
                <a:gd name="T100" fmla="*/ 0 w 1712"/>
                <a:gd name="T101" fmla="*/ 0 h 2744"/>
                <a:gd name="T102" fmla="*/ 0 w 1712"/>
                <a:gd name="T103" fmla="*/ 0 h 2744"/>
                <a:gd name="T104" fmla="*/ 0 w 1712"/>
                <a:gd name="T105" fmla="*/ 0 h 2744"/>
                <a:gd name="T106" fmla="*/ 0 w 1712"/>
                <a:gd name="T107" fmla="*/ 0 h 2744"/>
                <a:gd name="T108" fmla="*/ 0 w 1712"/>
                <a:gd name="T109" fmla="*/ 0 h 2744"/>
                <a:gd name="T110" fmla="*/ 0 w 1712"/>
                <a:gd name="T111" fmla="*/ 0 h 274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712" h="2744">
                  <a:moveTo>
                    <a:pt x="1214" y="491"/>
                  </a:moveTo>
                  <a:lnTo>
                    <a:pt x="1224" y="501"/>
                  </a:lnTo>
                  <a:lnTo>
                    <a:pt x="1474" y="245"/>
                  </a:lnTo>
                  <a:lnTo>
                    <a:pt x="1424" y="189"/>
                  </a:lnTo>
                  <a:lnTo>
                    <a:pt x="1359" y="114"/>
                  </a:lnTo>
                  <a:lnTo>
                    <a:pt x="1342" y="86"/>
                  </a:lnTo>
                  <a:lnTo>
                    <a:pt x="1327" y="50"/>
                  </a:lnTo>
                  <a:lnTo>
                    <a:pt x="1309" y="0"/>
                  </a:lnTo>
                  <a:lnTo>
                    <a:pt x="1264" y="31"/>
                  </a:lnTo>
                  <a:lnTo>
                    <a:pt x="1164" y="105"/>
                  </a:lnTo>
                  <a:lnTo>
                    <a:pt x="1016" y="226"/>
                  </a:lnTo>
                  <a:lnTo>
                    <a:pt x="931" y="302"/>
                  </a:lnTo>
                  <a:lnTo>
                    <a:pt x="839" y="392"/>
                  </a:lnTo>
                  <a:lnTo>
                    <a:pt x="742" y="489"/>
                  </a:lnTo>
                  <a:lnTo>
                    <a:pt x="644" y="596"/>
                  </a:lnTo>
                  <a:lnTo>
                    <a:pt x="546" y="713"/>
                  </a:lnTo>
                  <a:lnTo>
                    <a:pt x="451" y="840"/>
                  </a:lnTo>
                  <a:lnTo>
                    <a:pt x="359" y="975"/>
                  </a:lnTo>
                  <a:lnTo>
                    <a:pt x="272" y="1119"/>
                  </a:lnTo>
                  <a:lnTo>
                    <a:pt x="194" y="1272"/>
                  </a:lnTo>
                  <a:lnTo>
                    <a:pt x="160" y="1350"/>
                  </a:lnTo>
                  <a:lnTo>
                    <a:pt x="127" y="1431"/>
                  </a:lnTo>
                  <a:lnTo>
                    <a:pt x="90" y="1540"/>
                  </a:lnTo>
                  <a:lnTo>
                    <a:pt x="61" y="1646"/>
                  </a:lnTo>
                  <a:lnTo>
                    <a:pt x="37" y="1752"/>
                  </a:lnTo>
                  <a:lnTo>
                    <a:pt x="20" y="1852"/>
                  </a:lnTo>
                  <a:lnTo>
                    <a:pt x="8" y="1949"/>
                  </a:lnTo>
                  <a:lnTo>
                    <a:pt x="2" y="2042"/>
                  </a:lnTo>
                  <a:lnTo>
                    <a:pt x="0" y="2129"/>
                  </a:lnTo>
                  <a:lnTo>
                    <a:pt x="0" y="2210"/>
                  </a:lnTo>
                  <a:lnTo>
                    <a:pt x="9" y="2351"/>
                  </a:lnTo>
                  <a:lnTo>
                    <a:pt x="23" y="2460"/>
                  </a:lnTo>
                  <a:lnTo>
                    <a:pt x="36" y="2528"/>
                  </a:lnTo>
                  <a:lnTo>
                    <a:pt x="41" y="2557"/>
                  </a:lnTo>
                  <a:lnTo>
                    <a:pt x="99" y="2586"/>
                  </a:lnTo>
                  <a:lnTo>
                    <a:pt x="234" y="2647"/>
                  </a:lnTo>
                  <a:lnTo>
                    <a:pt x="316" y="2680"/>
                  </a:lnTo>
                  <a:lnTo>
                    <a:pt x="403" y="2709"/>
                  </a:lnTo>
                  <a:lnTo>
                    <a:pt x="486" y="2732"/>
                  </a:lnTo>
                  <a:lnTo>
                    <a:pt x="562" y="2744"/>
                  </a:lnTo>
                  <a:lnTo>
                    <a:pt x="640" y="2743"/>
                  </a:lnTo>
                  <a:lnTo>
                    <a:pt x="729" y="2734"/>
                  </a:lnTo>
                  <a:lnTo>
                    <a:pt x="823" y="2718"/>
                  </a:lnTo>
                  <a:lnTo>
                    <a:pt x="916" y="2699"/>
                  </a:lnTo>
                  <a:lnTo>
                    <a:pt x="1067" y="2662"/>
                  </a:lnTo>
                  <a:lnTo>
                    <a:pt x="1134" y="2644"/>
                  </a:lnTo>
                  <a:lnTo>
                    <a:pt x="1206" y="1970"/>
                  </a:lnTo>
                  <a:lnTo>
                    <a:pt x="1375" y="2172"/>
                  </a:lnTo>
                  <a:lnTo>
                    <a:pt x="1202" y="2480"/>
                  </a:lnTo>
                  <a:lnTo>
                    <a:pt x="1434" y="2648"/>
                  </a:lnTo>
                  <a:lnTo>
                    <a:pt x="1478" y="2596"/>
                  </a:lnTo>
                  <a:lnTo>
                    <a:pt x="1565" y="2483"/>
                  </a:lnTo>
                  <a:lnTo>
                    <a:pt x="1657" y="2352"/>
                  </a:lnTo>
                  <a:lnTo>
                    <a:pt x="1692" y="2294"/>
                  </a:lnTo>
                  <a:lnTo>
                    <a:pt x="1702" y="2273"/>
                  </a:lnTo>
                  <a:lnTo>
                    <a:pt x="1705" y="2267"/>
                  </a:lnTo>
                  <a:lnTo>
                    <a:pt x="1711" y="2246"/>
                  </a:lnTo>
                  <a:lnTo>
                    <a:pt x="1712" y="2220"/>
                  </a:lnTo>
                  <a:lnTo>
                    <a:pt x="1705" y="2186"/>
                  </a:lnTo>
                  <a:lnTo>
                    <a:pt x="1694" y="2147"/>
                  </a:lnTo>
                  <a:lnTo>
                    <a:pt x="1677" y="2100"/>
                  </a:lnTo>
                  <a:lnTo>
                    <a:pt x="1631" y="1993"/>
                  </a:lnTo>
                  <a:lnTo>
                    <a:pt x="1574" y="1875"/>
                  </a:lnTo>
                  <a:lnTo>
                    <a:pt x="1511" y="1761"/>
                  </a:lnTo>
                  <a:lnTo>
                    <a:pt x="1448" y="1657"/>
                  </a:lnTo>
                  <a:lnTo>
                    <a:pt x="1394" y="1576"/>
                  </a:lnTo>
                  <a:lnTo>
                    <a:pt x="1352" y="1526"/>
                  </a:lnTo>
                  <a:lnTo>
                    <a:pt x="1307" y="1494"/>
                  </a:lnTo>
                  <a:lnTo>
                    <a:pt x="1260" y="1468"/>
                  </a:lnTo>
                  <a:lnTo>
                    <a:pt x="1216" y="1450"/>
                  </a:lnTo>
                  <a:lnTo>
                    <a:pt x="1174" y="1437"/>
                  </a:lnTo>
                  <a:lnTo>
                    <a:pt x="1110" y="1425"/>
                  </a:lnTo>
                  <a:lnTo>
                    <a:pt x="1083" y="1423"/>
                  </a:lnTo>
                  <a:lnTo>
                    <a:pt x="903" y="1531"/>
                  </a:lnTo>
                  <a:lnTo>
                    <a:pt x="683" y="1309"/>
                  </a:lnTo>
                  <a:lnTo>
                    <a:pt x="775" y="1106"/>
                  </a:lnTo>
                  <a:lnTo>
                    <a:pt x="856" y="942"/>
                  </a:lnTo>
                  <a:lnTo>
                    <a:pt x="887" y="882"/>
                  </a:lnTo>
                  <a:lnTo>
                    <a:pt x="895" y="865"/>
                  </a:lnTo>
                  <a:lnTo>
                    <a:pt x="925" y="825"/>
                  </a:lnTo>
                  <a:lnTo>
                    <a:pt x="970" y="772"/>
                  </a:lnTo>
                  <a:lnTo>
                    <a:pt x="1041" y="694"/>
                  </a:lnTo>
                  <a:lnTo>
                    <a:pt x="1224" y="501"/>
                  </a:lnTo>
                  <a:lnTo>
                    <a:pt x="1474" y="245"/>
                  </a:lnTo>
                  <a:lnTo>
                    <a:pt x="1424" y="189"/>
                  </a:lnTo>
                  <a:lnTo>
                    <a:pt x="1412" y="199"/>
                  </a:lnTo>
                  <a:lnTo>
                    <a:pt x="1454" y="245"/>
                  </a:lnTo>
                  <a:lnTo>
                    <a:pt x="1214" y="491"/>
                  </a:lnTo>
                  <a:lnTo>
                    <a:pt x="1029" y="684"/>
                  </a:lnTo>
                  <a:lnTo>
                    <a:pt x="957" y="762"/>
                  </a:lnTo>
                  <a:lnTo>
                    <a:pt x="912" y="815"/>
                  </a:lnTo>
                  <a:lnTo>
                    <a:pt x="883" y="857"/>
                  </a:lnTo>
                  <a:lnTo>
                    <a:pt x="872" y="876"/>
                  </a:lnTo>
                  <a:lnTo>
                    <a:pt x="842" y="936"/>
                  </a:lnTo>
                  <a:lnTo>
                    <a:pt x="761" y="1100"/>
                  </a:lnTo>
                  <a:lnTo>
                    <a:pt x="664" y="1314"/>
                  </a:lnTo>
                  <a:lnTo>
                    <a:pt x="901" y="1551"/>
                  </a:lnTo>
                  <a:lnTo>
                    <a:pt x="1087" y="1439"/>
                  </a:lnTo>
                  <a:lnTo>
                    <a:pt x="1108" y="1441"/>
                  </a:lnTo>
                  <a:lnTo>
                    <a:pt x="1170" y="1452"/>
                  </a:lnTo>
                  <a:lnTo>
                    <a:pt x="1210" y="1464"/>
                  </a:lnTo>
                  <a:lnTo>
                    <a:pt x="1253" y="1482"/>
                  </a:lnTo>
                  <a:lnTo>
                    <a:pt x="1298" y="1506"/>
                  </a:lnTo>
                  <a:lnTo>
                    <a:pt x="1342" y="1539"/>
                  </a:lnTo>
                  <a:lnTo>
                    <a:pt x="1382" y="1586"/>
                  </a:lnTo>
                  <a:lnTo>
                    <a:pt x="1436" y="1666"/>
                  </a:lnTo>
                  <a:lnTo>
                    <a:pt x="1496" y="1769"/>
                  </a:lnTo>
                  <a:lnTo>
                    <a:pt x="1560" y="1884"/>
                  </a:lnTo>
                  <a:lnTo>
                    <a:pt x="1617" y="1999"/>
                  </a:lnTo>
                  <a:lnTo>
                    <a:pt x="1663" y="2106"/>
                  </a:lnTo>
                  <a:lnTo>
                    <a:pt x="1679" y="2151"/>
                  </a:lnTo>
                  <a:lnTo>
                    <a:pt x="1691" y="2191"/>
                  </a:lnTo>
                  <a:lnTo>
                    <a:pt x="1696" y="2222"/>
                  </a:lnTo>
                  <a:lnTo>
                    <a:pt x="1695" y="2244"/>
                  </a:lnTo>
                  <a:lnTo>
                    <a:pt x="1691" y="2261"/>
                  </a:lnTo>
                  <a:lnTo>
                    <a:pt x="1687" y="2267"/>
                  </a:lnTo>
                  <a:lnTo>
                    <a:pt x="1677" y="2286"/>
                  </a:lnTo>
                  <a:lnTo>
                    <a:pt x="1645" y="2344"/>
                  </a:lnTo>
                  <a:lnTo>
                    <a:pt x="1553" y="2473"/>
                  </a:lnTo>
                  <a:lnTo>
                    <a:pt x="1466" y="2586"/>
                  </a:lnTo>
                  <a:lnTo>
                    <a:pt x="1432" y="2628"/>
                  </a:lnTo>
                  <a:lnTo>
                    <a:pt x="1223" y="2476"/>
                  </a:lnTo>
                  <a:lnTo>
                    <a:pt x="1393" y="2170"/>
                  </a:lnTo>
                  <a:lnTo>
                    <a:pt x="1194" y="1931"/>
                  </a:lnTo>
                  <a:lnTo>
                    <a:pt x="1120" y="2632"/>
                  </a:lnTo>
                  <a:lnTo>
                    <a:pt x="1062" y="2648"/>
                  </a:lnTo>
                  <a:lnTo>
                    <a:pt x="912" y="2685"/>
                  </a:lnTo>
                  <a:lnTo>
                    <a:pt x="821" y="2703"/>
                  </a:lnTo>
                  <a:lnTo>
                    <a:pt x="727" y="2718"/>
                  </a:lnTo>
                  <a:lnTo>
                    <a:pt x="640" y="2727"/>
                  </a:lnTo>
                  <a:lnTo>
                    <a:pt x="564" y="2728"/>
                  </a:lnTo>
                  <a:lnTo>
                    <a:pt x="491" y="2718"/>
                  </a:lnTo>
                  <a:lnTo>
                    <a:pt x="407" y="2695"/>
                  </a:lnTo>
                  <a:lnTo>
                    <a:pt x="322" y="2665"/>
                  </a:lnTo>
                  <a:lnTo>
                    <a:pt x="240" y="2633"/>
                  </a:lnTo>
                  <a:lnTo>
                    <a:pt x="105" y="2571"/>
                  </a:lnTo>
                  <a:lnTo>
                    <a:pt x="55" y="2547"/>
                  </a:lnTo>
                  <a:lnTo>
                    <a:pt x="50" y="2526"/>
                  </a:lnTo>
                  <a:lnTo>
                    <a:pt x="39" y="2458"/>
                  </a:lnTo>
                  <a:lnTo>
                    <a:pt x="26" y="2349"/>
                  </a:lnTo>
                  <a:lnTo>
                    <a:pt x="17" y="2210"/>
                  </a:lnTo>
                  <a:lnTo>
                    <a:pt x="17" y="2129"/>
                  </a:lnTo>
                  <a:lnTo>
                    <a:pt x="19" y="2042"/>
                  </a:lnTo>
                  <a:lnTo>
                    <a:pt x="25" y="1951"/>
                  </a:lnTo>
                  <a:lnTo>
                    <a:pt x="36" y="1854"/>
                  </a:lnTo>
                  <a:lnTo>
                    <a:pt x="51" y="1754"/>
                  </a:lnTo>
                  <a:lnTo>
                    <a:pt x="75" y="1650"/>
                  </a:lnTo>
                  <a:lnTo>
                    <a:pt x="104" y="1544"/>
                  </a:lnTo>
                  <a:lnTo>
                    <a:pt x="141" y="1437"/>
                  </a:lnTo>
                  <a:lnTo>
                    <a:pt x="174" y="1357"/>
                  </a:lnTo>
                  <a:lnTo>
                    <a:pt x="209" y="1278"/>
                  </a:lnTo>
                  <a:lnTo>
                    <a:pt x="286" y="1127"/>
                  </a:lnTo>
                  <a:lnTo>
                    <a:pt x="371" y="983"/>
                  </a:lnTo>
                  <a:lnTo>
                    <a:pt x="463" y="848"/>
                  </a:lnTo>
                  <a:lnTo>
                    <a:pt x="558" y="723"/>
                  </a:lnTo>
                  <a:lnTo>
                    <a:pt x="656" y="606"/>
                  </a:lnTo>
                  <a:lnTo>
                    <a:pt x="754" y="499"/>
                  </a:lnTo>
                  <a:lnTo>
                    <a:pt x="849" y="402"/>
                  </a:lnTo>
                  <a:lnTo>
                    <a:pt x="941" y="315"/>
                  </a:lnTo>
                  <a:lnTo>
                    <a:pt x="1027" y="238"/>
                  </a:lnTo>
                  <a:lnTo>
                    <a:pt x="1174" y="117"/>
                  </a:lnTo>
                  <a:lnTo>
                    <a:pt x="1272" y="44"/>
                  </a:lnTo>
                  <a:lnTo>
                    <a:pt x="1300" y="24"/>
                  </a:lnTo>
                  <a:lnTo>
                    <a:pt x="1313" y="56"/>
                  </a:lnTo>
                  <a:lnTo>
                    <a:pt x="1328" y="92"/>
                  </a:lnTo>
                  <a:lnTo>
                    <a:pt x="1346" y="122"/>
                  </a:lnTo>
                  <a:lnTo>
                    <a:pt x="1412" y="199"/>
                  </a:lnTo>
                  <a:lnTo>
                    <a:pt x="1454" y="245"/>
                  </a:lnTo>
                  <a:lnTo>
                    <a:pt x="1214" y="491"/>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186" name="Freeform 80"/>
            <p:cNvSpPr>
              <a:spLocks/>
            </p:cNvSpPr>
            <p:nvPr/>
          </p:nvSpPr>
          <p:spPr bwMode="auto">
            <a:xfrm>
              <a:off x="5232" y="3360"/>
              <a:ext cx="37" cy="75"/>
            </a:xfrm>
            <a:custGeom>
              <a:avLst/>
              <a:gdLst>
                <a:gd name="T0" fmla="*/ 0 w 255"/>
                <a:gd name="T1" fmla="*/ 0 h 545"/>
                <a:gd name="T2" fmla="*/ 0 w 255"/>
                <a:gd name="T3" fmla="*/ 0 h 545"/>
                <a:gd name="T4" fmla="*/ 0 w 255"/>
                <a:gd name="T5" fmla="*/ 0 h 545"/>
                <a:gd name="T6" fmla="*/ 0 w 255"/>
                <a:gd name="T7" fmla="*/ 0 h 545"/>
                <a:gd name="T8" fmla="*/ 0 w 255"/>
                <a:gd name="T9" fmla="*/ 0 h 545"/>
                <a:gd name="T10" fmla="*/ 0 w 255"/>
                <a:gd name="T11" fmla="*/ 0 h 545"/>
                <a:gd name="T12" fmla="*/ 0 w 255"/>
                <a:gd name="T13" fmla="*/ 0 h 545"/>
                <a:gd name="T14" fmla="*/ 0 w 255"/>
                <a:gd name="T15" fmla="*/ 0 h 545"/>
                <a:gd name="T16" fmla="*/ 0 w 255"/>
                <a:gd name="T17" fmla="*/ 0 h 545"/>
                <a:gd name="T18" fmla="*/ 0 w 255"/>
                <a:gd name="T19" fmla="*/ 0 h 545"/>
                <a:gd name="T20" fmla="*/ 0 w 255"/>
                <a:gd name="T21" fmla="*/ 0 h 545"/>
                <a:gd name="T22" fmla="*/ 0 w 255"/>
                <a:gd name="T23" fmla="*/ 0 h 545"/>
                <a:gd name="T24" fmla="*/ 0 w 255"/>
                <a:gd name="T25" fmla="*/ 0 h 545"/>
                <a:gd name="T26" fmla="*/ 0 w 255"/>
                <a:gd name="T27" fmla="*/ 0 h 545"/>
                <a:gd name="T28" fmla="*/ 0 w 255"/>
                <a:gd name="T29" fmla="*/ 0 h 545"/>
                <a:gd name="T30" fmla="*/ 0 w 255"/>
                <a:gd name="T31" fmla="*/ 0 h 545"/>
                <a:gd name="T32" fmla="*/ 0 w 255"/>
                <a:gd name="T33" fmla="*/ 0 h 545"/>
                <a:gd name="T34" fmla="*/ 0 w 255"/>
                <a:gd name="T35" fmla="*/ 0 h 545"/>
                <a:gd name="T36" fmla="*/ 0 w 255"/>
                <a:gd name="T37" fmla="*/ 0 h 545"/>
                <a:gd name="T38" fmla="*/ 0 w 255"/>
                <a:gd name="T39" fmla="*/ 0 h 545"/>
                <a:gd name="T40" fmla="*/ 0 w 255"/>
                <a:gd name="T41" fmla="*/ 0 h 545"/>
                <a:gd name="T42" fmla="*/ 0 w 255"/>
                <a:gd name="T43" fmla="*/ 0 h 545"/>
                <a:gd name="T44" fmla="*/ 0 w 255"/>
                <a:gd name="T45" fmla="*/ 0 h 545"/>
                <a:gd name="T46" fmla="*/ 0 w 255"/>
                <a:gd name="T47" fmla="*/ 0 h 545"/>
                <a:gd name="T48" fmla="*/ 0 w 255"/>
                <a:gd name="T49" fmla="*/ 0 h 545"/>
                <a:gd name="T50" fmla="*/ 0 w 255"/>
                <a:gd name="T51" fmla="*/ 0 h 545"/>
                <a:gd name="T52" fmla="*/ 0 w 255"/>
                <a:gd name="T53" fmla="*/ 0 h 545"/>
                <a:gd name="T54" fmla="*/ 0 w 255"/>
                <a:gd name="T55" fmla="*/ 0 h 545"/>
                <a:gd name="T56" fmla="*/ 0 w 255"/>
                <a:gd name="T57" fmla="*/ 0 h 545"/>
                <a:gd name="T58" fmla="*/ 0 w 255"/>
                <a:gd name="T59" fmla="*/ 0 h 54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55" h="545">
                  <a:moveTo>
                    <a:pt x="193" y="8"/>
                  </a:moveTo>
                  <a:lnTo>
                    <a:pt x="191" y="21"/>
                  </a:lnTo>
                  <a:lnTo>
                    <a:pt x="188" y="56"/>
                  </a:lnTo>
                  <a:lnTo>
                    <a:pt x="193" y="105"/>
                  </a:lnTo>
                  <a:lnTo>
                    <a:pt x="200" y="133"/>
                  </a:lnTo>
                  <a:lnTo>
                    <a:pt x="211" y="163"/>
                  </a:lnTo>
                  <a:lnTo>
                    <a:pt x="203" y="181"/>
                  </a:lnTo>
                  <a:lnTo>
                    <a:pt x="197" y="203"/>
                  </a:lnTo>
                  <a:lnTo>
                    <a:pt x="192" y="231"/>
                  </a:lnTo>
                  <a:lnTo>
                    <a:pt x="193" y="263"/>
                  </a:lnTo>
                  <a:lnTo>
                    <a:pt x="203" y="301"/>
                  </a:lnTo>
                  <a:lnTo>
                    <a:pt x="222" y="342"/>
                  </a:lnTo>
                  <a:lnTo>
                    <a:pt x="236" y="364"/>
                  </a:lnTo>
                  <a:lnTo>
                    <a:pt x="255" y="385"/>
                  </a:lnTo>
                  <a:lnTo>
                    <a:pt x="0" y="545"/>
                  </a:lnTo>
                  <a:lnTo>
                    <a:pt x="1" y="492"/>
                  </a:lnTo>
                  <a:lnTo>
                    <a:pt x="6" y="435"/>
                  </a:lnTo>
                  <a:lnTo>
                    <a:pt x="13" y="366"/>
                  </a:lnTo>
                  <a:lnTo>
                    <a:pt x="24" y="291"/>
                  </a:lnTo>
                  <a:lnTo>
                    <a:pt x="40" y="216"/>
                  </a:lnTo>
                  <a:lnTo>
                    <a:pt x="64" y="147"/>
                  </a:lnTo>
                  <a:lnTo>
                    <a:pt x="79" y="117"/>
                  </a:lnTo>
                  <a:lnTo>
                    <a:pt x="95" y="90"/>
                  </a:lnTo>
                  <a:lnTo>
                    <a:pt x="127" y="49"/>
                  </a:lnTo>
                  <a:lnTo>
                    <a:pt x="151" y="23"/>
                  </a:lnTo>
                  <a:lnTo>
                    <a:pt x="168" y="7"/>
                  </a:lnTo>
                  <a:lnTo>
                    <a:pt x="180" y="1"/>
                  </a:lnTo>
                  <a:lnTo>
                    <a:pt x="187" y="0"/>
                  </a:lnTo>
                  <a:lnTo>
                    <a:pt x="191" y="3"/>
                  </a:lnTo>
                  <a:lnTo>
                    <a:pt x="193" y="8"/>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87" name="Freeform 81"/>
            <p:cNvSpPr>
              <a:spLocks/>
            </p:cNvSpPr>
            <p:nvPr/>
          </p:nvSpPr>
          <p:spPr bwMode="auto">
            <a:xfrm>
              <a:off x="5232" y="3360"/>
              <a:ext cx="42" cy="75"/>
            </a:xfrm>
            <a:custGeom>
              <a:avLst/>
              <a:gdLst>
                <a:gd name="T0" fmla="*/ 0 w 275"/>
                <a:gd name="T1" fmla="*/ 0 h 567"/>
                <a:gd name="T2" fmla="*/ 0 w 275"/>
                <a:gd name="T3" fmla="*/ 0 h 567"/>
                <a:gd name="T4" fmla="*/ 0 w 275"/>
                <a:gd name="T5" fmla="*/ 0 h 567"/>
                <a:gd name="T6" fmla="*/ 0 w 275"/>
                <a:gd name="T7" fmla="*/ 0 h 567"/>
                <a:gd name="T8" fmla="*/ 0 w 275"/>
                <a:gd name="T9" fmla="*/ 0 h 567"/>
                <a:gd name="T10" fmla="*/ 0 w 275"/>
                <a:gd name="T11" fmla="*/ 0 h 567"/>
                <a:gd name="T12" fmla="*/ 0 w 275"/>
                <a:gd name="T13" fmla="*/ 0 h 567"/>
                <a:gd name="T14" fmla="*/ 0 w 275"/>
                <a:gd name="T15" fmla="*/ 0 h 567"/>
                <a:gd name="T16" fmla="*/ 0 w 275"/>
                <a:gd name="T17" fmla="*/ 0 h 567"/>
                <a:gd name="T18" fmla="*/ 0 w 275"/>
                <a:gd name="T19" fmla="*/ 0 h 567"/>
                <a:gd name="T20" fmla="*/ 0 w 275"/>
                <a:gd name="T21" fmla="*/ 0 h 567"/>
                <a:gd name="T22" fmla="*/ 0 w 275"/>
                <a:gd name="T23" fmla="*/ 0 h 567"/>
                <a:gd name="T24" fmla="*/ 0 w 275"/>
                <a:gd name="T25" fmla="*/ 0 h 567"/>
                <a:gd name="T26" fmla="*/ 0 w 275"/>
                <a:gd name="T27" fmla="*/ 0 h 567"/>
                <a:gd name="T28" fmla="*/ 0 w 275"/>
                <a:gd name="T29" fmla="*/ 0 h 567"/>
                <a:gd name="T30" fmla="*/ 0 w 275"/>
                <a:gd name="T31" fmla="*/ 0 h 567"/>
                <a:gd name="T32" fmla="*/ 0 w 275"/>
                <a:gd name="T33" fmla="*/ 0 h 567"/>
                <a:gd name="T34" fmla="*/ 0 w 275"/>
                <a:gd name="T35" fmla="*/ 0 h 567"/>
                <a:gd name="T36" fmla="*/ 0 w 275"/>
                <a:gd name="T37" fmla="*/ 0 h 567"/>
                <a:gd name="T38" fmla="*/ 0 w 275"/>
                <a:gd name="T39" fmla="*/ 0 h 567"/>
                <a:gd name="T40" fmla="*/ 0 w 275"/>
                <a:gd name="T41" fmla="*/ 0 h 567"/>
                <a:gd name="T42" fmla="*/ 0 w 275"/>
                <a:gd name="T43" fmla="*/ 0 h 567"/>
                <a:gd name="T44" fmla="*/ 0 w 275"/>
                <a:gd name="T45" fmla="*/ 0 h 567"/>
                <a:gd name="T46" fmla="*/ 0 w 275"/>
                <a:gd name="T47" fmla="*/ 0 h 567"/>
                <a:gd name="T48" fmla="*/ 0 w 275"/>
                <a:gd name="T49" fmla="*/ 0 h 567"/>
                <a:gd name="T50" fmla="*/ 0 w 275"/>
                <a:gd name="T51" fmla="*/ 0 h 567"/>
                <a:gd name="T52" fmla="*/ 0 w 275"/>
                <a:gd name="T53" fmla="*/ 0 h 567"/>
                <a:gd name="T54" fmla="*/ 0 w 275"/>
                <a:gd name="T55" fmla="*/ 0 h 567"/>
                <a:gd name="T56" fmla="*/ 0 w 275"/>
                <a:gd name="T57" fmla="*/ 0 h 567"/>
                <a:gd name="T58" fmla="*/ 0 w 275"/>
                <a:gd name="T59" fmla="*/ 0 h 567"/>
                <a:gd name="T60" fmla="*/ 0 w 275"/>
                <a:gd name="T61" fmla="*/ 0 h 567"/>
                <a:gd name="T62" fmla="*/ 0 w 275"/>
                <a:gd name="T63" fmla="*/ 0 h 56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75" h="567">
                  <a:moveTo>
                    <a:pt x="207" y="8"/>
                  </a:moveTo>
                  <a:lnTo>
                    <a:pt x="192" y="14"/>
                  </a:lnTo>
                  <a:lnTo>
                    <a:pt x="193" y="18"/>
                  </a:lnTo>
                  <a:lnTo>
                    <a:pt x="191" y="28"/>
                  </a:lnTo>
                  <a:lnTo>
                    <a:pt x="188" y="64"/>
                  </a:lnTo>
                  <a:lnTo>
                    <a:pt x="193" y="114"/>
                  </a:lnTo>
                  <a:lnTo>
                    <a:pt x="200" y="143"/>
                  </a:lnTo>
                  <a:lnTo>
                    <a:pt x="211" y="171"/>
                  </a:lnTo>
                  <a:lnTo>
                    <a:pt x="204" y="186"/>
                  </a:lnTo>
                  <a:lnTo>
                    <a:pt x="197" y="209"/>
                  </a:lnTo>
                  <a:lnTo>
                    <a:pt x="192" y="239"/>
                  </a:lnTo>
                  <a:lnTo>
                    <a:pt x="193" y="272"/>
                  </a:lnTo>
                  <a:lnTo>
                    <a:pt x="204" y="312"/>
                  </a:lnTo>
                  <a:lnTo>
                    <a:pt x="223" y="354"/>
                  </a:lnTo>
                  <a:lnTo>
                    <a:pt x="238" y="377"/>
                  </a:lnTo>
                  <a:lnTo>
                    <a:pt x="251" y="391"/>
                  </a:lnTo>
                  <a:lnTo>
                    <a:pt x="17" y="538"/>
                  </a:lnTo>
                  <a:lnTo>
                    <a:pt x="18" y="500"/>
                  </a:lnTo>
                  <a:lnTo>
                    <a:pt x="22" y="444"/>
                  </a:lnTo>
                  <a:lnTo>
                    <a:pt x="29" y="375"/>
                  </a:lnTo>
                  <a:lnTo>
                    <a:pt x="39" y="300"/>
                  </a:lnTo>
                  <a:lnTo>
                    <a:pt x="55" y="226"/>
                  </a:lnTo>
                  <a:lnTo>
                    <a:pt x="79" y="158"/>
                  </a:lnTo>
                  <a:lnTo>
                    <a:pt x="94" y="129"/>
                  </a:lnTo>
                  <a:lnTo>
                    <a:pt x="110" y="102"/>
                  </a:lnTo>
                  <a:lnTo>
                    <a:pt x="141" y="63"/>
                  </a:lnTo>
                  <a:lnTo>
                    <a:pt x="164" y="36"/>
                  </a:lnTo>
                  <a:lnTo>
                    <a:pt x="180" y="22"/>
                  </a:lnTo>
                  <a:lnTo>
                    <a:pt x="190" y="16"/>
                  </a:lnTo>
                  <a:lnTo>
                    <a:pt x="193" y="16"/>
                  </a:lnTo>
                  <a:lnTo>
                    <a:pt x="193" y="18"/>
                  </a:lnTo>
                  <a:lnTo>
                    <a:pt x="192" y="28"/>
                  </a:lnTo>
                  <a:lnTo>
                    <a:pt x="207" y="30"/>
                  </a:lnTo>
                  <a:lnTo>
                    <a:pt x="210" y="15"/>
                  </a:lnTo>
                  <a:lnTo>
                    <a:pt x="206" y="6"/>
                  </a:lnTo>
                  <a:lnTo>
                    <a:pt x="197" y="0"/>
                  </a:lnTo>
                  <a:lnTo>
                    <a:pt x="186" y="2"/>
                  </a:lnTo>
                  <a:lnTo>
                    <a:pt x="172" y="9"/>
                  </a:lnTo>
                  <a:lnTo>
                    <a:pt x="153" y="26"/>
                  </a:lnTo>
                  <a:lnTo>
                    <a:pt x="129" y="52"/>
                  </a:lnTo>
                  <a:lnTo>
                    <a:pt x="97" y="94"/>
                  </a:lnTo>
                  <a:lnTo>
                    <a:pt x="80" y="121"/>
                  </a:lnTo>
                  <a:lnTo>
                    <a:pt x="65" y="152"/>
                  </a:lnTo>
                  <a:lnTo>
                    <a:pt x="41" y="222"/>
                  </a:lnTo>
                  <a:lnTo>
                    <a:pt x="25" y="298"/>
                  </a:lnTo>
                  <a:lnTo>
                    <a:pt x="13" y="373"/>
                  </a:lnTo>
                  <a:lnTo>
                    <a:pt x="5" y="442"/>
                  </a:lnTo>
                  <a:lnTo>
                    <a:pt x="1" y="500"/>
                  </a:lnTo>
                  <a:lnTo>
                    <a:pt x="0" y="567"/>
                  </a:lnTo>
                  <a:lnTo>
                    <a:pt x="275" y="395"/>
                  </a:lnTo>
                  <a:lnTo>
                    <a:pt x="251" y="366"/>
                  </a:lnTo>
                  <a:lnTo>
                    <a:pt x="237" y="346"/>
                  </a:lnTo>
                  <a:lnTo>
                    <a:pt x="218" y="306"/>
                  </a:lnTo>
                  <a:lnTo>
                    <a:pt x="210" y="270"/>
                  </a:lnTo>
                  <a:lnTo>
                    <a:pt x="209" y="239"/>
                  </a:lnTo>
                  <a:lnTo>
                    <a:pt x="212" y="213"/>
                  </a:lnTo>
                  <a:lnTo>
                    <a:pt x="218" y="193"/>
                  </a:lnTo>
                  <a:lnTo>
                    <a:pt x="227" y="171"/>
                  </a:lnTo>
                  <a:lnTo>
                    <a:pt x="215" y="139"/>
                  </a:lnTo>
                  <a:lnTo>
                    <a:pt x="210" y="112"/>
                  </a:lnTo>
                  <a:lnTo>
                    <a:pt x="205" y="64"/>
                  </a:lnTo>
                  <a:lnTo>
                    <a:pt x="208" y="30"/>
                  </a:lnTo>
                  <a:lnTo>
                    <a:pt x="210" y="15"/>
                  </a:lnTo>
                  <a:lnTo>
                    <a:pt x="207" y="8"/>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188" name="Freeform 82"/>
            <p:cNvSpPr>
              <a:spLocks/>
            </p:cNvSpPr>
            <p:nvPr/>
          </p:nvSpPr>
          <p:spPr bwMode="auto">
            <a:xfrm>
              <a:off x="5269" y="3408"/>
              <a:ext cx="42" cy="37"/>
            </a:xfrm>
            <a:custGeom>
              <a:avLst/>
              <a:gdLst>
                <a:gd name="T0" fmla="*/ 0 w 272"/>
                <a:gd name="T1" fmla="*/ 0 h 312"/>
                <a:gd name="T2" fmla="*/ 0 w 272"/>
                <a:gd name="T3" fmla="*/ 0 h 312"/>
                <a:gd name="T4" fmla="*/ 0 w 272"/>
                <a:gd name="T5" fmla="*/ 0 h 312"/>
                <a:gd name="T6" fmla="*/ 0 w 272"/>
                <a:gd name="T7" fmla="*/ 0 h 312"/>
                <a:gd name="T8" fmla="*/ 0 w 272"/>
                <a:gd name="T9" fmla="*/ 0 h 312"/>
                <a:gd name="T10" fmla="*/ 0 w 272"/>
                <a:gd name="T11" fmla="*/ 0 h 312"/>
                <a:gd name="T12" fmla="*/ 0 w 272"/>
                <a:gd name="T13" fmla="*/ 0 h 312"/>
                <a:gd name="T14" fmla="*/ 0 w 272"/>
                <a:gd name="T15" fmla="*/ 0 h 312"/>
                <a:gd name="T16" fmla="*/ 0 w 272"/>
                <a:gd name="T17" fmla="*/ 0 h 312"/>
                <a:gd name="T18" fmla="*/ 0 w 272"/>
                <a:gd name="T19" fmla="*/ 0 h 312"/>
                <a:gd name="T20" fmla="*/ 0 w 272"/>
                <a:gd name="T21" fmla="*/ 0 h 312"/>
                <a:gd name="T22" fmla="*/ 0 w 272"/>
                <a:gd name="T23" fmla="*/ 0 h 312"/>
                <a:gd name="T24" fmla="*/ 0 w 272"/>
                <a:gd name="T25" fmla="*/ 0 h 312"/>
                <a:gd name="T26" fmla="*/ 0 w 272"/>
                <a:gd name="T27" fmla="*/ 0 h 3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72" h="312">
                  <a:moveTo>
                    <a:pt x="0" y="45"/>
                  </a:moveTo>
                  <a:lnTo>
                    <a:pt x="76" y="312"/>
                  </a:lnTo>
                  <a:lnTo>
                    <a:pt x="151" y="211"/>
                  </a:lnTo>
                  <a:lnTo>
                    <a:pt x="245" y="76"/>
                  </a:lnTo>
                  <a:lnTo>
                    <a:pt x="267" y="26"/>
                  </a:lnTo>
                  <a:lnTo>
                    <a:pt x="272" y="7"/>
                  </a:lnTo>
                  <a:lnTo>
                    <a:pt x="242" y="7"/>
                  </a:lnTo>
                  <a:lnTo>
                    <a:pt x="210" y="5"/>
                  </a:lnTo>
                  <a:lnTo>
                    <a:pt x="171" y="0"/>
                  </a:lnTo>
                  <a:lnTo>
                    <a:pt x="148" y="14"/>
                  </a:lnTo>
                  <a:lnTo>
                    <a:pt x="100" y="36"/>
                  </a:lnTo>
                  <a:lnTo>
                    <a:pt x="67" y="43"/>
                  </a:lnTo>
                  <a:lnTo>
                    <a:pt x="34" y="45"/>
                  </a:lnTo>
                  <a:lnTo>
                    <a:pt x="0" y="45"/>
                  </a:lnTo>
                  <a:close/>
                </a:path>
              </a:pathLst>
            </a:custGeom>
            <a:solidFill>
              <a:srgbClr val="C0E0E0"/>
            </a:solidFill>
            <a:ln w="9525" cap="flat" cmpd="sng">
              <a:solidFill>
                <a:srgbClr val="000000"/>
              </a:solidFill>
              <a:prstDash val="solid"/>
              <a:round/>
              <a:headEnd/>
              <a:tailEnd/>
            </a:ln>
          </p:spPr>
          <p:txBody>
            <a:bodyPr/>
            <a:lstStyle/>
            <a:p>
              <a:endParaRPr lang="ja-JP" altLang="en-US"/>
            </a:p>
          </p:txBody>
        </p:sp>
        <p:sp>
          <p:nvSpPr>
            <p:cNvPr id="3189" name="Freeform 83"/>
            <p:cNvSpPr>
              <a:spLocks/>
            </p:cNvSpPr>
            <p:nvPr/>
          </p:nvSpPr>
          <p:spPr bwMode="auto">
            <a:xfrm>
              <a:off x="5269" y="3403"/>
              <a:ext cx="42" cy="47"/>
            </a:xfrm>
            <a:custGeom>
              <a:avLst/>
              <a:gdLst>
                <a:gd name="T0" fmla="*/ 0 w 293"/>
                <a:gd name="T1" fmla="*/ 0 h 338"/>
                <a:gd name="T2" fmla="*/ 0 w 293"/>
                <a:gd name="T3" fmla="*/ 0 h 338"/>
                <a:gd name="T4" fmla="*/ 0 w 293"/>
                <a:gd name="T5" fmla="*/ 0 h 338"/>
                <a:gd name="T6" fmla="*/ 0 w 293"/>
                <a:gd name="T7" fmla="*/ 0 h 338"/>
                <a:gd name="T8" fmla="*/ 0 w 293"/>
                <a:gd name="T9" fmla="*/ 0 h 338"/>
                <a:gd name="T10" fmla="*/ 0 w 293"/>
                <a:gd name="T11" fmla="*/ 0 h 338"/>
                <a:gd name="T12" fmla="*/ 0 w 293"/>
                <a:gd name="T13" fmla="*/ 0 h 338"/>
                <a:gd name="T14" fmla="*/ 0 w 293"/>
                <a:gd name="T15" fmla="*/ 0 h 338"/>
                <a:gd name="T16" fmla="*/ 0 w 293"/>
                <a:gd name="T17" fmla="*/ 0 h 338"/>
                <a:gd name="T18" fmla="*/ 0 w 293"/>
                <a:gd name="T19" fmla="*/ 0 h 338"/>
                <a:gd name="T20" fmla="*/ 0 w 293"/>
                <a:gd name="T21" fmla="*/ 0 h 338"/>
                <a:gd name="T22" fmla="*/ 0 w 293"/>
                <a:gd name="T23" fmla="*/ 0 h 338"/>
                <a:gd name="T24" fmla="*/ 0 w 293"/>
                <a:gd name="T25" fmla="*/ 0 h 338"/>
                <a:gd name="T26" fmla="*/ 0 w 293"/>
                <a:gd name="T27" fmla="*/ 0 h 338"/>
                <a:gd name="T28" fmla="*/ 0 w 293"/>
                <a:gd name="T29" fmla="*/ 0 h 338"/>
                <a:gd name="T30" fmla="*/ 0 w 293"/>
                <a:gd name="T31" fmla="*/ 0 h 338"/>
                <a:gd name="T32" fmla="*/ 0 w 293"/>
                <a:gd name="T33" fmla="*/ 0 h 338"/>
                <a:gd name="T34" fmla="*/ 0 w 293"/>
                <a:gd name="T35" fmla="*/ 0 h 338"/>
                <a:gd name="T36" fmla="*/ 0 w 293"/>
                <a:gd name="T37" fmla="*/ 0 h 338"/>
                <a:gd name="T38" fmla="*/ 0 w 293"/>
                <a:gd name="T39" fmla="*/ 0 h 338"/>
                <a:gd name="T40" fmla="*/ 0 w 293"/>
                <a:gd name="T41" fmla="*/ 0 h 338"/>
                <a:gd name="T42" fmla="*/ 0 w 293"/>
                <a:gd name="T43" fmla="*/ 0 h 338"/>
                <a:gd name="T44" fmla="*/ 0 w 293"/>
                <a:gd name="T45" fmla="*/ 0 h 338"/>
                <a:gd name="T46" fmla="*/ 0 w 293"/>
                <a:gd name="T47" fmla="*/ 0 h 338"/>
                <a:gd name="T48" fmla="*/ 0 w 293"/>
                <a:gd name="T49" fmla="*/ 0 h 338"/>
                <a:gd name="T50" fmla="*/ 0 w 293"/>
                <a:gd name="T51" fmla="*/ 0 h 338"/>
                <a:gd name="T52" fmla="*/ 0 w 293"/>
                <a:gd name="T53" fmla="*/ 0 h 338"/>
                <a:gd name="T54" fmla="*/ 0 w 293"/>
                <a:gd name="T55" fmla="*/ 0 h 338"/>
                <a:gd name="T56" fmla="*/ 0 w 293"/>
                <a:gd name="T57" fmla="*/ 0 h 338"/>
                <a:gd name="T58" fmla="*/ 0 w 293"/>
                <a:gd name="T59" fmla="*/ 0 h 338"/>
                <a:gd name="T60" fmla="*/ 0 w 293"/>
                <a:gd name="T61" fmla="*/ 0 h 338"/>
                <a:gd name="T62" fmla="*/ 0 w 293"/>
                <a:gd name="T63" fmla="*/ 0 h 338"/>
                <a:gd name="T64" fmla="*/ 0 w 293"/>
                <a:gd name="T65" fmla="*/ 0 h 33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93" h="338">
                  <a:moveTo>
                    <a:pt x="44" y="61"/>
                  </a:moveTo>
                  <a:lnTo>
                    <a:pt x="44" y="45"/>
                  </a:lnTo>
                  <a:lnTo>
                    <a:pt x="0" y="45"/>
                  </a:lnTo>
                  <a:lnTo>
                    <a:pt x="83" y="338"/>
                  </a:lnTo>
                  <a:lnTo>
                    <a:pt x="167" y="223"/>
                  </a:lnTo>
                  <a:lnTo>
                    <a:pt x="262" y="88"/>
                  </a:lnTo>
                  <a:lnTo>
                    <a:pt x="285" y="37"/>
                  </a:lnTo>
                  <a:lnTo>
                    <a:pt x="293" y="7"/>
                  </a:lnTo>
                  <a:lnTo>
                    <a:pt x="252" y="7"/>
                  </a:lnTo>
                  <a:lnTo>
                    <a:pt x="221" y="5"/>
                  </a:lnTo>
                  <a:lnTo>
                    <a:pt x="179" y="0"/>
                  </a:lnTo>
                  <a:lnTo>
                    <a:pt x="154" y="15"/>
                  </a:lnTo>
                  <a:lnTo>
                    <a:pt x="108" y="37"/>
                  </a:lnTo>
                  <a:lnTo>
                    <a:pt x="76" y="43"/>
                  </a:lnTo>
                  <a:lnTo>
                    <a:pt x="44" y="45"/>
                  </a:lnTo>
                  <a:lnTo>
                    <a:pt x="0" y="45"/>
                  </a:lnTo>
                  <a:lnTo>
                    <a:pt x="79" y="322"/>
                  </a:lnTo>
                  <a:lnTo>
                    <a:pt x="94" y="318"/>
                  </a:lnTo>
                  <a:lnTo>
                    <a:pt x="20" y="61"/>
                  </a:lnTo>
                  <a:lnTo>
                    <a:pt x="44" y="61"/>
                  </a:lnTo>
                  <a:lnTo>
                    <a:pt x="78" y="59"/>
                  </a:lnTo>
                  <a:lnTo>
                    <a:pt x="112" y="51"/>
                  </a:lnTo>
                  <a:lnTo>
                    <a:pt x="162" y="30"/>
                  </a:lnTo>
                  <a:lnTo>
                    <a:pt x="183" y="16"/>
                  </a:lnTo>
                  <a:lnTo>
                    <a:pt x="219" y="21"/>
                  </a:lnTo>
                  <a:lnTo>
                    <a:pt x="252" y="23"/>
                  </a:lnTo>
                  <a:lnTo>
                    <a:pt x="272" y="23"/>
                  </a:lnTo>
                  <a:lnTo>
                    <a:pt x="270" y="31"/>
                  </a:lnTo>
                  <a:lnTo>
                    <a:pt x="248" y="80"/>
                  </a:lnTo>
                  <a:lnTo>
                    <a:pt x="155" y="215"/>
                  </a:lnTo>
                  <a:lnTo>
                    <a:pt x="89" y="303"/>
                  </a:lnTo>
                  <a:lnTo>
                    <a:pt x="20" y="61"/>
                  </a:lnTo>
                  <a:lnTo>
                    <a:pt x="44" y="61"/>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190" name="Freeform 84"/>
            <p:cNvSpPr>
              <a:spLocks/>
            </p:cNvSpPr>
            <p:nvPr/>
          </p:nvSpPr>
          <p:spPr bwMode="auto">
            <a:xfrm>
              <a:off x="5263" y="3466"/>
              <a:ext cx="53" cy="43"/>
            </a:xfrm>
            <a:custGeom>
              <a:avLst/>
              <a:gdLst>
                <a:gd name="T0" fmla="*/ 0 w 343"/>
                <a:gd name="T1" fmla="*/ 0 h 342"/>
                <a:gd name="T2" fmla="*/ 0 w 343"/>
                <a:gd name="T3" fmla="*/ 0 h 342"/>
                <a:gd name="T4" fmla="*/ 0 w 343"/>
                <a:gd name="T5" fmla="*/ 0 h 342"/>
                <a:gd name="T6" fmla="*/ 0 w 343"/>
                <a:gd name="T7" fmla="*/ 0 h 342"/>
                <a:gd name="T8" fmla="*/ 0 w 343"/>
                <a:gd name="T9" fmla="*/ 0 h 342"/>
                <a:gd name="T10" fmla="*/ 0 w 343"/>
                <a:gd name="T11" fmla="*/ 0 h 342"/>
                <a:gd name="T12" fmla="*/ 0 w 343"/>
                <a:gd name="T13" fmla="*/ 0 h 342"/>
                <a:gd name="T14" fmla="*/ 0 w 343"/>
                <a:gd name="T15" fmla="*/ 0 h 342"/>
                <a:gd name="T16" fmla="*/ 0 w 343"/>
                <a:gd name="T17" fmla="*/ 0 h 342"/>
                <a:gd name="T18" fmla="*/ 0 w 343"/>
                <a:gd name="T19" fmla="*/ 0 h 342"/>
                <a:gd name="T20" fmla="*/ 0 w 343"/>
                <a:gd name="T21" fmla="*/ 0 h 342"/>
                <a:gd name="T22" fmla="*/ 0 w 343"/>
                <a:gd name="T23" fmla="*/ 0 h 342"/>
                <a:gd name="T24" fmla="*/ 0 w 343"/>
                <a:gd name="T25" fmla="*/ 0 h 342"/>
                <a:gd name="T26" fmla="*/ 0 w 343"/>
                <a:gd name="T27" fmla="*/ 0 h 342"/>
                <a:gd name="T28" fmla="*/ 0 w 343"/>
                <a:gd name="T29" fmla="*/ 0 h 342"/>
                <a:gd name="T30" fmla="*/ 0 w 343"/>
                <a:gd name="T31" fmla="*/ 0 h 342"/>
                <a:gd name="T32" fmla="*/ 0 w 343"/>
                <a:gd name="T33" fmla="*/ 0 h 342"/>
                <a:gd name="T34" fmla="*/ 0 w 343"/>
                <a:gd name="T35" fmla="*/ 0 h 342"/>
                <a:gd name="T36" fmla="*/ 0 w 343"/>
                <a:gd name="T37" fmla="*/ 0 h 342"/>
                <a:gd name="T38" fmla="*/ 0 w 343"/>
                <a:gd name="T39" fmla="*/ 0 h 342"/>
                <a:gd name="T40" fmla="*/ 0 w 343"/>
                <a:gd name="T41" fmla="*/ 0 h 342"/>
                <a:gd name="T42" fmla="*/ 0 w 343"/>
                <a:gd name="T43" fmla="*/ 0 h 342"/>
                <a:gd name="T44" fmla="*/ 0 w 343"/>
                <a:gd name="T45" fmla="*/ 0 h 342"/>
                <a:gd name="T46" fmla="*/ 0 w 343"/>
                <a:gd name="T47" fmla="*/ 0 h 342"/>
                <a:gd name="T48" fmla="*/ 0 w 343"/>
                <a:gd name="T49" fmla="*/ 0 h 342"/>
                <a:gd name="T50" fmla="*/ 0 w 343"/>
                <a:gd name="T51" fmla="*/ 0 h 342"/>
                <a:gd name="T52" fmla="*/ 0 w 343"/>
                <a:gd name="T53" fmla="*/ 0 h 342"/>
                <a:gd name="T54" fmla="*/ 0 w 343"/>
                <a:gd name="T55" fmla="*/ 0 h 342"/>
                <a:gd name="T56" fmla="*/ 0 w 343"/>
                <a:gd name="T57" fmla="*/ 0 h 342"/>
                <a:gd name="T58" fmla="*/ 0 w 343"/>
                <a:gd name="T59" fmla="*/ 0 h 342"/>
                <a:gd name="T60" fmla="*/ 0 w 343"/>
                <a:gd name="T61" fmla="*/ 0 h 342"/>
                <a:gd name="T62" fmla="*/ 0 w 343"/>
                <a:gd name="T63" fmla="*/ 0 h 342"/>
                <a:gd name="T64" fmla="*/ 0 w 343"/>
                <a:gd name="T65" fmla="*/ 0 h 342"/>
                <a:gd name="T66" fmla="*/ 0 w 343"/>
                <a:gd name="T67" fmla="*/ 0 h 342"/>
                <a:gd name="T68" fmla="*/ 0 w 343"/>
                <a:gd name="T69" fmla="*/ 0 h 342"/>
                <a:gd name="T70" fmla="*/ 0 w 343"/>
                <a:gd name="T71" fmla="*/ 0 h 342"/>
                <a:gd name="T72" fmla="*/ 0 w 343"/>
                <a:gd name="T73" fmla="*/ 0 h 342"/>
                <a:gd name="T74" fmla="*/ 0 w 343"/>
                <a:gd name="T75" fmla="*/ 0 h 342"/>
                <a:gd name="T76" fmla="*/ 0 w 343"/>
                <a:gd name="T77" fmla="*/ 0 h 342"/>
                <a:gd name="T78" fmla="*/ 0 w 343"/>
                <a:gd name="T79" fmla="*/ 0 h 342"/>
                <a:gd name="T80" fmla="*/ 0 w 343"/>
                <a:gd name="T81" fmla="*/ 0 h 342"/>
                <a:gd name="T82" fmla="*/ 0 w 343"/>
                <a:gd name="T83" fmla="*/ 0 h 342"/>
                <a:gd name="T84" fmla="*/ 0 w 343"/>
                <a:gd name="T85" fmla="*/ 0 h 342"/>
                <a:gd name="T86" fmla="*/ 0 w 343"/>
                <a:gd name="T87" fmla="*/ 0 h 342"/>
                <a:gd name="T88" fmla="*/ 0 w 343"/>
                <a:gd name="T89" fmla="*/ 0 h 342"/>
                <a:gd name="T90" fmla="*/ 0 w 343"/>
                <a:gd name="T91" fmla="*/ 0 h 342"/>
                <a:gd name="T92" fmla="*/ 0 w 343"/>
                <a:gd name="T93" fmla="*/ 0 h 342"/>
                <a:gd name="T94" fmla="*/ 0 w 343"/>
                <a:gd name="T95" fmla="*/ 0 h 342"/>
                <a:gd name="T96" fmla="*/ 0 w 343"/>
                <a:gd name="T97" fmla="*/ 0 h 34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43" h="342">
                  <a:moveTo>
                    <a:pt x="296" y="318"/>
                  </a:moveTo>
                  <a:lnTo>
                    <a:pt x="301" y="332"/>
                  </a:lnTo>
                  <a:lnTo>
                    <a:pt x="324" y="326"/>
                  </a:lnTo>
                  <a:lnTo>
                    <a:pt x="332" y="317"/>
                  </a:lnTo>
                  <a:lnTo>
                    <a:pt x="336" y="302"/>
                  </a:lnTo>
                  <a:lnTo>
                    <a:pt x="342" y="263"/>
                  </a:lnTo>
                  <a:lnTo>
                    <a:pt x="343" y="212"/>
                  </a:lnTo>
                  <a:lnTo>
                    <a:pt x="340" y="156"/>
                  </a:lnTo>
                  <a:lnTo>
                    <a:pt x="327" y="0"/>
                  </a:lnTo>
                  <a:lnTo>
                    <a:pt x="12" y="0"/>
                  </a:lnTo>
                  <a:lnTo>
                    <a:pt x="1" y="156"/>
                  </a:lnTo>
                  <a:lnTo>
                    <a:pt x="0" y="261"/>
                  </a:lnTo>
                  <a:lnTo>
                    <a:pt x="1" y="297"/>
                  </a:lnTo>
                  <a:lnTo>
                    <a:pt x="1" y="307"/>
                  </a:lnTo>
                  <a:lnTo>
                    <a:pt x="1" y="314"/>
                  </a:lnTo>
                  <a:lnTo>
                    <a:pt x="16" y="326"/>
                  </a:lnTo>
                  <a:lnTo>
                    <a:pt x="37" y="333"/>
                  </a:lnTo>
                  <a:lnTo>
                    <a:pt x="73" y="338"/>
                  </a:lnTo>
                  <a:lnTo>
                    <a:pt x="168" y="342"/>
                  </a:lnTo>
                  <a:lnTo>
                    <a:pt x="264" y="338"/>
                  </a:lnTo>
                  <a:lnTo>
                    <a:pt x="301" y="332"/>
                  </a:lnTo>
                  <a:lnTo>
                    <a:pt x="324" y="326"/>
                  </a:lnTo>
                  <a:lnTo>
                    <a:pt x="331" y="318"/>
                  </a:lnTo>
                  <a:lnTo>
                    <a:pt x="319" y="307"/>
                  </a:lnTo>
                  <a:lnTo>
                    <a:pt x="316" y="311"/>
                  </a:lnTo>
                  <a:lnTo>
                    <a:pt x="296" y="318"/>
                  </a:lnTo>
                  <a:lnTo>
                    <a:pt x="262" y="322"/>
                  </a:lnTo>
                  <a:lnTo>
                    <a:pt x="168" y="326"/>
                  </a:lnTo>
                  <a:lnTo>
                    <a:pt x="75" y="322"/>
                  </a:lnTo>
                  <a:lnTo>
                    <a:pt x="41" y="319"/>
                  </a:lnTo>
                  <a:lnTo>
                    <a:pt x="24" y="311"/>
                  </a:lnTo>
                  <a:lnTo>
                    <a:pt x="15" y="304"/>
                  </a:lnTo>
                  <a:lnTo>
                    <a:pt x="4" y="317"/>
                  </a:lnTo>
                  <a:lnTo>
                    <a:pt x="18" y="310"/>
                  </a:lnTo>
                  <a:lnTo>
                    <a:pt x="18" y="307"/>
                  </a:lnTo>
                  <a:lnTo>
                    <a:pt x="18" y="297"/>
                  </a:lnTo>
                  <a:lnTo>
                    <a:pt x="17" y="261"/>
                  </a:lnTo>
                  <a:lnTo>
                    <a:pt x="18" y="156"/>
                  </a:lnTo>
                  <a:lnTo>
                    <a:pt x="27" y="17"/>
                  </a:lnTo>
                  <a:lnTo>
                    <a:pt x="313" y="17"/>
                  </a:lnTo>
                  <a:lnTo>
                    <a:pt x="324" y="158"/>
                  </a:lnTo>
                  <a:lnTo>
                    <a:pt x="327" y="212"/>
                  </a:lnTo>
                  <a:lnTo>
                    <a:pt x="326" y="261"/>
                  </a:lnTo>
                  <a:lnTo>
                    <a:pt x="322" y="298"/>
                  </a:lnTo>
                  <a:lnTo>
                    <a:pt x="318" y="308"/>
                  </a:lnTo>
                  <a:lnTo>
                    <a:pt x="316" y="311"/>
                  </a:lnTo>
                  <a:lnTo>
                    <a:pt x="296" y="318"/>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191" name="Freeform 85"/>
            <p:cNvSpPr>
              <a:spLocks/>
            </p:cNvSpPr>
            <p:nvPr/>
          </p:nvSpPr>
          <p:spPr bwMode="auto">
            <a:xfrm>
              <a:off x="5284" y="3466"/>
              <a:ext cx="11" cy="37"/>
            </a:xfrm>
            <a:custGeom>
              <a:avLst/>
              <a:gdLst>
                <a:gd name="T0" fmla="*/ 0 w 44"/>
                <a:gd name="T1" fmla="*/ 0 h 300"/>
                <a:gd name="T2" fmla="*/ 0 w 44"/>
                <a:gd name="T3" fmla="*/ 0 h 300"/>
                <a:gd name="T4" fmla="*/ 0 w 44"/>
                <a:gd name="T5" fmla="*/ 0 h 300"/>
                <a:gd name="T6" fmla="*/ 0 w 44"/>
                <a:gd name="T7" fmla="*/ 0 h 300"/>
                <a:gd name="T8" fmla="*/ 0 w 44"/>
                <a:gd name="T9" fmla="*/ 0 h 300"/>
                <a:gd name="T10" fmla="*/ 0 w 44"/>
                <a:gd name="T11" fmla="*/ 0 h 300"/>
                <a:gd name="T12" fmla="*/ 0 w 44"/>
                <a:gd name="T13" fmla="*/ 0 h 300"/>
                <a:gd name="T14" fmla="*/ 0 w 44"/>
                <a:gd name="T15" fmla="*/ 0 h 300"/>
                <a:gd name="T16" fmla="*/ 0 w 44"/>
                <a:gd name="T17" fmla="*/ 0 h 300"/>
                <a:gd name="T18" fmla="*/ 0 w 44"/>
                <a:gd name="T19" fmla="*/ 0 h 300"/>
                <a:gd name="T20" fmla="*/ 0 w 44"/>
                <a:gd name="T21" fmla="*/ 0 h 300"/>
                <a:gd name="T22" fmla="*/ 0 w 44"/>
                <a:gd name="T23" fmla="*/ 0 h 300"/>
                <a:gd name="T24" fmla="*/ 0 w 44"/>
                <a:gd name="T25" fmla="*/ 0 h 300"/>
                <a:gd name="T26" fmla="*/ 0 w 44"/>
                <a:gd name="T27" fmla="*/ 0 h 300"/>
                <a:gd name="T28" fmla="*/ 0 w 44"/>
                <a:gd name="T29" fmla="*/ 0 h 3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 h="300">
                  <a:moveTo>
                    <a:pt x="23" y="300"/>
                  </a:moveTo>
                  <a:lnTo>
                    <a:pt x="34" y="261"/>
                  </a:lnTo>
                  <a:lnTo>
                    <a:pt x="41" y="215"/>
                  </a:lnTo>
                  <a:lnTo>
                    <a:pt x="43" y="195"/>
                  </a:lnTo>
                  <a:lnTo>
                    <a:pt x="44" y="156"/>
                  </a:lnTo>
                  <a:lnTo>
                    <a:pt x="41" y="96"/>
                  </a:lnTo>
                  <a:lnTo>
                    <a:pt x="34" y="46"/>
                  </a:lnTo>
                  <a:lnTo>
                    <a:pt x="23" y="0"/>
                  </a:lnTo>
                  <a:lnTo>
                    <a:pt x="11" y="46"/>
                  </a:lnTo>
                  <a:lnTo>
                    <a:pt x="3" y="96"/>
                  </a:lnTo>
                  <a:lnTo>
                    <a:pt x="1" y="116"/>
                  </a:lnTo>
                  <a:lnTo>
                    <a:pt x="0" y="156"/>
                  </a:lnTo>
                  <a:lnTo>
                    <a:pt x="3" y="215"/>
                  </a:lnTo>
                  <a:lnTo>
                    <a:pt x="11" y="261"/>
                  </a:lnTo>
                  <a:lnTo>
                    <a:pt x="23" y="300"/>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92" name="Freeform 86"/>
            <p:cNvSpPr>
              <a:spLocks/>
            </p:cNvSpPr>
            <p:nvPr/>
          </p:nvSpPr>
          <p:spPr bwMode="auto">
            <a:xfrm>
              <a:off x="5284" y="3466"/>
              <a:ext cx="11" cy="43"/>
            </a:xfrm>
            <a:custGeom>
              <a:avLst/>
              <a:gdLst>
                <a:gd name="T0" fmla="*/ 0 w 60"/>
                <a:gd name="T1" fmla="*/ 0 h 329"/>
                <a:gd name="T2" fmla="*/ 0 w 60"/>
                <a:gd name="T3" fmla="*/ 0 h 329"/>
                <a:gd name="T4" fmla="*/ 0 w 60"/>
                <a:gd name="T5" fmla="*/ 0 h 329"/>
                <a:gd name="T6" fmla="*/ 0 w 60"/>
                <a:gd name="T7" fmla="*/ 0 h 329"/>
                <a:gd name="T8" fmla="*/ 0 w 60"/>
                <a:gd name="T9" fmla="*/ 0 h 329"/>
                <a:gd name="T10" fmla="*/ 0 w 60"/>
                <a:gd name="T11" fmla="*/ 0 h 329"/>
                <a:gd name="T12" fmla="*/ 0 w 60"/>
                <a:gd name="T13" fmla="*/ 0 h 329"/>
                <a:gd name="T14" fmla="*/ 0 w 60"/>
                <a:gd name="T15" fmla="*/ 0 h 329"/>
                <a:gd name="T16" fmla="*/ 0 w 60"/>
                <a:gd name="T17" fmla="*/ 0 h 329"/>
                <a:gd name="T18" fmla="*/ 0 w 60"/>
                <a:gd name="T19" fmla="*/ 0 h 329"/>
                <a:gd name="T20" fmla="*/ 0 w 60"/>
                <a:gd name="T21" fmla="*/ 0 h 329"/>
                <a:gd name="T22" fmla="*/ 0 w 60"/>
                <a:gd name="T23" fmla="*/ 0 h 329"/>
                <a:gd name="T24" fmla="*/ 0 w 60"/>
                <a:gd name="T25" fmla="*/ 0 h 329"/>
                <a:gd name="T26" fmla="*/ 0 w 60"/>
                <a:gd name="T27" fmla="*/ 0 h 329"/>
                <a:gd name="T28" fmla="*/ 0 w 60"/>
                <a:gd name="T29" fmla="*/ 0 h 329"/>
                <a:gd name="T30" fmla="*/ 0 w 60"/>
                <a:gd name="T31" fmla="*/ 0 h 329"/>
                <a:gd name="T32" fmla="*/ 0 w 60"/>
                <a:gd name="T33" fmla="*/ 0 h 329"/>
                <a:gd name="T34" fmla="*/ 0 w 60"/>
                <a:gd name="T35" fmla="*/ 0 h 329"/>
                <a:gd name="T36" fmla="*/ 0 w 60"/>
                <a:gd name="T37" fmla="*/ 0 h 329"/>
                <a:gd name="T38" fmla="*/ 0 w 60"/>
                <a:gd name="T39" fmla="*/ 0 h 329"/>
                <a:gd name="T40" fmla="*/ 0 w 60"/>
                <a:gd name="T41" fmla="*/ 0 h 329"/>
                <a:gd name="T42" fmla="*/ 0 w 60"/>
                <a:gd name="T43" fmla="*/ 0 h 329"/>
                <a:gd name="T44" fmla="*/ 0 w 60"/>
                <a:gd name="T45" fmla="*/ 0 h 329"/>
                <a:gd name="T46" fmla="*/ 0 w 60"/>
                <a:gd name="T47" fmla="*/ 0 h 329"/>
                <a:gd name="T48" fmla="*/ 0 w 60"/>
                <a:gd name="T49" fmla="*/ 0 h 329"/>
                <a:gd name="T50" fmla="*/ 0 w 60"/>
                <a:gd name="T51" fmla="*/ 0 h 329"/>
                <a:gd name="T52" fmla="*/ 0 w 60"/>
                <a:gd name="T53" fmla="*/ 0 h 329"/>
                <a:gd name="T54" fmla="*/ 0 w 60"/>
                <a:gd name="T55" fmla="*/ 0 h 329"/>
                <a:gd name="T56" fmla="*/ 0 w 60"/>
                <a:gd name="T57" fmla="*/ 0 h 329"/>
                <a:gd name="T58" fmla="*/ 0 w 60"/>
                <a:gd name="T59" fmla="*/ 0 h 329"/>
                <a:gd name="T60" fmla="*/ 0 w 60"/>
                <a:gd name="T61" fmla="*/ 0 h 329"/>
                <a:gd name="T62" fmla="*/ 0 w 60"/>
                <a:gd name="T63" fmla="*/ 0 h 329"/>
                <a:gd name="T64" fmla="*/ 0 w 60"/>
                <a:gd name="T65" fmla="*/ 0 h 329"/>
                <a:gd name="T66" fmla="*/ 0 w 60"/>
                <a:gd name="T67" fmla="*/ 0 h 329"/>
                <a:gd name="T68" fmla="*/ 0 w 60"/>
                <a:gd name="T69" fmla="*/ 0 h 329"/>
                <a:gd name="T70" fmla="*/ 0 w 60"/>
                <a:gd name="T71" fmla="*/ 0 h 32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 h="329">
                  <a:moveTo>
                    <a:pt x="27" y="261"/>
                  </a:moveTo>
                  <a:lnTo>
                    <a:pt x="12" y="265"/>
                  </a:lnTo>
                  <a:lnTo>
                    <a:pt x="31" y="329"/>
                  </a:lnTo>
                  <a:lnTo>
                    <a:pt x="49" y="265"/>
                  </a:lnTo>
                  <a:lnTo>
                    <a:pt x="57" y="218"/>
                  </a:lnTo>
                  <a:lnTo>
                    <a:pt x="59" y="197"/>
                  </a:lnTo>
                  <a:lnTo>
                    <a:pt x="60" y="158"/>
                  </a:lnTo>
                  <a:lnTo>
                    <a:pt x="57" y="97"/>
                  </a:lnTo>
                  <a:lnTo>
                    <a:pt x="49" y="47"/>
                  </a:lnTo>
                  <a:lnTo>
                    <a:pt x="38" y="0"/>
                  </a:lnTo>
                  <a:lnTo>
                    <a:pt x="24" y="0"/>
                  </a:lnTo>
                  <a:lnTo>
                    <a:pt x="12" y="46"/>
                  </a:lnTo>
                  <a:lnTo>
                    <a:pt x="3" y="97"/>
                  </a:lnTo>
                  <a:lnTo>
                    <a:pt x="1" y="118"/>
                  </a:lnTo>
                  <a:lnTo>
                    <a:pt x="0" y="158"/>
                  </a:lnTo>
                  <a:lnTo>
                    <a:pt x="3" y="218"/>
                  </a:lnTo>
                  <a:lnTo>
                    <a:pt x="12" y="265"/>
                  </a:lnTo>
                  <a:lnTo>
                    <a:pt x="31" y="329"/>
                  </a:lnTo>
                  <a:lnTo>
                    <a:pt x="49" y="265"/>
                  </a:lnTo>
                  <a:lnTo>
                    <a:pt x="35" y="261"/>
                  </a:lnTo>
                  <a:lnTo>
                    <a:pt x="31" y="274"/>
                  </a:lnTo>
                  <a:lnTo>
                    <a:pt x="27" y="261"/>
                  </a:lnTo>
                  <a:lnTo>
                    <a:pt x="19" y="216"/>
                  </a:lnTo>
                  <a:lnTo>
                    <a:pt x="16" y="158"/>
                  </a:lnTo>
                  <a:lnTo>
                    <a:pt x="17" y="118"/>
                  </a:lnTo>
                  <a:lnTo>
                    <a:pt x="19" y="99"/>
                  </a:lnTo>
                  <a:lnTo>
                    <a:pt x="27" y="50"/>
                  </a:lnTo>
                  <a:lnTo>
                    <a:pt x="31" y="35"/>
                  </a:lnTo>
                  <a:lnTo>
                    <a:pt x="35" y="49"/>
                  </a:lnTo>
                  <a:lnTo>
                    <a:pt x="41" y="99"/>
                  </a:lnTo>
                  <a:lnTo>
                    <a:pt x="44" y="158"/>
                  </a:lnTo>
                  <a:lnTo>
                    <a:pt x="43" y="196"/>
                  </a:lnTo>
                  <a:lnTo>
                    <a:pt x="41" y="216"/>
                  </a:lnTo>
                  <a:lnTo>
                    <a:pt x="35" y="261"/>
                  </a:lnTo>
                  <a:lnTo>
                    <a:pt x="31" y="274"/>
                  </a:lnTo>
                  <a:lnTo>
                    <a:pt x="27" y="261"/>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193" name="Freeform 87"/>
            <p:cNvSpPr>
              <a:spLocks/>
            </p:cNvSpPr>
            <p:nvPr/>
          </p:nvSpPr>
          <p:spPr bwMode="auto">
            <a:xfrm>
              <a:off x="5189" y="3435"/>
              <a:ext cx="48" cy="63"/>
            </a:xfrm>
            <a:custGeom>
              <a:avLst/>
              <a:gdLst>
                <a:gd name="T0" fmla="*/ 0 w 322"/>
                <a:gd name="T1" fmla="*/ 0 h 493"/>
                <a:gd name="T2" fmla="*/ 0 w 322"/>
                <a:gd name="T3" fmla="*/ 0 h 493"/>
                <a:gd name="T4" fmla="*/ 0 w 322"/>
                <a:gd name="T5" fmla="*/ 0 h 493"/>
                <a:gd name="T6" fmla="*/ 0 w 322"/>
                <a:gd name="T7" fmla="*/ 0 h 493"/>
                <a:gd name="T8" fmla="*/ 0 w 322"/>
                <a:gd name="T9" fmla="*/ 0 h 493"/>
                <a:gd name="T10" fmla="*/ 0 w 322"/>
                <a:gd name="T11" fmla="*/ 0 h 493"/>
                <a:gd name="T12" fmla="*/ 0 w 322"/>
                <a:gd name="T13" fmla="*/ 0 h 493"/>
                <a:gd name="T14" fmla="*/ 0 w 322"/>
                <a:gd name="T15" fmla="*/ 0 h 493"/>
                <a:gd name="T16" fmla="*/ 0 w 322"/>
                <a:gd name="T17" fmla="*/ 0 h 493"/>
                <a:gd name="T18" fmla="*/ 0 w 322"/>
                <a:gd name="T19" fmla="*/ 0 h 493"/>
                <a:gd name="T20" fmla="*/ 0 w 322"/>
                <a:gd name="T21" fmla="*/ 0 h 493"/>
                <a:gd name="T22" fmla="*/ 0 w 322"/>
                <a:gd name="T23" fmla="*/ 0 h 493"/>
                <a:gd name="T24" fmla="*/ 0 w 322"/>
                <a:gd name="T25" fmla="*/ 0 h 493"/>
                <a:gd name="T26" fmla="*/ 0 w 322"/>
                <a:gd name="T27" fmla="*/ 0 h 493"/>
                <a:gd name="T28" fmla="*/ 0 w 322"/>
                <a:gd name="T29" fmla="*/ 0 h 493"/>
                <a:gd name="T30" fmla="*/ 0 w 322"/>
                <a:gd name="T31" fmla="*/ 0 h 493"/>
                <a:gd name="T32" fmla="*/ 0 w 322"/>
                <a:gd name="T33" fmla="*/ 0 h 493"/>
                <a:gd name="T34" fmla="*/ 0 w 322"/>
                <a:gd name="T35" fmla="*/ 0 h 493"/>
                <a:gd name="T36" fmla="*/ 0 w 322"/>
                <a:gd name="T37" fmla="*/ 0 h 493"/>
                <a:gd name="T38" fmla="*/ 0 w 322"/>
                <a:gd name="T39" fmla="*/ 0 h 493"/>
                <a:gd name="T40" fmla="*/ 0 w 322"/>
                <a:gd name="T41" fmla="*/ 0 h 493"/>
                <a:gd name="T42" fmla="*/ 0 w 322"/>
                <a:gd name="T43" fmla="*/ 0 h 493"/>
                <a:gd name="T44" fmla="*/ 0 w 322"/>
                <a:gd name="T45" fmla="*/ 0 h 493"/>
                <a:gd name="T46" fmla="*/ 0 w 322"/>
                <a:gd name="T47" fmla="*/ 0 h 493"/>
                <a:gd name="T48" fmla="*/ 0 w 322"/>
                <a:gd name="T49" fmla="*/ 0 h 493"/>
                <a:gd name="T50" fmla="*/ 0 w 322"/>
                <a:gd name="T51" fmla="*/ 0 h 493"/>
                <a:gd name="T52" fmla="*/ 0 w 322"/>
                <a:gd name="T53" fmla="*/ 0 h 493"/>
                <a:gd name="T54" fmla="*/ 0 w 322"/>
                <a:gd name="T55" fmla="*/ 0 h 493"/>
                <a:gd name="T56" fmla="*/ 0 w 322"/>
                <a:gd name="T57" fmla="*/ 0 h 493"/>
                <a:gd name="T58" fmla="*/ 0 w 322"/>
                <a:gd name="T59" fmla="*/ 0 h 493"/>
                <a:gd name="T60" fmla="*/ 0 w 322"/>
                <a:gd name="T61" fmla="*/ 0 h 493"/>
                <a:gd name="T62" fmla="*/ 0 w 322"/>
                <a:gd name="T63" fmla="*/ 0 h 493"/>
                <a:gd name="T64" fmla="*/ 0 w 322"/>
                <a:gd name="T65" fmla="*/ 0 h 493"/>
                <a:gd name="T66" fmla="*/ 0 w 322"/>
                <a:gd name="T67" fmla="*/ 0 h 493"/>
                <a:gd name="T68" fmla="*/ 0 w 322"/>
                <a:gd name="T69" fmla="*/ 0 h 493"/>
                <a:gd name="T70" fmla="*/ 0 w 322"/>
                <a:gd name="T71" fmla="*/ 0 h 493"/>
                <a:gd name="T72" fmla="*/ 0 w 322"/>
                <a:gd name="T73" fmla="*/ 0 h 493"/>
                <a:gd name="T74" fmla="*/ 0 w 322"/>
                <a:gd name="T75" fmla="*/ 0 h 493"/>
                <a:gd name="T76" fmla="*/ 0 w 322"/>
                <a:gd name="T77" fmla="*/ 0 h 493"/>
                <a:gd name="T78" fmla="*/ 0 w 322"/>
                <a:gd name="T79" fmla="*/ 0 h 493"/>
                <a:gd name="T80" fmla="*/ 0 w 322"/>
                <a:gd name="T81" fmla="*/ 0 h 493"/>
                <a:gd name="T82" fmla="*/ 0 w 322"/>
                <a:gd name="T83" fmla="*/ 0 h 493"/>
                <a:gd name="T84" fmla="*/ 0 w 322"/>
                <a:gd name="T85" fmla="*/ 0 h 49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22" h="493">
                  <a:moveTo>
                    <a:pt x="214" y="477"/>
                  </a:moveTo>
                  <a:lnTo>
                    <a:pt x="214" y="493"/>
                  </a:lnTo>
                  <a:lnTo>
                    <a:pt x="227" y="493"/>
                  </a:lnTo>
                  <a:lnTo>
                    <a:pt x="242" y="474"/>
                  </a:lnTo>
                  <a:lnTo>
                    <a:pt x="256" y="435"/>
                  </a:lnTo>
                  <a:lnTo>
                    <a:pt x="286" y="325"/>
                  </a:lnTo>
                  <a:lnTo>
                    <a:pt x="322" y="158"/>
                  </a:lnTo>
                  <a:lnTo>
                    <a:pt x="68" y="0"/>
                  </a:lnTo>
                  <a:lnTo>
                    <a:pt x="31" y="173"/>
                  </a:lnTo>
                  <a:lnTo>
                    <a:pt x="9" y="293"/>
                  </a:lnTo>
                  <a:lnTo>
                    <a:pt x="2" y="334"/>
                  </a:lnTo>
                  <a:lnTo>
                    <a:pt x="0" y="346"/>
                  </a:lnTo>
                  <a:lnTo>
                    <a:pt x="0" y="352"/>
                  </a:lnTo>
                  <a:lnTo>
                    <a:pt x="7" y="369"/>
                  </a:lnTo>
                  <a:lnTo>
                    <a:pt x="22" y="386"/>
                  </a:lnTo>
                  <a:lnTo>
                    <a:pt x="45" y="407"/>
                  </a:lnTo>
                  <a:lnTo>
                    <a:pt x="110" y="447"/>
                  </a:lnTo>
                  <a:lnTo>
                    <a:pt x="177" y="480"/>
                  </a:lnTo>
                  <a:lnTo>
                    <a:pt x="203" y="490"/>
                  </a:lnTo>
                  <a:lnTo>
                    <a:pt x="213" y="493"/>
                  </a:lnTo>
                  <a:lnTo>
                    <a:pt x="227" y="493"/>
                  </a:lnTo>
                  <a:lnTo>
                    <a:pt x="241" y="475"/>
                  </a:lnTo>
                  <a:lnTo>
                    <a:pt x="229" y="465"/>
                  </a:lnTo>
                  <a:lnTo>
                    <a:pt x="219" y="477"/>
                  </a:lnTo>
                  <a:lnTo>
                    <a:pt x="215" y="477"/>
                  </a:lnTo>
                  <a:lnTo>
                    <a:pt x="207" y="476"/>
                  </a:lnTo>
                  <a:lnTo>
                    <a:pt x="183" y="466"/>
                  </a:lnTo>
                  <a:lnTo>
                    <a:pt x="118" y="433"/>
                  </a:lnTo>
                  <a:lnTo>
                    <a:pt x="55" y="394"/>
                  </a:lnTo>
                  <a:lnTo>
                    <a:pt x="33" y="376"/>
                  </a:lnTo>
                  <a:lnTo>
                    <a:pt x="21" y="360"/>
                  </a:lnTo>
                  <a:lnTo>
                    <a:pt x="16" y="348"/>
                  </a:lnTo>
                  <a:lnTo>
                    <a:pt x="18" y="336"/>
                  </a:lnTo>
                  <a:lnTo>
                    <a:pt x="23" y="295"/>
                  </a:lnTo>
                  <a:lnTo>
                    <a:pt x="45" y="175"/>
                  </a:lnTo>
                  <a:lnTo>
                    <a:pt x="79" y="25"/>
                  </a:lnTo>
                  <a:lnTo>
                    <a:pt x="303" y="166"/>
                  </a:lnTo>
                  <a:lnTo>
                    <a:pt x="272" y="321"/>
                  </a:lnTo>
                  <a:lnTo>
                    <a:pt x="242" y="431"/>
                  </a:lnTo>
                  <a:lnTo>
                    <a:pt x="228" y="466"/>
                  </a:lnTo>
                  <a:lnTo>
                    <a:pt x="219" y="477"/>
                  </a:lnTo>
                  <a:lnTo>
                    <a:pt x="214" y="477"/>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194" name="Freeform 88"/>
            <p:cNvSpPr>
              <a:spLocks/>
            </p:cNvSpPr>
            <p:nvPr/>
          </p:nvSpPr>
          <p:spPr bwMode="auto">
            <a:xfrm>
              <a:off x="5205" y="3450"/>
              <a:ext cx="11" cy="43"/>
            </a:xfrm>
            <a:custGeom>
              <a:avLst/>
              <a:gdLst>
                <a:gd name="T0" fmla="*/ 0 w 57"/>
                <a:gd name="T1" fmla="*/ 0 h 339"/>
                <a:gd name="T2" fmla="*/ 0 w 57"/>
                <a:gd name="T3" fmla="*/ 0 h 339"/>
                <a:gd name="T4" fmla="*/ 0 w 57"/>
                <a:gd name="T5" fmla="*/ 0 h 339"/>
                <a:gd name="T6" fmla="*/ 0 w 57"/>
                <a:gd name="T7" fmla="*/ 0 h 339"/>
                <a:gd name="T8" fmla="*/ 0 w 57"/>
                <a:gd name="T9" fmla="*/ 0 h 339"/>
                <a:gd name="T10" fmla="*/ 0 w 57"/>
                <a:gd name="T11" fmla="*/ 0 h 339"/>
                <a:gd name="T12" fmla="*/ 0 w 57"/>
                <a:gd name="T13" fmla="*/ 0 h 339"/>
                <a:gd name="T14" fmla="*/ 0 w 57"/>
                <a:gd name="T15" fmla="*/ 0 h 339"/>
                <a:gd name="T16" fmla="*/ 0 w 57"/>
                <a:gd name="T17" fmla="*/ 0 h 339"/>
                <a:gd name="T18" fmla="*/ 0 w 57"/>
                <a:gd name="T19" fmla="*/ 0 h 339"/>
                <a:gd name="T20" fmla="*/ 0 w 57"/>
                <a:gd name="T21" fmla="*/ 0 h 339"/>
                <a:gd name="T22" fmla="*/ 0 w 57"/>
                <a:gd name="T23" fmla="*/ 0 h 339"/>
                <a:gd name="T24" fmla="*/ 0 w 57"/>
                <a:gd name="T25" fmla="*/ 0 h 339"/>
                <a:gd name="T26" fmla="*/ 0 w 57"/>
                <a:gd name="T27" fmla="*/ 0 h 33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57" h="339">
                  <a:moveTo>
                    <a:pt x="1" y="339"/>
                  </a:moveTo>
                  <a:lnTo>
                    <a:pt x="17" y="300"/>
                  </a:lnTo>
                  <a:lnTo>
                    <a:pt x="31" y="252"/>
                  </a:lnTo>
                  <a:lnTo>
                    <a:pt x="36" y="232"/>
                  </a:lnTo>
                  <a:lnTo>
                    <a:pt x="45" y="188"/>
                  </a:lnTo>
                  <a:lnTo>
                    <a:pt x="54" y="117"/>
                  </a:lnTo>
                  <a:lnTo>
                    <a:pt x="57" y="57"/>
                  </a:lnTo>
                  <a:lnTo>
                    <a:pt x="57" y="0"/>
                  </a:lnTo>
                  <a:lnTo>
                    <a:pt x="41" y="46"/>
                  </a:lnTo>
                  <a:lnTo>
                    <a:pt x="25" y="99"/>
                  </a:lnTo>
                  <a:lnTo>
                    <a:pt x="11" y="165"/>
                  </a:lnTo>
                  <a:lnTo>
                    <a:pt x="3" y="234"/>
                  </a:lnTo>
                  <a:lnTo>
                    <a:pt x="0" y="289"/>
                  </a:lnTo>
                  <a:lnTo>
                    <a:pt x="1" y="339"/>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95" name="Freeform 89"/>
            <p:cNvSpPr>
              <a:spLocks/>
            </p:cNvSpPr>
            <p:nvPr/>
          </p:nvSpPr>
          <p:spPr bwMode="auto">
            <a:xfrm>
              <a:off x="5205" y="3450"/>
              <a:ext cx="11" cy="43"/>
            </a:xfrm>
            <a:custGeom>
              <a:avLst/>
              <a:gdLst>
                <a:gd name="T0" fmla="*/ 0 w 73"/>
                <a:gd name="T1" fmla="*/ 0 h 346"/>
                <a:gd name="T2" fmla="*/ 0 w 73"/>
                <a:gd name="T3" fmla="*/ 0 h 346"/>
                <a:gd name="T4" fmla="*/ 0 w 73"/>
                <a:gd name="T5" fmla="*/ 0 h 346"/>
                <a:gd name="T6" fmla="*/ 0 w 73"/>
                <a:gd name="T7" fmla="*/ 0 h 346"/>
                <a:gd name="T8" fmla="*/ 0 w 73"/>
                <a:gd name="T9" fmla="*/ 0 h 346"/>
                <a:gd name="T10" fmla="*/ 0 w 73"/>
                <a:gd name="T11" fmla="*/ 0 h 346"/>
                <a:gd name="T12" fmla="*/ 0 w 73"/>
                <a:gd name="T13" fmla="*/ 0 h 346"/>
                <a:gd name="T14" fmla="*/ 0 w 73"/>
                <a:gd name="T15" fmla="*/ 0 h 346"/>
                <a:gd name="T16" fmla="*/ 0 w 73"/>
                <a:gd name="T17" fmla="*/ 0 h 346"/>
                <a:gd name="T18" fmla="*/ 0 w 73"/>
                <a:gd name="T19" fmla="*/ 0 h 346"/>
                <a:gd name="T20" fmla="*/ 0 w 73"/>
                <a:gd name="T21" fmla="*/ 0 h 346"/>
                <a:gd name="T22" fmla="*/ 0 w 73"/>
                <a:gd name="T23" fmla="*/ 0 h 346"/>
                <a:gd name="T24" fmla="*/ 0 w 73"/>
                <a:gd name="T25" fmla="*/ 0 h 346"/>
                <a:gd name="T26" fmla="*/ 0 w 73"/>
                <a:gd name="T27" fmla="*/ 0 h 346"/>
                <a:gd name="T28" fmla="*/ 0 w 73"/>
                <a:gd name="T29" fmla="*/ 0 h 346"/>
                <a:gd name="T30" fmla="*/ 0 w 73"/>
                <a:gd name="T31" fmla="*/ 0 h 346"/>
                <a:gd name="T32" fmla="*/ 0 w 73"/>
                <a:gd name="T33" fmla="*/ 0 h 346"/>
                <a:gd name="T34" fmla="*/ 0 w 73"/>
                <a:gd name="T35" fmla="*/ 0 h 346"/>
                <a:gd name="T36" fmla="*/ 0 w 73"/>
                <a:gd name="T37" fmla="*/ 0 h 346"/>
                <a:gd name="T38" fmla="*/ 0 w 73"/>
                <a:gd name="T39" fmla="*/ 0 h 346"/>
                <a:gd name="T40" fmla="*/ 0 w 73"/>
                <a:gd name="T41" fmla="*/ 0 h 346"/>
                <a:gd name="T42" fmla="*/ 0 w 73"/>
                <a:gd name="T43" fmla="*/ 0 h 346"/>
                <a:gd name="T44" fmla="*/ 0 w 73"/>
                <a:gd name="T45" fmla="*/ 0 h 346"/>
                <a:gd name="T46" fmla="*/ 0 w 73"/>
                <a:gd name="T47" fmla="*/ 0 h 346"/>
                <a:gd name="T48" fmla="*/ 0 w 73"/>
                <a:gd name="T49" fmla="*/ 0 h 346"/>
                <a:gd name="T50" fmla="*/ 0 w 73"/>
                <a:gd name="T51" fmla="*/ 0 h 346"/>
                <a:gd name="T52" fmla="*/ 0 w 73"/>
                <a:gd name="T53" fmla="*/ 0 h 346"/>
                <a:gd name="T54" fmla="*/ 0 w 73"/>
                <a:gd name="T55" fmla="*/ 0 h 346"/>
                <a:gd name="T56" fmla="*/ 0 w 73"/>
                <a:gd name="T57" fmla="*/ 0 h 346"/>
                <a:gd name="T58" fmla="*/ 0 w 73"/>
                <a:gd name="T59" fmla="*/ 0 h 346"/>
                <a:gd name="T60" fmla="*/ 0 w 73"/>
                <a:gd name="T61" fmla="*/ 0 h 346"/>
                <a:gd name="T62" fmla="*/ 0 w 73"/>
                <a:gd name="T63" fmla="*/ 0 h 346"/>
                <a:gd name="T64" fmla="*/ 0 w 73"/>
                <a:gd name="T65" fmla="*/ 0 h 346"/>
                <a:gd name="T66" fmla="*/ 0 w 73"/>
                <a:gd name="T67" fmla="*/ 0 h 346"/>
                <a:gd name="T68" fmla="*/ 0 w 73"/>
                <a:gd name="T69" fmla="*/ 0 h 346"/>
                <a:gd name="T70" fmla="*/ 0 w 73"/>
                <a:gd name="T71" fmla="*/ 0 h 3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3" h="346">
                  <a:moveTo>
                    <a:pt x="16" y="293"/>
                  </a:moveTo>
                  <a:lnTo>
                    <a:pt x="0" y="293"/>
                  </a:lnTo>
                  <a:lnTo>
                    <a:pt x="1" y="343"/>
                  </a:lnTo>
                  <a:lnTo>
                    <a:pt x="16" y="346"/>
                  </a:lnTo>
                  <a:lnTo>
                    <a:pt x="32" y="307"/>
                  </a:lnTo>
                  <a:lnTo>
                    <a:pt x="47" y="258"/>
                  </a:lnTo>
                  <a:lnTo>
                    <a:pt x="52" y="238"/>
                  </a:lnTo>
                  <a:lnTo>
                    <a:pt x="61" y="193"/>
                  </a:lnTo>
                  <a:lnTo>
                    <a:pt x="70" y="122"/>
                  </a:lnTo>
                  <a:lnTo>
                    <a:pt x="73" y="61"/>
                  </a:lnTo>
                  <a:lnTo>
                    <a:pt x="73" y="4"/>
                  </a:lnTo>
                  <a:lnTo>
                    <a:pt x="58" y="0"/>
                  </a:lnTo>
                  <a:lnTo>
                    <a:pt x="41" y="48"/>
                  </a:lnTo>
                  <a:lnTo>
                    <a:pt x="26" y="101"/>
                  </a:lnTo>
                  <a:lnTo>
                    <a:pt x="11" y="168"/>
                  </a:lnTo>
                  <a:lnTo>
                    <a:pt x="3" y="237"/>
                  </a:lnTo>
                  <a:lnTo>
                    <a:pt x="0" y="293"/>
                  </a:lnTo>
                  <a:lnTo>
                    <a:pt x="1" y="343"/>
                  </a:lnTo>
                  <a:lnTo>
                    <a:pt x="16" y="346"/>
                  </a:lnTo>
                  <a:lnTo>
                    <a:pt x="32" y="307"/>
                  </a:lnTo>
                  <a:lnTo>
                    <a:pt x="18" y="301"/>
                  </a:lnTo>
                  <a:lnTo>
                    <a:pt x="16" y="306"/>
                  </a:lnTo>
                  <a:lnTo>
                    <a:pt x="16" y="293"/>
                  </a:lnTo>
                  <a:lnTo>
                    <a:pt x="19" y="239"/>
                  </a:lnTo>
                  <a:lnTo>
                    <a:pt x="27" y="170"/>
                  </a:lnTo>
                  <a:lnTo>
                    <a:pt x="40" y="105"/>
                  </a:lnTo>
                  <a:lnTo>
                    <a:pt x="56" y="52"/>
                  </a:lnTo>
                  <a:lnTo>
                    <a:pt x="57" y="49"/>
                  </a:lnTo>
                  <a:lnTo>
                    <a:pt x="57" y="61"/>
                  </a:lnTo>
                  <a:lnTo>
                    <a:pt x="54" y="120"/>
                  </a:lnTo>
                  <a:lnTo>
                    <a:pt x="44" y="191"/>
                  </a:lnTo>
                  <a:lnTo>
                    <a:pt x="37" y="234"/>
                  </a:lnTo>
                  <a:lnTo>
                    <a:pt x="32" y="254"/>
                  </a:lnTo>
                  <a:lnTo>
                    <a:pt x="18" y="301"/>
                  </a:lnTo>
                  <a:lnTo>
                    <a:pt x="16" y="306"/>
                  </a:lnTo>
                  <a:lnTo>
                    <a:pt x="16" y="293"/>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196" name="Freeform 90"/>
            <p:cNvSpPr>
              <a:spLocks/>
            </p:cNvSpPr>
            <p:nvPr/>
          </p:nvSpPr>
          <p:spPr bwMode="auto">
            <a:xfrm>
              <a:off x="5284" y="3541"/>
              <a:ext cx="69" cy="53"/>
            </a:xfrm>
            <a:custGeom>
              <a:avLst/>
              <a:gdLst>
                <a:gd name="T0" fmla="*/ 0 w 461"/>
                <a:gd name="T1" fmla="*/ 0 h 423"/>
                <a:gd name="T2" fmla="*/ 0 w 461"/>
                <a:gd name="T3" fmla="*/ 0 h 423"/>
                <a:gd name="T4" fmla="*/ 0 w 461"/>
                <a:gd name="T5" fmla="*/ 0 h 423"/>
                <a:gd name="T6" fmla="*/ 0 w 461"/>
                <a:gd name="T7" fmla="*/ 0 h 423"/>
                <a:gd name="T8" fmla="*/ 0 w 461"/>
                <a:gd name="T9" fmla="*/ 0 h 423"/>
                <a:gd name="T10" fmla="*/ 0 w 461"/>
                <a:gd name="T11" fmla="*/ 0 h 423"/>
                <a:gd name="T12" fmla="*/ 0 w 461"/>
                <a:gd name="T13" fmla="*/ 0 h 423"/>
                <a:gd name="T14" fmla="*/ 0 w 461"/>
                <a:gd name="T15" fmla="*/ 0 h 423"/>
                <a:gd name="T16" fmla="*/ 0 w 461"/>
                <a:gd name="T17" fmla="*/ 0 h 423"/>
                <a:gd name="T18" fmla="*/ 0 w 461"/>
                <a:gd name="T19" fmla="*/ 0 h 423"/>
                <a:gd name="T20" fmla="*/ 0 w 461"/>
                <a:gd name="T21" fmla="*/ 0 h 423"/>
                <a:gd name="T22" fmla="*/ 0 w 461"/>
                <a:gd name="T23" fmla="*/ 0 h 423"/>
                <a:gd name="T24" fmla="*/ 0 w 461"/>
                <a:gd name="T25" fmla="*/ 0 h 423"/>
                <a:gd name="T26" fmla="*/ 0 w 461"/>
                <a:gd name="T27" fmla="*/ 0 h 423"/>
                <a:gd name="T28" fmla="*/ 0 w 461"/>
                <a:gd name="T29" fmla="*/ 0 h 423"/>
                <a:gd name="T30" fmla="*/ 0 w 461"/>
                <a:gd name="T31" fmla="*/ 0 h 423"/>
                <a:gd name="T32" fmla="*/ 0 w 461"/>
                <a:gd name="T33" fmla="*/ 0 h 423"/>
                <a:gd name="T34" fmla="*/ 0 w 461"/>
                <a:gd name="T35" fmla="*/ 0 h 423"/>
                <a:gd name="T36" fmla="*/ 0 w 461"/>
                <a:gd name="T37" fmla="*/ 0 h 423"/>
                <a:gd name="T38" fmla="*/ 0 w 461"/>
                <a:gd name="T39" fmla="*/ 0 h 423"/>
                <a:gd name="T40" fmla="*/ 0 w 461"/>
                <a:gd name="T41" fmla="*/ 0 h 423"/>
                <a:gd name="T42" fmla="*/ 0 w 461"/>
                <a:gd name="T43" fmla="*/ 0 h 423"/>
                <a:gd name="T44" fmla="*/ 0 w 461"/>
                <a:gd name="T45" fmla="*/ 0 h 423"/>
                <a:gd name="T46" fmla="*/ 0 w 461"/>
                <a:gd name="T47" fmla="*/ 0 h 423"/>
                <a:gd name="T48" fmla="*/ 0 w 461"/>
                <a:gd name="T49" fmla="*/ 0 h 423"/>
                <a:gd name="T50" fmla="*/ 0 w 461"/>
                <a:gd name="T51" fmla="*/ 0 h 423"/>
                <a:gd name="T52" fmla="*/ 0 w 461"/>
                <a:gd name="T53" fmla="*/ 0 h 423"/>
                <a:gd name="T54" fmla="*/ 0 w 461"/>
                <a:gd name="T55" fmla="*/ 0 h 423"/>
                <a:gd name="T56" fmla="*/ 0 w 461"/>
                <a:gd name="T57" fmla="*/ 0 h 423"/>
                <a:gd name="T58" fmla="*/ 0 w 461"/>
                <a:gd name="T59" fmla="*/ 0 h 423"/>
                <a:gd name="T60" fmla="*/ 0 w 461"/>
                <a:gd name="T61" fmla="*/ 0 h 423"/>
                <a:gd name="T62" fmla="*/ 0 w 461"/>
                <a:gd name="T63" fmla="*/ 0 h 423"/>
                <a:gd name="T64" fmla="*/ 0 w 461"/>
                <a:gd name="T65" fmla="*/ 0 h 423"/>
                <a:gd name="T66" fmla="*/ 0 w 461"/>
                <a:gd name="T67" fmla="*/ 0 h 423"/>
                <a:gd name="T68" fmla="*/ 0 w 461"/>
                <a:gd name="T69" fmla="*/ 0 h 423"/>
                <a:gd name="T70" fmla="*/ 0 w 461"/>
                <a:gd name="T71" fmla="*/ 0 h 423"/>
                <a:gd name="T72" fmla="*/ 0 w 461"/>
                <a:gd name="T73" fmla="*/ 0 h 423"/>
                <a:gd name="T74" fmla="*/ 0 w 461"/>
                <a:gd name="T75" fmla="*/ 0 h 423"/>
                <a:gd name="T76" fmla="*/ 0 w 461"/>
                <a:gd name="T77" fmla="*/ 0 h 423"/>
                <a:gd name="T78" fmla="*/ 0 w 461"/>
                <a:gd name="T79" fmla="*/ 0 h 423"/>
                <a:gd name="T80" fmla="*/ 0 w 461"/>
                <a:gd name="T81" fmla="*/ 0 h 423"/>
                <a:gd name="T82" fmla="*/ 0 w 461"/>
                <a:gd name="T83" fmla="*/ 0 h 423"/>
                <a:gd name="T84" fmla="*/ 0 w 461"/>
                <a:gd name="T85" fmla="*/ 0 h 423"/>
                <a:gd name="T86" fmla="*/ 0 w 461"/>
                <a:gd name="T87" fmla="*/ 0 h 423"/>
                <a:gd name="T88" fmla="*/ 0 w 461"/>
                <a:gd name="T89" fmla="*/ 0 h 423"/>
                <a:gd name="T90" fmla="*/ 0 w 461"/>
                <a:gd name="T91" fmla="*/ 0 h 423"/>
                <a:gd name="T92" fmla="*/ 0 w 461"/>
                <a:gd name="T93" fmla="*/ 0 h 423"/>
                <a:gd name="T94" fmla="*/ 0 w 461"/>
                <a:gd name="T95" fmla="*/ 0 h 423"/>
                <a:gd name="T96" fmla="*/ 0 w 461"/>
                <a:gd name="T97" fmla="*/ 0 h 423"/>
                <a:gd name="T98" fmla="*/ 0 w 461"/>
                <a:gd name="T99" fmla="*/ 0 h 423"/>
                <a:gd name="T100" fmla="*/ 0 w 461"/>
                <a:gd name="T101" fmla="*/ 0 h 423"/>
                <a:gd name="T102" fmla="*/ 0 w 461"/>
                <a:gd name="T103" fmla="*/ 0 h 423"/>
                <a:gd name="T104" fmla="*/ 0 w 461"/>
                <a:gd name="T105" fmla="*/ 0 h 423"/>
                <a:gd name="T106" fmla="*/ 0 w 461"/>
                <a:gd name="T107" fmla="*/ 0 h 423"/>
                <a:gd name="T108" fmla="*/ 0 w 461"/>
                <a:gd name="T109" fmla="*/ 0 h 423"/>
                <a:gd name="T110" fmla="*/ 0 w 461"/>
                <a:gd name="T111" fmla="*/ 0 h 423"/>
                <a:gd name="T112" fmla="*/ 0 w 461"/>
                <a:gd name="T113" fmla="*/ 0 h 423"/>
                <a:gd name="T114" fmla="*/ 0 w 461"/>
                <a:gd name="T115" fmla="*/ 0 h 423"/>
                <a:gd name="T116" fmla="*/ 0 w 461"/>
                <a:gd name="T117" fmla="*/ 0 h 423"/>
                <a:gd name="T118" fmla="*/ 0 w 461"/>
                <a:gd name="T119" fmla="*/ 0 h 423"/>
                <a:gd name="T120" fmla="*/ 0 w 461"/>
                <a:gd name="T121" fmla="*/ 0 h 423"/>
                <a:gd name="T122" fmla="*/ 0 w 461"/>
                <a:gd name="T123" fmla="*/ 0 h 423"/>
                <a:gd name="T124" fmla="*/ 0 w 461"/>
                <a:gd name="T125" fmla="*/ 0 h 42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61" h="423">
                  <a:moveTo>
                    <a:pt x="204" y="0"/>
                  </a:moveTo>
                  <a:lnTo>
                    <a:pt x="192" y="80"/>
                  </a:lnTo>
                  <a:lnTo>
                    <a:pt x="159" y="96"/>
                  </a:lnTo>
                  <a:lnTo>
                    <a:pt x="88" y="134"/>
                  </a:lnTo>
                  <a:lnTo>
                    <a:pt x="52" y="156"/>
                  </a:lnTo>
                  <a:lnTo>
                    <a:pt x="21" y="179"/>
                  </a:lnTo>
                  <a:lnTo>
                    <a:pt x="3" y="199"/>
                  </a:lnTo>
                  <a:lnTo>
                    <a:pt x="0" y="208"/>
                  </a:lnTo>
                  <a:lnTo>
                    <a:pt x="2" y="217"/>
                  </a:lnTo>
                  <a:lnTo>
                    <a:pt x="6" y="221"/>
                  </a:lnTo>
                  <a:lnTo>
                    <a:pt x="14" y="222"/>
                  </a:lnTo>
                  <a:lnTo>
                    <a:pt x="38" y="219"/>
                  </a:lnTo>
                  <a:lnTo>
                    <a:pt x="101" y="199"/>
                  </a:lnTo>
                  <a:lnTo>
                    <a:pt x="190" y="163"/>
                  </a:lnTo>
                  <a:lnTo>
                    <a:pt x="160" y="178"/>
                  </a:lnTo>
                  <a:lnTo>
                    <a:pt x="95" y="212"/>
                  </a:lnTo>
                  <a:lnTo>
                    <a:pt x="62" y="234"/>
                  </a:lnTo>
                  <a:lnTo>
                    <a:pt x="35" y="255"/>
                  </a:lnTo>
                  <a:lnTo>
                    <a:pt x="17" y="275"/>
                  </a:lnTo>
                  <a:lnTo>
                    <a:pt x="14" y="284"/>
                  </a:lnTo>
                  <a:lnTo>
                    <a:pt x="15" y="292"/>
                  </a:lnTo>
                  <a:lnTo>
                    <a:pt x="20" y="297"/>
                  </a:lnTo>
                  <a:lnTo>
                    <a:pt x="30" y="298"/>
                  </a:lnTo>
                  <a:lnTo>
                    <a:pt x="58" y="295"/>
                  </a:lnTo>
                  <a:lnTo>
                    <a:pt x="138" y="271"/>
                  </a:lnTo>
                  <a:lnTo>
                    <a:pt x="247" y="224"/>
                  </a:lnTo>
                  <a:lnTo>
                    <a:pt x="215" y="241"/>
                  </a:lnTo>
                  <a:lnTo>
                    <a:pt x="145" y="282"/>
                  </a:lnTo>
                  <a:lnTo>
                    <a:pt x="77" y="328"/>
                  </a:lnTo>
                  <a:lnTo>
                    <a:pt x="56" y="348"/>
                  </a:lnTo>
                  <a:lnTo>
                    <a:pt x="51" y="355"/>
                  </a:lnTo>
                  <a:lnTo>
                    <a:pt x="50" y="356"/>
                  </a:lnTo>
                  <a:lnTo>
                    <a:pt x="52" y="362"/>
                  </a:lnTo>
                  <a:lnTo>
                    <a:pt x="59" y="370"/>
                  </a:lnTo>
                  <a:lnTo>
                    <a:pt x="69" y="374"/>
                  </a:lnTo>
                  <a:lnTo>
                    <a:pt x="101" y="373"/>
                  </a:lnTo>
                  <a:lnTo>
                    <a:pt x="141" y="362"/>
                  </a:lnTo>
                  <a:lnTo>
                    <a:pt x="184" y="344"/>
                  </a:lnTo>
                  <a:lnTo>
                    <a:pt x="261" y="305"/>
                  </a:lnTo>
                  <a:lnTo>
                    <a:pt x="296" y="285"/>
                  </a:lnTo>
                  <a:lnTo>
                    <a:pt x="220" y="340"/>
                  </a:lnTo>
                  <a:lnTo>
                    <a:pt x="169" y="382"/>
                  </a:lnTo>
                  <a:lnTo>
                    <a:pt x="152" y="398"/>
                  </a:lnTo>
                  <a:lnTo>
                    <a:pt x="147" y="402"/>
                  </a:lnTo>
                  <a:lnTo>
                    <a:pt x="146" y="403"/>
                  </a:lnTo>
                  <a:lnTo>
                    <a:pt x="149" y="410"/>
                  </a:lnTo>
                  <a:lnTo>
                    <a:pt x="156" y="419"/>
                  </a:lnTo>
                  <a:lnTo>
                    <a:pt x="168" y="423"/>
                  </a:lnTo>
                  <a:lnTo>
                    <a:pt x="183" y="422"/>
                  </a:lnTo>
                  <a:lnTo>
                    <a:pt x="200" y="418"/>
                  </a:lnTo>
                  <a:lnTo>
                    <a:pt x="242" y="398"/>
                  </a:lnTo>
                  <a:lnTo>
                    <a:pt x="288" y="369"/>
                  </a:lnTo>
                  <a:lnTo>
                    <a:pt x="335" y="334"/>
                  </a:lnTo>
                  <a:lnTo>
                    <a:pt x="377" y="298"/>
                  </a:lnTo>
                  <a:lnTo>
                    <a:pt x="429" y="244"/>
                  </a:lnTo>
                  <a:lnTo>
                    <a:pt x="445" y="213"/>
                  </a:lnTo>
                  <a:lnTo>
                    <a:pt x="461" y="176"/>
                  </a:lnTo>
                  <a:lnTo>
                    <a:pt x="430" y="148"/>
                  </a:lnTo>
                  <a:lnTo>
                    <a:pt x="357" y="88"/>
                  </a:lnTo>
                  <a:lnTo>
                    <a:pt x="273" y="27"/>
                  </a:lnTo>
                  <a:lnTo>
                    <a:pt x="234" y="7"/>
                  </a:lnTo>
                  <a:lnTo>
                    <a:pt x="222" y="2"/>
                  </a:lnTo>
                  <a:lnTo>
                    <a:pt x="204" y="0"/>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197" name="Freeform 91"/>
            <p:cNvSpPr>
              <a:spLocks/>
            </p:cNvSpPr>
            <p:nvPr/>
          </p:nvSpPr>
          <p:spPr bwMode="auto">
            <a:xfrm>
              <a:off x="5284" y="3541"/>
              <a:ext cx="69" cy="53"/>
            </a:xfrm>
            <a:custGeom>
              <a:avLst/>
              <a:gdLst>
                <a:gd name="T0" fmla="*/ 0 w 478"/>
                <a:gd name="T1" fmla="*/ 0 h 440"/>
                <a:gd name="T2" fmla="*/ 0 w 478"/>
                <a:gd name="T3" fmla="*/ 0 h 440"/>
                <a:gd name="T4" fmla="*/ 0 w 478"/>
                <a:gd name="T5" fmla="*/ 0 h 440"/>
                <a:gd name="T6" fmla="*/ 0 w 478"/>
                <a:gd name="T7" fmla="*/ 0 h 440"/>
                <a:gd name="T8" fmla="*/ 0 w 478"/>
                <a:gd name="T9" fmla="*/ 0 h 440"/>
                <a:gd name="T10" fmla="*/ 0 w 478"/>
                <a:gd name="T11" fmla="*/ 0 h 440"/>
                <a:gd name="T12" fmla="*/ 0 w 478"/>
                <a:gd name="T13" fmla="*/ 0 h 440"/>
                <a:gd name="T14" fmla="*/ 0 w 478"/>
                <a:gd name="T15" fmla="*/ 0 h 440"/>
                <a:gd name="T16" fmla="*/ 0 w 478"/>
                <a:gd name="T17" fmla="*/ 0 h 440"/>
                <a:gd name="T18" fmla="*/ 0 w 478"/>
                <a:gd name="T19" fmla="*/ 0 h 440"/>
                <a:gd name="T20" fmla="*/ 0 w 478"/>
                <a:gd name="T21" fmla="*/ 0 h 440"/>
                <a:gd name="T22" fmla="*/ 0 w 478"/>
                <a:gd name="T23" fmla="*/ 0 h 440"/>
                <a:gd name="T24" fmla="*/ 0 w 478"/>
                <a:gd name="T25" fmla="*/ 0 h 440"/>
                <a:gd name="T26" fmla="*/ 0 w 478"/>
                <a:gd name="T27" fmla="*/ 0 h 440"/>
                <a:gd name="T28" fmla="*/ 0 w 478"/>
                <a:gd name="T29" fmla="*/ 0 h 440"/>
                <a:gd name="T30" fmla="*/ 0 w 478"/>
                <a:gd name="T31" fmla="*/ 0 h 440"/>
                <a:gd name="T32" fmla="*/ 0 w 478"/>
                <a:gd name="T33" fmla="*/ 0 h 440"/>
                <a:gd name="T34" fmla="*/ 0 w 478"/>
                <a:gd name="T35" fmla="*/ 0 h 440"/>
                <a:gd name="T36" fmla="*/ 0 w 478"/>
                <a:gd name="T37" fmla="*/ 0 h 440"/>
                <a:gd name="T38" fmla="*/ 0 w 478"/>
                <a:gd name="T39" fmla="*/ 0 h 440"/>
                <a:gd name="T40" fmla="*/ 0 w 478"/>
                <a:gd name="T41" fmla="*/ 0 h 440"/>
                <a:gd name="T42" fmla="*/ 0 w 478"/>
                <a:gd name="T43" fmla="*/ 0 h 440"/>
                <a:gd name="T44" fmla="*/ 0 w 478"/>
                <a:gd name="T45" fmla="*/ 0 h 440"/>
                <a:gd name="T46" fmla="*/ 0 w 478"/>
                <a:gd name="T47" fmla="*/ 0 h 440"/>
                <a:gd name="T48" fmla="*/ 0 w 478"/>
                <a:gd name="T49" fmla="*/ 0 h 440"/>
                <a:gd name="T50" fmla="*/ 0 w 478"/>
                <a:gd name="T51" fmla="*/ 0 h 440"/>
                <a:gd name="T52" fmla="*/ 0 w 478"/>
                <a:gd name="T53" fmla="*/ 0 h 440"/>
                <a:gd name="T54" fmla="*/ 0 w 478"/>
                <a:gd name="T55" fmla="*/ 0 h 440"/>
                <a:gd name="T56" fmla="*/ 0 w 478"/>
                <a:gd name="T57" fmla="*/ 0 h 440"/>
                <a:gd name="T58" fmla="*/ 0 w 478"/>
                <a:gd name="T59" fmla="*/ 0 h 440"/>
                <a:gd name="T60" fmla="*/ 0 w 478"/>
                <a:gd name="T61" fmla="*/ 0 h 440"/>
                <a:gd name="T62" fmla="*/ 0 w 478"/>
                <a:gd name="T63" fmla="*/ 0 h 440"/>
                <a:gd name="T64" fmla="*/ 0 w 478"/>
                <a:gd name="T65" fmla="*/ 0 h 440"/>
                <a:gd name="T66" fmla="*/ 0 w 478"/>
                <a:gd name="T67" fmla="*/ 0 h 440"/>
                <a:gd name="T68" fmla="*/ 0 w 478"/>
                <a:gd name="T69" fmla="*/ 0 h 440"/>
                <a:gd name="T70" fmla="*/ 0 w 478"/>
                <a:gd name="T71" fmla="*/ 0 h 440"/>
                <a:gd name="T72" fmla="*/ 0 w 478"/>
                <a:gd name="T73" fmla="*/ 0 h 440"/>
                <a:gd name="T74" fmla="*/ 0 w 478"/>
                <a:gd name="T75" fmla="*/ 0 h 440"/>
                <a:gd name="T76" fmla="*/ 0 w 478"/>
                <a:gd name="T77" fmla="*/ 0 h 440"/>
                <a:gd name="T78" fmla="*/ 0 w 478"/>
                <a:gd name="T79" fmla="*/ 0 h 440"/>
                <a:gd name="T80" fmla="*/ 0 w 478"/>
                <a:gd name="T81" fmla="*/ 0 h 440"/>
                <a:gd name="T82" fmla="*/ 0 w 478"/>
                <a:gd name="T83" fmla="*/ 0 h 440"/>
                <a:gd name="T84" fmla="*/ 0 w 478"/>
                <a:gd name="T85" fmla="*/ 0 h 440"/>
                <a:gd name="T86" fmla="*/ 0 w 478"/>
                <a:gd name="T87" fmla="*/ 0 h 440"/>
                <a:gd name="T88" fmla="*/ 0 w 478"/>
                <a:gd name="T89" fmla="*/ 0 h 440"/>
                <a:gd name="T90" fmla="*/ 0 w 478"/>
                <a:gd name="T91" fmla="*/ 0 h 440"/>
                <a:gd name="T92" fmla="*/ 0 w 478"/>
                <a:gd name="T93" fmla="*/ 0 h 440"/>
                <a:gd name="T94" fmla="*/ 0 w 478"/>
                <a:gd name="T95" fmla="*/ 0 h 4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478" h="440">
                  <a:moveTo>
                    <a:pt x="229" y="19"/>
                  </a:moveTo>
                  <a:lnTo>
                    <a:pt x="231" y="2"/>
                  </a:lnTo>
                  <a:lnTo>
                    <a:pt x="206" y="0"/>
                  </a:lnTo>
                  <a:lnTo>
                    <a:pt x="193" y="84"/>
                  </a:lnTo>
                  <a:lnTo>
                    <a:pt x="164" y="98"/>
                  </a:lnTo>
                  <a:lnTo>
                    <a:pt x="92" y="135"/>
                  </a:lnTo>
                  <a:lnTo>
                    <a:pt x="56" y="159"/>
                  </a:lnTo>
                  <a:lnTo>
                    <a:pt x="24" y="182"/>
                  </a:lnTo>
                  <a:lnTo>
                    <a:pt x="4" y="204"/>
                  </a:lnTo>
                  <a:lnTo>
                    <a:pt x="0" y="217"/>
                  </a:lnTo>
                  <a:lnTo>
                    <a:pt x="3" y="230"/>
                  </a:lnTo>
                  <a:lnTo>
                    <a:pt x="10" y="237"/>
                  </a:lnTo>
                  <a:lnTo>
                    <a:pt x="22" y="239"/>
                  </a:lnTo>
                  <a:lnTo>
                    <a:pt x="48" y="235"/>
                  </a:lnTo>
                  <a:lnTo>
                    <a:pt x="112" y="215"/>
                  </a:lnTo>
                  <a:lnTo>
                    <a:pt x="201" y="179"/>
                  </a:lnTo>
                  <a:lnTo>
                    <a:pt x="195" y="165"/>
                  </a:lnTo>
                  <a:lnTo>
                    <a:pt x="165" y="179"/>
                  </a:lnTo>
                  <a:lnTo>
                    <a:pt x="99" y="214"/>
                  </a:lnTo>
                  <a:lnTo>
                    <a:pt x="66" y="237"/>
                  </a:lnTo>
                  <a:lnTo>
                    <a:pt x="38" y="258"/>
                  </a:lnTo>
                  <a:lnTo>
                    <a:pt x="18" y="280"/>
                  </a:lnTo>
                  <a:lnTo>
                    <a:pt x="14" y="292"/>
                  </a:lnTo>
                  <a:lnTo>
                    <a:pt x="16" y="305"/>
                  </a:lnTo>
                  <a:lnTo>
                    <a:pt x="25" y="314"/>
                  </a:lnTo>
                  <a:lnTo>
                    <a:pt x="38" y="316"/>
                  </a:lnTo>
                  <a:lnTo>
                    <a:pt x="68" y="311"/>
                  </a:lnTo>
                  <a:lnTo>
                    <a:pt x="149" y="287"/>
                  </a:lnTo>
                  <a:lnTo>
                    <a:pt x="258" y="240"/>
                  </a:lnTo>
                  <a:lnTo>
                    <a:pt x="252" y="226"/>
                  </a:lnTo>
                  <a:lnTo>
                    <a:pt x="251" y="226"/>
                  </a:lnTo>
                  <a:lnTo>
                    <a:pt x="218" y="243"/>
                  </a:lnTo>
                  <a:lnTo>
                    <a:pt x="149" y="285"/>
                  </a:lnTo>
                  <a:lnTo>
                    <a:pt x="80" y="331"/>
                  </a:lnTo>
                  <a:lnTo>
                    <a:pt x="58" y="351"/>
                  </a:lnTo>
                  <a:lnTo>
                    <a:pt x="53" y="359"/>
                  </a:lnTo>
                  <a:lnTo>
                    <a:pt x="49" y="363"/>
                  </a:lnTo>
                  <a:lnTo>
                    <a:pt x="53" y="375"/>
                  </a:lnTo>
                  <a:lnTo>
                    <a:pt x="62" y="385"/>
                  </a:lnTo>
                  <a:lnTo>
                    <a:pt x="76" y="391"/>
                  </a:lnTo>
                  <a:lnTo>
                    <a:pt x="110" y="390"/>
                  </a:lnTo>
                  <a:lnTo>
                    <a:pt x="151" y="378"/>
                  </a:lnTo>
                  <a:lnTo>
                    <a:pt x="195" y="361"/>
                  </a:lnTo>
                  <a:lnTo>
                    <a:pt x="274" y="321"/>
                  </a:lnTo>
                  <a:lnTo>
                    <a:pt x="308" y="301"/>
                  </a:lnTo>
                  <a:lnTo>
                    <a:pt x="300" y="287"/>
                  </a:lnTo>
                  <a:lnTo>
                    <a:pt x="300" y="288"/>
                  </a:lnTo>
                  <a:lnTo>
                    <a:pt x="223" y="343"/>
                  </a:lnTo>
                  <a:lnTo>
                    <a:pt x="171" y="385"/>
                  </a:lnTo>
                  <a:lnTo>
                    <a:pt x="155" y="401"/>
                  </a:lnTo>
                  <a:lnTo>
                    <a:pt x="150" y="405"/>
                  </a:lnTo>
                  <a:lnTo>
                    <a:pt x="145" y="410"/>
                  </a:lnTo>
                  <a:lnTo>
                    <a:pt x="150" y="423"/>
                  </a:lnTo>
                  <a:lnTo>
                    <a:pt x="159" y="434"/>
                  </a:lnTo>
                  <a:lnTo>
                    <a:pt x="175" y="440"/>
                  </a:lnTo>
                  <a:lnTo>
                    <a:pt x="192" y="439"/>
                  </a:lnTo>
                  <a:lnTo>
                    <a:pt x="211" y="434"/>
                  </a:lnTo>
                  <a:lnTo>
                    <a:pt x="254" y="414"/>
                  </a:lnTo>
                  <a:lnTo>
                    <a:pt x="300" y="384"/>
                  </a:lnTo>
                  <a:lnTo>
                    <a:pt x="348" y="349"/>
                  </a:lnTo>
                  <a:lnTo>
                    <a:pt x="390" y="314"/>
                  </a:lnTo>
                  <a:lnTo>
                    <a:pt x="443" y="258"/>
                  </a:lnTo>
                  <a:lnTo>
                    <a:pt x="460" y="226"/>
                  </a:lnTo>
                  <a:lnTo>
                    <a:pt x="478" y="183"/>
                  </a:lnTo>
                  <a:lnTo>
                    <a:pt x="443" y="151"/>
                  </a:lnTo>
                  <a:lnTo>
                    <a:pt x="371" y="90"/>
                  </a:lnTo>
                  <a:lnTo>
                    <a:pt x="285" y="30"/>
                  </a:lnTo>
                  <a:lnTo>
                    <a:pt x="245" y="9"/>
                  </a:lnTo>
                  <a:lnTo>
                    <a:pt x="232" y="3"/>
                  </a:lnTo>
                  <a:lnTo>
                    <a:pt x="206" y="0"/>
                  </a:lnTo>
                  <a:lnTo>
                    <a:pt x="192" y="88"/>
                  </a:lnTo>
                  <a:lnTo>
                    <a:pt x="208" y="90"/>
                  </a:lnTo>
                  <a:lnTo>
                    <a:pt x="218" y="17"/>
                  </a:lnTo>
                  <a:lnTo>
                    <a:pt x="228" y="18"/>
                  </a:lnTo>
                  <a:lnTo>
                    <a:pt x="239" y="23"/>
                  </a:lnTo>
                  <a:lnTo>
                    <a:pt x="277" y="42"/>
                  </a:lnTo>
                  <a:lnTo>
                    <a:pt x="360" y="103"/>
                  </a:lnTo>
                  <a:lnTo>
                    <a:pt x="433" y="163"/>
                  </a:lnTo>
                  <a:lnTo>
                    <a:pt x="459" y="187"/>
                  </a:lnTo>
                  <a:lnTo>
                    <a:pt x="446" y="219"/>
                  </a:lnTo>
                  <a:lnTo>
                    <a:pt x="431" y="248"/>
                  </a:lnTo>
                  <a:lnTo>
                    <a:pt x="380" y="301"/>
                  </a:lnTo>
                  <a:lnTo>
                    <a:pt x="338" y="337"/>
                  </a:lnTo>
                  <a:lnTo>
                    <a:pt x="292" y="372"/>
                  </a:lnTo>
                  <a:lnTo>
                    <a:pt x="246" y="399"/>
                  </a:lnTo>
                  <a:lnTo>
                    <a:pt x="205" y="420"/>
                  </a:lnTo>
                  <a:lnTo>
                    <a:pt x="190" y="423"/>
                  </a:lnTo>
                  <a:lnTo>
                    <a:pt x="177" y="424"/>
                  </a:lnTo>
                  <a:lnTo>
                    <a:pt x="169" y="422"/>
                  </a:lnTo>
                  <a:lnTo>
                    <a:pt x="164" y="415"/>
                  </a:lnTo>
                  <a:lnTo>
                    <a:pt x="161" y="409"/>
                  </a:lnTo>
                  <a:lnTo>
                    <a:pt x="147" y="415"/>
                  </a:lnTo>
                  <a:lnTo>
                    <a:pt x="159" y="417"/>
                  </a:lnTo>
                  <a:lnTo>
                    <a:pt x="160" y="417"/>
                  </a:lnTo>
                  <a:lnTo>
                    <a:pt x="165" y="413"/>
                  </a:lnTo>
                  <a:lnTo>
                    <a:pt x="182" y="397"/>
                  </a:lnTo>
                  <a:lnTo>
                    <a:pt x="233" y="355"/>
                  </a:lnTo>
                  <a:lnTo>
                    <a:pt x="308" y="300"/>
                  </a:lnTo>
                  <a:lnTo>
                    <a:pt x="300" y="287"/>
                  </a:lnTo>
                  <a:lnTo>
                    <a:pt x="265" y="306"/>
                  </a:lnTo>
                  <a:lnTo>
                    <a:pt x="189" y="346"/>
                  </a:lnTo>
                  <a:lnTo>
                    <a:pt x="147" y="364"/>
                  </a:lnTo>
                  <a:lnTo>
                    <a:pt x="108" y="374"/>
                  </a:lnTo>
                  <a:lnTo>
                    <a:pt x="79" y="375"/>
                  </a:lnTo>
                  <a:lnTo>
                    <a:pt x="72" y="373"/>
                  </a:lnTo>
                  <a:lnTo>
                    <a:pt x="67" y="367"/>
                  </a:lnTo>
                  <a:lnTo>
                    <a:pt x="65" y="363"/>
                  </a:lnTo>
                  <a:lnTo>
                    <a:pt x="51" y="367"/>
                  </a:lnTo>
                  <a:lnTo>
                    <a:pt x="63" y="370"/>
                  </a:lnTo>
                  <a:lnTo>
                    <a:pt x="65" y="369"/>
                  </a:lnTo>
                  <a:lnTo>
                    <a:pt x="70" y="362"/>
                  </a:lnTo>
                  <a:lnTo>
                    <a:pt x="90" y="343"/>
                  </a:lnTo>
                  <a:lnTo>
                    <a:pt x="157" y="297"/>
                  </a:lnTo>
                  <a:lnTo>
                    <a:pt x="227" y="257"/>
                  </a:lnTo>
                  <a:lnTo>
                    <a:pt x="259" y="240"/>
                  </a:lnTo>
                  <a:lnTo>
                    <a:pt x="252" y="226"/>
                  </a:lnTo>
                  <a:lnTo>
                    <a:pt x="143" y="273"/>
                  </a:lnTo>
                  <a:lnTo>
                    <a:pt x="64" y="297"/>
                  </a:lnTo>
                  <a:lnTo>
                    <a:pt x="38" y="299"/>
                  </a:lnTo>
                  <a:lnTo>
                    <a:pt x="32" y="299"/>
                  </a:lnTo>
                  <a:lnTo>
                    <a:pt x="31" y="297"/>
                  </a:lnTo>
                  <a:lnTo>
                    <a:pt x="31" y="294"/>
                  </a:lnTo>
                  <a:lnTo>
                    <a:pt x="33" y="288"/>
                  </a:lnTo>
                  <a:lnTo>
                    <a:pt x="48" y="271"/>
                  </a:lnTo>
                  <a:lnTo>
                    <a:pt x="74" y="249"/>
                  </a:lnTo>
                  <a:lnTo>
                    <a:pt x="107" y="229"/>
                  </a:lnTo>
                  <a:lnTo>
                    <a:pt x="171" y="194"/>
                  </a:lnTo>
                  <a:lnTo>
                    <a:pt x="201" y="179"/>
                  </a:lnTo>
                  <a:lnTo>
                    <a:pt x="195" y="165"/>
                  </a:lnTo>
                  <a:lnTo>
                    <a:pt x="106" y="201"/>
                  </a:lnTo>
                  <a:lnTo>
                    <a:pt x="44" y="220"/>
                  </a:lnTo>
                  <a:lnTo>
                    <a:pt x="22" y="222"/>
                  </a:lnTo>
                  <a:lnTo>
                    <a:pt x="18" y="222"/>
                  </a:lnTo>
                  <a:lnTo>
                    <a:pt x="17" y="221"/>
                  </a:lnTo>
                  <a:lnTo>
                    <a:pt x="16" y="217"/>
                  </a:lnTo>
                  <a:lnTo>
                    <a:pt x="18" y="212"/>
                  </a:lnTo>
                  <a:lnTo>
                    <a:pt x="35" y="194"/>
                  </a:lnTo>
                  <a:lnTo>
                    <a:pt x="64" y="171"/>
                  </a:lnTo>
                  <a:lnTo>
                    <a:pt x="100" y="150"/>
                  </a:lnTo>
                  <a:lnTo>
                    <a:pt x="170" y="112"/>
                  </a:lnTo>
                  <a:lnTo>
                    <a:pt x="207" y="95"/>
                  </a:lnTo>
                  <a:lnTo>
                    <a:pt x="218" y="17"/>
                  </a:lnTo>
                  <a:lnTo>
                    <a:pt x="229" y="19"/>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198" name="Freeform 92"/>
            <p:cNvSpPr>
              <a:spLocks/>
            </p:cNvSpPr>
            <p:nvPr/>
          </p:nvSpPr>
          <p:spPr bwMode="auto">
            <a:xfrm>
              <a:off x="5311" y="3238"/>
              <a:ext cx="26" cy="32"/>
            </a:xfrm>
            <a:custGeom>
              <a:avLst/>
              <a:gdLst>
                <a:gd name="T0" fmla="*/ 0 w 193"/>
                <a:gd name="T1" fmla="*/ 0 h 245"/>
                <a:gd name="T2" fmla="*/ 0 w 193"/>
                <a:gd name="T3" fmla="*/ 0 h 245"/>
                <a:gd name="T4" fmla="*/ 0 w 193"/>
                <a:gd name="T5" fmla="*/ 0 h 245"/>
                <a:gd name="T6" fmla="*/ 0 w 193"/>
                <a:gd name="T7" fmla="*/ 0 h 245"/>
                <a:gd name="T8" fmla="*/ 0 w 193"/>
                <a:gd name="T9" fmla="*/ 0 h 245"/>
                <a:gd name="T10" fmla="*/ 0 w 193"/>
                <a:gd name="T11" fmla="*/ 0 h 245"/>
                <a:gd name="T12" fmla="*/ 0 w 193"/>
                <a:gd name="T13" fmla="*/ 0 h 245"/>
                <a:gd name="T14" fmla="*/ 0 w 193"/>
                <a:gd name="T15" fmla="*/ 0 h 245"/>
                <a:gd name="T16" fmla="*/ 0 w 193"/>
                <a:gd name="T17" fmla="*/ 0 h 245"/>
                <a:gd name="T18" fmla="*/ 0 w 193"/>
                <a:gd name="T19" fmla="*/ 0 h 245"/>
                <a:gd name="T20" fmla="*/ 0 w 193"/>
                <a:gd name="T21" fmla="*/ 0 h 245"/>
                <a:gd name="T22" fmla="*/ 0 w 193"/>
                <a:gd name="T23" fmla="*/ 0 h 245"/>
                <a:gd name="T24" fmla="*/ 0 w 193"/>
                <a:gd name="T25" fmla="*/ 0 h 245"/>
                <a:gd name="T26" fmla="*/ 0 w 193"/>
                <a:gd name="T27" fmla="*/ 0 h 245"/>
                <a:gd name="T28" fmla="*/ 0 w 193"/>
                <a:gd name="T29" fmla="*/ 0 h 245"/>
                <a:gd name="T30" fmla="*/ 0 w 193"/>
                <a:gd name="T31" fmla="*/ 0 h 245"/>
                <a:gd name="T32" fmla="*/ 0 w 193"/>
                <a:gd name="T33" fmla="*/ 0 h 24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93" h="245">
                  <a:moveTo>
                    <a:pt x="14" y="0"/>
                  </a:moveTo>
                  <a:lnTo>
                    <a:pt x="0" y="6"/>
                  </a:lnTo>
                  <a:lnTo>
                    <a:pt x="16" y="49"/>
                  </a:lnTo>
                  <a:lnTo>
                    <a:pt x="36" y="91"/>
                  </a:lnTo>
                  <a:lnTo>
                    <a:pt x="45" y="108"/>
                  </a:lnTo>
                  <a:lnTo>
                    <a:pt x="63" y="136"/>
                  </a:lnTo>
                  <a:lnTo>
                    <a:pt x="99" y="176"/>
                  </a:lnTo>
                  <a:lnTo>
                    <a:pt x="138" y="212"/>
                  </a:lnTo>
                  <a:lnTo>
                    <a:pt x="183" y="245"/>
                  </a:lnTo>
                  <a:lnTo>
                    <a:pt x="193" y="233"/>
                  </a:lnTo>
                  <a:lnTo>
                    <a:pt x="148" y="199"/>
                  </a:lnTo>
                  <a:lnTo>
                    <a:pt x="109" y="165"/>
                  </a:lnTo>
                  <a:lnTo>
                    <a:pt x="76" y="126"/>
                  </a:lnTo>
                  <a:lnTo>
                    <a:pt x="59" y="100"/>
                  </a:lnTo>
                  <a:lnTo>
                    <a:pt x="50" y="85"/>
                  </a:lnTo>
                  <a:lnTo>
                    <a:pt x="31" y="43"/>
                  </a:lnTo>
                  <a:lnTo>
                    <a:pt x="14" y="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199" name="Freeform 93"/>
            <p:cNvSpPr>
              <a:spLocks/>
            </p:cNvSpPr>
            <p:nvPr/>
          </p:nvSpPr>
          <p:spPr bwMode="auto">
            <a:xfrm>
              <a:off x="5343" y="3498"/>
              <a:ext cx="21" cy="16"/>
            </a:xfrm>
            <a:custGeom>
              <a:avLst/>
              <a:gdLst>
                <a:gd name="T0" fmla="*/ 0 w 132"/>
                <a:gd name="T1" fmla="*/ 0 h 103"/>
                <a:gd name="T2" fmla="*/ 0 w 132"/>
                <a:gd name="T3" fmla="*/ 0 h 103"/>
                <a:gd name="T4" fmla="*/ 0 w 132"/>
                <a:gd name="T5" fmla="*/ 0 h 103"/>
                <a:gd name="T6" fmla="*/ 0 w 132"/>
                <a:gd name="T7" fmla="*/ 0 h 103"/>
                <a:gd name="T8" fmla="*/ 0 w 132"/>
                <a:gd name="T9" fmla="*/ 0 h 103"/>
                <a:gd name="T10" fmla="*/ 0 w 132"/>
                <a:gd name="T11" fmla="*/ 0 h 103"/>
                <a:gd name="T12" fmla="*/ 0 w 132"/>
                <a:gd name="T13" fmla="*/ 0 h 103"/>
                <a:gd name="T14" fmla="*/ 0 w 132"/>
                <a:gd name="T15" fmla="*/ 0 h 103"/>
                <a:gd name="T16" fmla="*/ 0 w 132"/>
                <a:gd name="T17" fmla="*/ 0 h 103"/>
                <a:gd name="T18" fmla="*/ 0 w 132"/>
                <a:gd name="T19" fmla="*/ 0 h 103"/>
                <a:gd name="T20" fmla="*/ 0 w 132"/>
                <a:gd name="T21" fmla="*/ 0 h 103"/>
                <a:gd name="T22" fmla="*/ 0 w 132"/>
                <a:gd name="T23" fmla="*/ 0 h 103"/>
                <a:gd name="T24" fmla="*/ 0 w 132"/>
                <a:gd name="T25" fmla="*/ 0 h 103"/>
                <a:gd name="T26" fmla="*/ 0 w 132"/>
                <a:gd name="T27" fmla="*/ 0 h 103"/>
                <a:gd name="T28" fmla="*/ 0 w 132"/>
                <a:gd name="T29" fmla="*/ 0 h 103"/>
                <a:gd name="T30" fmla="*/ 0 w 132"/>
                <a:gd name="T31" fmla="*/ 0 h 103"/>
                <a:gd name="T32" fmla="*/ 0 w 132"/>
                <a:gd name="T33" fmla="*/ 0 h 103"/>
                <a:gd name="T34" fmla="*/ 0 w 132"/>
                <a:gd name="T35" fmla="*/ 0 h 103"/>
                <a:gd name="T36" fmla="*/ 0 w 132"/>
                <a:gd name="T37" fmla="*/ 0 h 103"/>
                <a:gd name="T38" fmla="*/ 0 w 132"/>
                <a:gd name="T39" fmla="*/ 0 h 103"/>
                <a:gd name="T40" fmla="*/ 0 w 132"/>
                <a:gd name="T41" fmla="*/ 0 h 103"/>
                <a:gd name="T42" fmla="*/ 0 w 132"/>
                <a:gd name="T43" fmla="*/ 0 h 103"/>
                <a:gd name="T44" fmla="*/ 0 w 132"/>
                <a:gd name="T45" fmla="*/ 0 h 103"/>
                <a:gd name="T46" fmla="*/ 0 w 132"/>
                <a:gd name="T47" fmla="*/ 0 h 103"/>
                <a:gd name="T48" fmla="*/ 0 w 132"/>
                <a:gd name="T49" fmla="*/ 0 h 103"/>
                <a:gd name="T50" fmla="*/ 0 w 132"/>
                <a:gd name="T51" fmla="*/ 0 h 103"/>
                <a:gd name="T52" fmla="*/ 0 w 132"/>
                <a:gd name="T53" fmla="*/ 0 h 10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32" h="103">
                  <a:moveTo>
                    <a:pt x="130" y="20"/>
                  </a:moveTo>
                  <a:lnTo>
                    <a:pt x="132" y="5"/>
                  </a:lnTo>
                  <a:lnTo>
                    <a:pt x="121" y="2"/>
                  </a:lnTo>
                  <a:lnTo>
                    <a:pt x="94" y="0"/>
                  </a:lnTo>
                  <a:lnTo>
                    <a:pt x="56" y="8"/>
                  </a:lnTo>
                  <a:lnTo>
                    <a:pt x="38" y="18"/>
                  </a:lnTo>
                  <a:lnTo>
                    <a:pt x="0" y="50"/>
                  </a:lnTo>
                  <a:lnTo>
                    <a:pt x="37" y="43"/>
                  </a:lnTo>
                  <a:lnTo>
                    <a:pt x="61" y="45"/>
                  </a:lnTo>
                  <a:lnTo>
                    <a:pt x="74" y="51"/>
                  </a:lnTo>
                  <a:lnTo>
                    <a:pt x="89" y="62"/>
                  </a:lnTo>
                  <a:lnTo>
                    <a:pt x="105" y="78"/>
                  </a:lnTo>
                  <a:lnTo>
                    <a:pt x="118" y="103"/>
                  </a:lnTo>
                  <a:lnTo>
                    <a:pt x="132" y="94"/>
                  </a:lnTo>
                  <a:lnTo>
                    <a:pt x="117" y="68"/>
                  </a:lnTo>
                  <a:lnTo>
                    <a:pt x="100" y="49"/>
                  </a:lnTo>
                  <a:lnTo>
                    <a:pt x="82" y="37"/>
                  </a:lnTo>
                  <a:lnTo>
                    <a:pt x="65" y="31"/>
                  </a:lnTo>
                  <a:lnTo>
                    <a:pt x="37" y="27"/>
                  </a:lnTo>
                  <a:lnTo>
                    <a:pt x="26" y="30"/>
                  </a:lnTo>
                  <a:lnTo>
                    <a:pt x="22" y="31"/>
                  </a:lnTo>
                  <a:lnTo>
                    <a:pt x="32" y="43"/>
                  </a:lnTo>
                  <a:lnTo>
                    <a:pt x="47" y="30"/>
                  </a:lnTo>
                  <a:lnTo>
                    <a:pt x="62" y="23"/>
                  </a:lnTo>
                  <a:lnTo>
                    <a:pt x="94" y="17"/>
                  </a:lnTo>
                  <a:lnTo>
                    <a:pt x="119" y="19"/>
                  </a:lnTo>
                  <a:lnTo>
                    <a:pt x="130" y="2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00" name="Freeform 94"/>
            <p:cNvSpPr>
              <a:spLocks/>
            </p:cNvSpPr>
            <p:nvPr/>
          </p:nvSpPr>
          <p:spPr bwMode="auto">
            <a:xfrm>
              <a:off x="5242" y="3424"/>
              <a:ext cx="32" cy="138"/>
            </a:xfrm>
            <a:custGeom>
              <a:avLst/>
              <a:gdLst>
                <a:gd name="T0" fmla="*/ 0 w 224"/>
                <a:gd name="T1" fmla="*/ 0 h 1078"/>
                <a:gd name="T2" fmla="*/ 0 w 224"/>
                <a:gd name="T3" fmla="*/ 0 h 1078"/>
                <a:gd name="T4" fmla="*/ 0 w 224"/>
                <a:gd name="T5" fmla="*/ 0 h 1078"/>
                <a:gd name="T6" fmla="*/ 0 w 224"/>
                <a:gd name="T7" fmla="*/ 0 h 1078"/>
                <a:gd name="T8" fmla="*/ 0 w 224"/>
                <a:gd name="T9" fmla="*/ 0 h 1078"/>
                <a:gd name="T10" fmla="*/ 0 w 224"/>
                <a:gd name="T11" fmla="*/ 0 h 1078"/>
                <a:gd name="T12" fmla="*/ 0 w 224"/>
                <a:gd name="T13" fmla="*/ 0 h 1078"/>
                <a:gd name="T14" fmla="*/ 0 w 224"/>
                <a:gd name="T15" fmla="*/ 0 h 1078"/>
                <a:gd name="T16" fmla="*/ 0 w 224"/>
                <a:gd name="T17" fmla="*/ 0 h 1078"/>
                <a:gd name="T18" fmla="*/ 0 w 224"/>
                <a:gd name="T19" fmla="*/ 0 h 1078"/>
                <a:gd name="T20" fmla="*/ 0 w 224"/>
                <a:gd name="T21" fmla="*/ 0 h 1078"/>
                <a:gd name="T22" fmla="*/ 0 w 224"/>
                <a:gd name="T23" fmla="*/ 0 h 1078"/>
                <a:gd name="T24" fmla="*/ 0 w 224"/>
                <a:gd name="T25" fmla="*/ 0 h 1078"/>
                <a:gd name="T26" fmla="*/ 0 w 224"/>
                <a:gd name="T27" fmla="*/ 0 h 1078"/>
                <a:gd name="T28" fmla="*/ 0 w 224"/>
                <a:gd name="T29" fmla="*/ 0 h 1078"/>
                <a:gd name="T30" fmla="*/ 0 w 224"/>
                <a:gd name="T31" fmla="*/ 0 h 1078"/>
                <a:gd name="T32" fmla="*/ 0 w 224"/>
                <a:gd name="T33" fmla="*/ 0 h 107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24" h="1078">
                  <a:moveTo>
                    <a:pt x="224" y="4"/>
                  </a:moveTo>
                  <a:lnTo>
                    <a:pt x="210" y="0"/>
                  </a:lnTo>
                  <a:lnTo>
                    <a:pt x="152" y="182"/>
                  </a:lnTo>
                  <a:lnTo>
                    <a:pt x="108" y="328"/>
                  </a:lnTo>
                  <a:lnTo>
                    <a:pt x="92" y="381"/>
                  </a:lnTo>
                  <a:lnTo>
                    <a:pt x="79" y="435"/>
                  </a:lnTo>
                  <a:lnTo>
                    <a:pt x="58" y="574"/>
                  </a:lnTo>
                  <a:lnTo>
                    <a:pt x="32" y="790"/>
                  </a:lnTo>
                  <a:lnTo>
                    <a:pt x="0" y="1076"/>
                  </a:lnTo>
                  <a:lnTo>
                    <a:pt x="16" y="1078"/>
                  </a:lnTo>
                  <a:lnTo>
                    <a:pt x="49" y="792"/>
                  </a:lnTo>
                  <a:lnTo>
                    <a:pt x="74" y="576"/>
                  </a:lnTo>
                  <a:lnTo>
                    <a:pt x="94" y="437"/>
                  </a:lnTo>
                  <a:lnTo>
                    <a:pt x="106" y="385"/>
                  </a:lnTo>
                  <a:lnTo>
                    <a:pt x="122" y="332"/>
                  </a:lnTo>
                  <a:lnTo>
                    <a:pt x="166" y="186"/>
                  </a:lnTo>
                  <a:lnTo>
                    <a:pt x="224" y="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01" name="Freeform 95"/>
            <p:cNvSpPr>
              <a:spLocks/>
            </p:cNvSpPr>
            <p:nvPr/>
          </p:nvSpPr>
          <p:spPr bwMode="auto">
            <a:xfrm>
              <a:off x="5232" y="3419"/>
              <a:ext cx="31" cy="143"/>
            </a:xfrm>
            <a:custGeom>
              <a:avLst/>
              <a:gdLst>
                <a:gd name="T0" fmla="*/ 0 w 224"/>
                <a:gd name="T1" fmla="*/ 0 h 1137"/>
                <a:gd name="T2" fmla="*/ 0 w 224"/>
                <a:gd name="T3" fmla="*/ 0 h 1137"/>
                <a:gd name="T4" fmla="*/ 0 w 224"/>
                <a:gd name="T5" fmla="*/ 0 h 1137"/>
                <a:gd name="T6" fmla="*/ 0 w 224"/>
                <a:gd name="T7" fmla="*/ 0 h 1137"/>
                <a:gd name="T8" fmla="*/ 0 w 224"/>
                <a:gd name="T9" fmla="*/ 0 h 1137"/>
                <a:gd name="T10" fmla="*/ 0 w 224"/>
                <a:gd name="T11" fmla="*/ 0 h 1137"/>
                <a:gd name="T12" fmla="*/ 0 w 224"/>
                <a:gd name="T13" fmla="*/ 0 h 1137"/>
                <a:gd name="T14" fmla="*/ 0 w 224"/>
                <a:gd name="T15" fmla="*/ 0 h 1137"/>
                <a:gd name="T16" fmla="*/ 0 w 224"/>
                <a:gd name="T17" fmla="*/ 0 h 1137"/>
                <a:gd name="T18" fmla="*/ 0 w 224"/>
                <a:gd name="T19" fmla="*/ 0 h 1137"/>
                <a:gd name="T20" fmla="*/ 0 w 224"/>
                <a:gd name="T21" fmla="*/ 0 h 1137"/>
                <a:gd name="T22" fmla="*/ 0 w 224"/>
                <a:gd name="T23" fmla="*/ 0 h 1137"/>
                <a:gd name="T24" fmla="*/ 0 w 224"/>
                <a:gd name="T25" fmla="*/ 0 h 1137"/>
                <a:gd name="T26" fmla="*/ 0 w 224"/>
                <a:gd name="T27" fmla="*/ 0 h 1137"/>
                <a:gd name="T28" fmla="*/ 0 w 224"/>
                <a:gd name="T29" fmla="*/ 0 h 11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24" h="1137">
                  <a:moveTo>
                    <a:pt x="224" y="4"/>
                  </a:moveTo>
                  <a:lnTo>
                    <a:pt x="209" y="0"/>
                  </a:lnTo>
                  <a:lnTo>
                    <a:pt x="163" y="172"/>
                  </a:lnTo>
                  <a:lnTo>
                    <a:pt x="123" y="327"/>
                  </a:lnTo>
                  <a:lnTo>
                    <a:pt x="90" y="478"/>
                  </a:lnTo>
                  <a:lnTo>
                    <a:pt x="59" y="656"/>
                  </a:lnTo>
                  <a:lnTo>
                    <a:pt x="31" y="873"/>
                  </a:lnTo>
                  <a:lnTo>
                    <a:pt x="0" y="1135"/>
                  </a:lnTo>
                  <a:lnTo>
                    <a:pt x="16" y="1137"/>
                  </a:lnTo>
                  <a:lnTo>
                    <a:pt x="47" y="875"/>
                  </a:lnTo>
                  <a:lnTo>
                    <a:pt x="75" y="658"/>
                  </a:lnTo>
                  <a:lnTo>
                    <a:pt x="104" y="480"/>
                  </a:lnTo>
                  <a:lnTo>
                    <a:pt x="138" y="332"/>
                  </a:lnTo>
                  <a:lnTo>
                    <a:pt x="178" y="176"/>
                  </a:lnTo>
                  <a:lnTo>
                    <a:pt x="224" y="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02" name="Freeform 96"/>
            <p:cNvSpPr>
              <a:spLocks/>
            </p:cNvSpPr>
            <p:nvPr/>
          </p:nvSpPr>
          <p:spPr bwMode="auto">
            <a:xfrm>
              <a:off x="5152" y="3535"/>
              <a:ext cx="159" cy="32"/>
            </a:xfrm>
            <a:custGeom>
              <a:avLst/>
              <a:gdLst>
                <a:gd name="T0" fmla="*/ 0 w 1114"/>
                <a:gd name="T1" fmla="*/ 0 h 224"/>
                <a:gd name="T2" fmla="*/ 0 w 1114"/>
                <a:gd name="T3" fmla="*/ 0 h 224"/>
                <a:gd name="T4" fmla="*/ 0 w 1114"/>
                <a:gd name="T5" fmla="*/ 0 h 224"/>
                <a:gd name="T6" fmla="*/ 0 w 1114"/>
                <a:gd name="T7" fmla="*/ 0 h 224"/>
                <a:gd name="T8" fmla="*/ 0 w 1114"/>
                <a:gd name="T9" fmla="*/ 0 h 224"/>
                <a:gd name="T10" fmla="*/ 0 w 1114"/>
                <a:gd name="T11" fmla="*/ 0 h 224"/>
                <a:gd name="T12" fmla="*/ 0 w 1114"/>
                <a:gd name="T13" fmla="*/ 0 h 224"/>
                <a:gd name="T14" fmla="*/ 0 w 1114"/>
                <a:gd name="T15" fmla="*/ 0 h 224"/>
                <a:gd name="T16" fmla="*/ 0 w 1114"/>
                <a:gd name="T17" fmla="*/ 0 h 224"/>
                <a:gd name="T18" fmla="*/ 0 w 1114"/>
                <a:gd name="T19" fmla="*/ 0 h 224"/>
                <a:gd name="T20" fmla="*/ 0 w 1114"/>
                <a:gd name="T21" fmla="*/ 0 h 224"/>
                <a:gd name="T22" fmla="*/ 0 w 1114"/>
                <a:gd name="T23" fmla="*/ 0 h 224"/>
                <a:gd name="T24" fmla="*/ 0 w 1114"/>
                <a:gd name="T25" fmla="*/ 0 h 224"/>
                <a:gd name="T26" fmla="*/ 0 w 1114"/>
                <a:gd name="T27" fmla="*/ 0 h 224"/>
                <a:gd name="T28" fmla="*/ 0 w 1114"/>
                <a:gd name="T29" fmla="*/ 0 h 224"/>
                <a:gd name="T30" fmla="*/ 0 w 1114"/>
                <a:gd name="T31" fmla="*/ 0 h 224"/>
                <a:gd name="T32" fmla="*/ 0 w 1114"/>
                <a:gd name="T33" fmla="*/ 0 h 224"/>
                <a:gd name="T34" fmla="*/ 0 w 1114"/>
                <a:gd name="T35" fmla="*/ 0 h 224"/>
                <a:gd name="T36" fmla="*/ 0 w 1114"/>
                <a:gd name="T37" fmla="*/ 0 h 224"/>
                <a:gd name="T38" fmla="*/ 0 w 1114"/>
                <a:gd name="T39" fmla="*/ 0 h 224"/>
                <a:gd name="T40" fmla="*/ 0 w 1114"/>
                <a:gd name="T41" fmla="*/ 0 h 224"/>
                <a:gd name="T42" fmla="*/ 0 w 1114"/>
                <a:gd name="T43" fmla="*/ 0 h 224"/>
                <a:gd name="T44" fmla="*/ 0 w 1114"/>
                <a:gd name="T45" fmla="*/ 0 h 22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114" h="224">
                  <a:moveTo>
                    <a:pt x="6" y="0"/>
                  </a:moveTo>
                  <a:lnTo>
                    <a:pt x="0" y="14"/>
                  </a:lnTo>
                  <a:lnTo>
                    <a:pt x="246" y="119"/>
                  </a:lnTo>
                  <a:lnTo>
                    <a:pt x="432" y="190"/>
                  </a:lnTo>
                  <a:lnTo>
                    <a:pt x="497" y="214"/>
                  </a:lnTo>
                  <a:lnTo>
                    <a:pt x="518" y="221"/>
                  </a:lnTo>
                  <a:lnTo>
                    <a:pt x="523" y="223"/>
                  </a:lnTo>
                  <a:lnTo>
                    <a:pt x="554" y="224"/>
                  </a:lnTo>
                  <a:lnTo>
                    <a:pt x="602" y="217"/>
                  </a:lnTo>
                  <a:lnTo>
                    <a:pt x="677" y="201"/>
                  </a:lnTo>
                  <a:lnTo>
                    <a:pt x="865" y="153"/>
                  </a:lnTo>
                  <a:lnTo>
                    <a:pt x="1114" y="82"/>
                  </a:lnTo>
                  <a:lnTo>
                    <a:pt x="1110" y="68"/>
                  </a:lnTo>
                  <a:lnTo>
                    <a:pt x="861" y="138"/>
                  </a:lnTo>
                  <a:lnTo>
                    <a:pt x="673" y="186"/>
                  </a:lnTo>
                  <a:lnTo>
                    <a:pt x="600" y="203"/>
                  </a:lnTo>
                  <a:lnTo>
                    <a:pt x="554" y="208"/>
                  </a:lnTo>
                  <a:lnTo>
                    <a:pt x="525" y="207"/>
                  </a:lnTo>
                  <a:lnTo>
                    <a:pt x="522" y="207"/>
                  </a:lnTo>
                  <a:lnTo>
                    <a:pt x="503" y="200"/>
                  </a:lnTo>
                  <a:lnTo>
                    <a:pt x="438" y="176"/>
                  </a:lnTo>
                  <a:lnTo>
                    <a:pt x="252" y="105"/>
                  </a:lnTo>
                  <a:lnTo>
                    <a:pt x="6" y="0"/>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03" name="Freeform 97"/>
            <p:cNvSpPr>
              <a:spLocks/>
            </p:cNvSpPr>
            <p:nvPr/>
          </p:nvSpPr>
          <p:spPr bwMode="auto">
            <a:xfrm>
              <a:off x="5300" y="3313"/>
              <a:ext cx="27" cy="26"/>
            </a:xfrm>
            <a:custGeom>
              <a:avLst/>
              <a:gdLst>
                <a:gd name="T0" fmla="*/ 0 w 162"/>
                <a:gd name="T1" fmla="*/ 0 h 199"/>
                <a:gd name="T2" fmla="*/ 0 w 162"/>
                <a:gd name="T3" fmla="*/ 0 h 199"/>
                <a:gd name="T4" fmla="*/ 0 w 162"/>
                <a:gd name="T5" fmla="*/ 0 h 199"/>
                <a:gd name="T6" fmla="*/ 0 w 162"/>
                <a:gd name="T7" fmla="*/ 0 h 199"/>
                <a:gd name="T8" fmla="*/ 0 w 162"/>
                <a:gd name="T9" fmla="*/ 0 h 199"/>
                <a:gd name="T10" fmla="*/ 0 w 162"/>
                <a:gd name="T11" fmla="*/ 0 h 199"/>
                <a:gd name="T12" fmla="*/ 0 w 162"/>
                <a:gd name="T13" fmla="*/ 0 h 199"/>
                <a:gd name="T14" fmla="*/ 0 w 162"/>
                <a:gd name="T15" fmla="*/ 0 h 199"/>
                <a:gd name="T16" fmla="*/ 0 w 162"/>
                <a:gd name="T17" fmla="*/ 0 h 199"/>
                <a:gd name="T18" fmla="*/ 0 w 162"/>
                <a:gd name="T19" fmla="*/ 0 h 199"/>
                <a:gd name="T20" fmla="*/ 0 w 162"/>
                <a:gd name="T21" fmla="*/ 0 h 199"/>
                <a:gd name="T22" fmla="*/ 0 w 162"/>
                <a:gd name="T23" fmla="*/ 0 h 199"/>
                <a:gd name="T24" fmla="*/ 0 w 162"/>
                <a:gd name="T25" fmla="*/ 0 h 199"/>
                <a:gd name="T26" fmla="*/ 0 w 162"/>
                <a:gd name="T27" fmla="*/ 0 h 199"/>
                <a:gd name="T28" fmla="*/ 0 w 162"/>
                <a:gd name="T29" fmla="*/ 0 h 199"/>
                <a:gd name="T30" fmla="*/ 0 w 162"/>
                <a:gd name="T31" fmla="*/ 0 h 199"/>
                <a:gd name="T32" fmla="*/ 0 w 162"/>
                <a:gd name="T33" fmla="*/ 0 h 199"/>
                <a:gd name="T34" fmla="*/ 0 w 162"/>
                <a:gd name="T35" fmla="*/ 0 h 199"/>
                <a:gd name="T36" fmla="*/ 0 w 162"/>
                <a:gd name="T37" fmla="*/ 0 h 199"/>
                <a:gd name="T38" fmla="*/ 0 w 162"/>
                <a:gd name="T39" fmla="*/ 0 h 199"/>
                <a:gd name="T40" fmla="*/ 0 w 162"/>
                <a:gd name="T41" fmla="*/ 0 h 199"/>
                <a:gd name="T42" fmla="*/ 0 w 162"/>
                <a:gd name="T43" fmla="*/ 0 h 199"/>
                <a:gd name="T44" fmla="*/ 0 w 162"/>
                <a:gd name="T45" fmla="*/ 0 h 199"/>
                <a:gd name="T46" fmla="*/ 0 w 162"/>
                <a:gd name="T47" fmla="*/ 0 h 199"/>
                <a:gd name="T48" fmla="*/ 0 w 162"/>
                <a:gd name="T49" fmla="*/ 0 h 199"/>
                <a:gd name="T50" fmla="*/ 0 w 162"/>
                <a:gd name="T51" fmla="*/ 0 h 199"/>
                <a:gd name="T52" fmla="*/ 0 w 162"/>
                <a:gd name="T53" fmla="*/ 0 h 199"/>
                <a:gd name="T54" fmla="*/ 0 w 162"/>
                <a:gd name="T55" fmla="*/ 0 h 199"/>
                <a:gd name="T56" fmla="*/ 0 w 162"/>
                <a:gd name="T57" fmla="*/ 0 h 199"/>
                <a:gd name="T58" fmla="*/ 0 w 162"/>
                <a:gd name="T59" fmla="*/ 0 h 199"/>
                <a:gd name="T60" fmla="*/ 0 w 162"/>
                <a:gd name="T61" fmla="*/ 0 h 199"/>
                <a:gd name="T62" fmla="*/ 0 w 162"/>
                <a:gd name="T63" fmla="*/ 0 h 1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62" h="199">
                  <a:moveTo>
                    <a:pt x="19" y="0"/>
                  </a:moveTo>
                  <a:lnTo>
                    <a:pt x="7" y="6"/>
                  </a:lnTo>
                  <a:lnTo>
                    <a:pt x="0" y="19"/>
                  </a:lnTo>
                  <a:lnTo>
                    <a:pt x="7" y="31"/>
                  </a:lnTo>
                  <a:lnTo>
                    <a:pt x="19" y="37"/>
                  </a:lnTo>
                  <a:lnTo>
                    <a:pt x="37" y="37"/>
                  </a:lnTo>
                  <a:lnTo>
                    <a:pt x="56" y="44"/>
                  </a:lnTo>
                  <a:lnTo>
                    <a:pt x="76" y="59"/>
                  </a:lnTo>
                  <a:lnTo>
                    <a:pt x="95" y="79"/>
                  </a:lnTo>
                  <a:lnTo>
                    <a:pt x="113" y="104"/>
                  </a:lnTo>
                  <a:lnTo>
                    <a:pt x="123" y="128"/>
                  </a:lnTo>
                  <a:lnTo>
                    <a:pt x="126" y="152"/>
                  </a:lnTo>
                  <a:lnTo>
                    <a:pt x="121" y="177"/>
                  </a:lnTo>
                  <a:lnTo>
                    <a:pt x="123" y="191"/>
                  </a:lnTo>
                  <a:lnTo>
                    <a:pt x="134" y="199"/>
                  </a:lnTo>
                  <a:lnTo>
                    <a:pt x="148" y="197"/>
                  </a:lnTo>
                  <a:lnTo>
                    <a:pt x="156" y="185"/>
                  </a:lnTo>
                  <a:lnTo>
                    <a:pt x="162" y="157"/>
                  </a:lnTo>
                  <a:lnTo>
                    <a:pt x="162" y="151"/>
                  </a:lnTo>
                  <a:lnTo>
                    <a:pt x="158" y="121"/>
                  </a:lnTo>
                  <a:lnTo>
                    <a:pt x="157" y="116"/>
                  </a:lnTo>
                  <a:lnTo>
                    <a:pt x="144" y="87"/>
                  </a:lnTo>
                  <a:lnTo>
                    <a:pt x="142" y="84"/>
                  </a:lnTo>
                  <a:lnTo>
                    <a:pt x="124" y="58"/>
                  </a:lnTo>
                  <a:lnTo>
                    <a:pt x="123" y="55"/>
                  </a:lnTo>
                  <a:lnTo>
                    <a:pt x="102" y="33"/>
                  </a:lnTo>
                  <a:lnTo>
                    <a:pt x="98" y="31"/>
                  </a:lnTo>
                  <a:lnTo>
                    <a:pt x="74" y="13"/>
                  </a:lnTo>
                  <a:lnTo>
                    <a:pt x="70" y="11"/>
                  </a:lnTo>
                  <a:lnTo>
                    <a:pt x="46" y="2"/>
                  </a:lnTo>
                  <a:lnTo>
                    <a:pt x="40" y="0"/>
                  </a:lnTo>
                  <a:lnTo>
                    <a:pt x="19" y="0"/>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04" name="Freeform 98"/>
            <p:cNvSpPr>
              <a:spLocks/>
            </p:cNvSpPr>
            <p:nvPr/>
          </p:nvSpPr>
          <p:spPr bwMode="auto">
            <a:xfrm>
              <a:off x="5337" y="3344"/>
              <a:ext cx="27" cy="16"/>
            </a:xfrm>
            <a:custGeom>
              <a:avLst/>
              <a:gdLst>
                <a:gd name="T0" fmla="*/ 0 w 216"/>
                <a:gd name="T1" fmla="*/ 0 h 137"/>
                <a:gd name="T2" fmla="*/ 0 w 216"/>
                <a:gd name="T3" fmla="*/ 0 h 137"/>
                <a:gd name="T4" fmla="*/ 0 w 216"/>
                <a:gd name="T5" fmla="*/ 0 h 137"/>
                <a:gd name="T6" fmla="*/ 0 w 216"/>
                <a:gd name="T7" fmla="*/ 0 h 137"/>
                <a:gd name="T8" fmla="*/ 0 w 216"/>
                <a:gd name="T9" fmla="*/ 0 h 137"/>
                <a:gd name="T10" fmla="*/ 0 w 216"/>
                <a:gd name="T11" fmla="*/ 0 h 137"/>
                <a:gd name="T12" fmla="*/ 0 w 216"/>
                <a:gd name="T13" fmla="*/ 0 h 137"/>
                <a:gd name="T14" fmla="*/ 0 w 216"/>
                <a:gd name="T15" fmla="*/ 0 h 137"/>
                <a:gd name="T16" fmla="*/ 0 w 216"/>
                <a:gd name="T17" fmla="*/ 0 h 137"/>
                <a:gd name="T18" fmla="*/ 0 w 216"/>
                <a:gd name="T19" fmla="*/ 0 h 137"/>
                <a:gd name="T20" fmla="*/ 0 w 216"/>
                <a:gd name="T21" fmla="*/ 0 h 137"/>
                <a:gd name="T22" fmla="*/ 0 w 216"/>
                <a:gd name="T23" fmla="*/ 0 h 137"/>
                <a:gd name="T24" fmla="*/ 0 w 216"/>
                <a:gd name="T25" fmla="*/ 0 h 137"/>
                <a:gd name="T26" fmla="*/ 0 w 216"/>
                <a:gd name="T27" fmla="*/ 0 h 137"/>
                <a:gd name="T28" fmla="*/ 0 w 216"/>
                <a:gd name="T29" fmla="*/ 0 h 137"/>
                <a:gd name="T30" fmla="*/ 0 w 216"/>
                <a:gd name="T31" fmla="*/ 0 h 137"/>
                <a:gd name="T32" fmla="*/ 0 w 216"/>
                <a:gd name="T33" fmla="*/ 0 h 137"/>
                <a:gd name="T34" fmla="*/ 0 w 216"/>
                <a:gd name="T35" fmla="*/ 0 h 137"/>
                <a:gd name="T36" fmla="*/ 0 w 216"/>
                <a:gd name="T37" fmla="*/ 0 h 137"/>
                <a:gd name="T38" fmla="*/ 0 w 216"/>
                <a:gd name="T39" fmla="*/ 0 h 137"/>
                <a:gd name="T40" fmla="*/ 0 w 216"/>
                <a:gd name="T41" fmla="*/ 0 h 137"/>
                <a:gd name="T42" fmla="*/ 0 w 216"/>
                <a:gd name="T43" fmla="*/ 0 h 137"/>
                <a:gd name="T44" fmla="*/ 0 w 216"/>
                <a:gd name="T45" fmla="*/ 0 h 137"/>
                <a:gd name="T46" fmla="*/ 0 w 216"/>
                <a:gd name="T47" fmla="*/ 0 h 137"/>
                <a:gd name="T48" fmla="*/ 0 w 216"/>
                <a:gd name="T49" fmla="*/ 0 h 137"/>
                <a:gd name="T50" fmla="*/ 0 w 216"/>
                <a:gd name="T51" fmla="*/ 0 h 137"/>
                <a:gd name="T52" fmla="*/ 0 w 216"/>
                <a:gd name="T53" fmla="*/ 0 h 137"/>
                <a:gd name="T54" fmla="*/ 0 w 216"/>
                <a:gd name="T55" fmla="*/ 0 h 137"/>
                <a:gd name="T56" fmla="*/ 0 w 216"/>
                <a:gd name="T57" fmla="*/ 0 h 137"/>
                <a:gd name="T58" fmla="*/ 0 w 216"/>
                <a:gd name="T59" fmla="*/ 0 h 137"/>
                <a:gd name="T60" fmla="*/ 0 w 216"/>
                <a:gd name="T61" fmla="*/ 0 h 137"/>
                <a:gd name="T62" fmla="*/ 0 w 216"/>
                <a:gd name="T63" fmla="*/ 0 h 13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16" h="137">
                  <a:moveTo>
                    <a:pt x="9" y="14"/>
                  </a:moveTo>
                  <a:lnTo>
                    <a:pt x="0" y="24"/>
                  </a:lnTo>
                  <a:lnTo>
                    <a:pt x="1" y="39"/>
                  </a:lnTo>
                  <a:lnTo>
                    <a:pt x="12" y="48"/>
                  </a:lnTo>
                  <a:lnTo>
                    <a:pt x="26" y="47"/>
                  </a:lnTo>
                  <a:lnTo>
                    <a:pt x="42" y="38"/>
                  </a:lnTo>
                  <a:lnTo>
                    <a:pt x="62" y="37"/>
                  </a:lnTo>
                  <a:lnTo>
                    <a:pt x="87" y="40"/>
                  </a:lnTo>
                  <a:lnTo>
                    <a:pt x="114" y="48"/>
                  </a:lnTo>
                  <a:lnTo>
                    <a:pt x="139" y="62"/>
                  </a:lnTo>
                  <a:lnTo>
                    <a:pt x="160" y="80"/>
                  </a:lnTo>
                  <a:lnTo>
                    <a:pt x="174" y="99"/>
                  </a:lnTo>
                  <a:lnTo>
                    <a:pt x="181" y="125"/>
                  </a:lnTo>
                  <a:lnTo>
                    <a:pt x="190" y="135"/>
                  </a:lnTo>
                  <a:lnTo>
                    <a:pt x="204" y="137"/>
                  </a:lnTo>
                  <a:lnTo>
                    <a:pt x="214" y="128"/>
                  </a:lnTo>
                  <a:lnTo>
                    <a:pt x="216" y="115"/>
                  </a:lnTo>
                  <a:lnTo>
                    <a:pt x="208" y="86"/>
                  </a:lnTo>
                  <a:lnTo>
                    <a:pt x="205" y="81"/>
                  </a:lnTo>
                  <a:lnTo>
                    <a:pt x="187" y="57"/>
                  </a:lnTo>
                  <a:lnTo>
                    <a:pt x="185" y="54"/>
                  </a:lnTo>
                  <a:lnTo>
                    <a:pt x="162" y="34"/>
                  </a:lnTo>
                  <a:lnTo>
                    <a:pt x="158" y="31"/>
                  </a:lnTo>
                  <a:lnTo>
                    <a:pt x="129" y="15"/>
                  </a:lnTo>
                  <a:lnTo>
                    <a:pt x="126" y="14"/>
                  </a:lnTo>
                  <a:lnTo>
                    <a:pt x="96" y="5"/>
                  </a:lnTo>
                  <a:lnTo>
                    <a:pt x="93" y="5"/>
                  </a:lnTo>
                  <a:lnTo>
                    <a:pt x="65" y="1"/>
                  </a:lnTo>
                  <a:lnTo>
                    <a:pt x="62" y="0"/>
                  </a:lnTo>
                  <a:lnTo>
                    <a:pt x="36" y="2"/>
                  </a:lnTo>
                  <a:lnTo>
                    <a:pt x="29" y="4"/>
                  </a:lnTo>
                  <a:lnTo>
                    <a:pt x="9" y="14"/>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05" name="Freeform 99"/>
            <p:cNvSpPr>
              <a:spLocks/>
            </p:cNvSpPr>
            <p:nvPr/>
          </p:nvSpPr>
          <p:spPr bwMode="auto">
            <a:xfrm>
              <a:off x="5284" y="3323"/>
              <a:ext cx="27" cy="16"/>
            </a:xfrm>
            <a:custGeom>
              <a:avLst/>
              <a:gdLst>
                <a:gd name="T0" fmla="*/ 0 w 176"/>
                <a:gd name="T1" fmla="*/ 0 h 135"/>
                <a:gd name="T2" fmla="*/ 0 w 176"/>
                <a:gd name="T3" fmla="*/ 0 h 135"/>
                <a:gd name="T4" fmla="*/ 0 w 176"/>
                <a:gd name="T5" fmla="*/ 0 h 135"/>
                <a:gd name="T6" fmla="*/ 0 w 176"/>
                <a:gd name="T7" fmla="*/ 0 h 135"/>
                <a:gd name="T8" fmla="*/ 0 w 176"/>
                <a:gd name="T9" fmla="*/ 0 h 135"/>
                <a:gd name="T10" fmla="*/ 0 w 176"/>
                <a:gd name="T11" fmla="*/ 0 h 135"/>
                <a:gd name="T12" fmla="*/ 0 w 176"/>
                <a:gd name="T13" fmla="*/ 0 h 135"/>
                <a:gd name="T14" fmla="*/ 0 w 176"/>
                <a:gd name="T15" fmla="*/ 0 h 135"/>
                <a:gd name="T16" fmla="*/ 0 w 176"/>
                <a:gd name="T17" fmla="*/ 0 h 135"/>
                <a:gd name="T18" fmla="*/ 0 w 176"/>
                <a:gd name="T19" fmla="*/ 0 h 135"/>
                <a:gd name="T20" fmla="*/ 0 w 176"/>
                <a:gd name="T21" fmla="*/ 0 h 135"/>
                <a:gd name="T22" fmla="*/ 0 w 176"/>
                <a:gd name="T23" fmla="*/ 0 h 135"/>
                <a:gd name="T24" fmla="*/ 0 w 176"/>
                <a:gd name="T25" fmla="*/ 0 h 135"/>
                <a:gd name="T26" fmla="*/ 0 w 176"/>
                <a:gd name="T27" fmla="*/ 0 h 135"/>
                <a:gd name="T28" fmla="*/ 0 w 176"/>
                <a:gd name="T29" fmla="*/ 0 h 135"/>
                <a:gd name="T30" fmla="*/ 0 w 176"/>
                <a:gd name="T31" fmla="*/ 0 h 135"/>
                <a:gd name="T32" fmla="*/ 0 w 176"/>
                <a:gd name="T33" fmla="*/ 0 h 135"/>
                <a:gd name="T34" fmla="*/ 0 w 176"/>
                <a:gd name="T35" fmla="*/ 0 h 135"/>
                <a:gd name="T36" fmla="*/ 0 w 176"/>
                <a:gd name="T37" fmla="*/ 0 h 135"/>
                <a:gd name="T38" fmla="*/ 0 w 176"/>
                <a:gd name="T39" fmla="*/ 0 h 135"/>
                <a:gd name="T40" fmla="*/ 0 w 176"/>
                <a:gd name="T41" fmla="*/ 0 h 135"/>
                <a:gd name="T42" fmla="*/ 0 w 176"/>
                <a:gd name="T43" fmla="*/ 0 h 135"/>
                <a:gd name="T44" fmla="*/ 0 w 176"/>
                <a:gd name="T45" fmla="*/ 0 h 135"/>
                <a:gd name="T46" fmla="*/ 0 w 176"/>
                <a:gd name="T47" fmla="*/ 0 h 135"/>
                <a:gd name="T48" fmla="*/ 0 w 176"/>
                <a:gd name="T49" fmla="*/ 0 h 135"/>
                <a:gd name="T50" fmla="*/ 0 w 176"/>
                <a:gd name="T51" fmla="*/ 0 h 135"/>
                <a:gd name="T52" fmla="*/ 0 w 176"/>
                <a:gd name="T53" fmla="*/ 0 h 135"/>
                <a:gd name="T54" fmla="*/ 0 w 176"/>
                <a:gd name="T55" fmla="*/ 0 h 135"/>
                <a:gd name="T56" fmla="*/ 0 w 176"/>
                <a:gd name="T57" fmla="*/ 0 h 135"/>
                <a:gd name="T58" fmla="*/ 0 w 176"/>
                <a:gd name="T59" fmla="*/ 0 h 135"/>
                <a:gd name="T60" fmla="*/ 0 w 176"/>
                <a:gd name="T61" fmla="*/ 0 h 13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76" h="135">
                  <a:moveTo>
                    <a:pt x="3" y="20"/>
                  </a:moveTo>
                  <a:lnTo>
                    <a:pt x="0" y="31"/>
                  </a:lnTo>
                  <a:lnTo>
                    <a:pt x="11" y="34"/>
                  </a:lnTo>
                  <a:lnTo>
                    <a:pt x="30" y="23"/>
                  </a:lnTo>
                  <a:lnTo>
                    <a:pt x="53" y="17"/>
                  </a:lnTo>
                  <a:lnTo>
                    <a:pt x="80" y="16"/>
                  </a:lnTo>
                  <a:lnTo>
                    <a:pt x="107" y="21"/>
                  </a:lnTo>
                  <a:lnTo>
                    <a:pt x="131" y="33"/>
                  </a:lnTo>
                  <a:lnTo>
                    <a:pt x="150" y="54"/>
                  </a:lnTo>
                  <a:lnTo>
                    <a:pt x="156" y="67"/>
                  </a:lnTo>
                  <a:lnTo>
                    <a:pt x="160" y="83"/>
                  </a:lnTo>
                  <a:lnTo>
                    <a:pt x="160" y="126"/>
                  </a:lnTo>
                  <a:lnTo>
                    <a:pt x="168" y="135"/>
                  </a:lnTo>
                  <a:lnTo>
                    <a:pt x="176" y="126"/>
                  </a:lnTo>
                  <a:lnTo>
                    <a:pt x="176" y="82"/>
                  </a:lnTo>
                  <a:lnTo>
                    <a:pt x="175" y="80"/>
                  </a:lnTo>
                  <a:lnTo>
                    <a:pt x="171" y="62"/>
                  </a:lnTo>
                  <a:lnTo>
                    <a:pt x="171" y="61"/>
                  </a:lnTo>
                  <a:lnTo>
                    <a:pt x="164" y="47"/>
                  </a:lnTo>
                  <a:lnTo>
                    <a:pt x="163" y="45"/>
                  </a:lnTo>
                  <a:lnTo>
                    <a:pt x="142" y="22"/>
                  </a:lnTo>
                  <a:lnTo>
                    <a:pt x="140" y="20"/>
                  </a:lnTo>
                  <a:lnTo>
                    <a:pt x="115" y="7"/>
                  </a:lnTo>
                  <a:lnTo>
                    <a:pt x="113" y="7"/>
                  </a:lnTo>
                  <a:lnTo>
                    <a:pt x="83" y="1"/>
                  </a:lnTo>
                  <a:lnTo>
                    <a:pt x="81" y="0"/>
                  </a:lnTo>
                  <a:lnTo>
                    <a:pt x="52" y="1"/>
                  </a:lnTo>
                  <a:lnTo>
                    <a:pt x="50" y="2"/>
                  </a:lnTo>
                  <a:lnTo>
                    <a:pt x="25" y="9"/>
                  </a:lnTo>
                  <a:lnTo>
                    <a:pt x="23" y="9"/>
                  </a:lnTo>
                  <a:lnTo>
                    <a:pt x="3" y="20"/>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06" name="Freeform 100"/>
            <p:cNvSpPr>
              <a:spLocks/>
            </p:cNvSpPr>
            <p:nvPr/>
          </p:nvSpPr>
          <p:spPr bwMode="auto">
            <a:xfrm>
              <a:off x="5295" y="3329"/>
              <a:ext cx="16" cy="15"/>
            </a:xfrm>
            <a:custGeom>
              <a:avLst/>
              <a:gdLst>
                <a:gd name="T0" fmla="*/ 0 w 119"/>
                <a:gd name="T1" fmla="*/ 0 h 141"/>
                <a:gd name="T2" fmla="*/ 0 w 119"/>
                <a:gd name="T3" fmla="*/ 0 h 141"/>
                <a:gd name="T4" fmla="*/ 0 w 119"/>
                <a:gd name="T5" fmla="*/ 0 h 141"/>
                <a:gd name="T6" fmla="*/ 0 w 119"/>
                <a:gd name="T7" fmla="*/ 0 h 141"/>
                <a:gd name="T8" fmla="*/ 0 w 119"/>
                <a:gd name="T9" fmla="*/ 0 h 141"/>
                <a:gd name="T10" fmla="*/ 0 w 119"/>
                <a:gd name="T11" fmla="*/ 0 h 141"/>
                <a:gd name="T12" fmla="*/ 0 w 119"/>
                <a:gd name="T13" fmla="*/ 0 h 141"/>
                <a:gd name="T14" fmla="*/ 0 w 119"/>
                <a:gd name="T15" fmla="*/ 0 h 141"/>
                <a:gd name="T16" fmla="*/ 0 w 119"/>
                <a:gd name="T17" fmla="*/ 0 h 141"/>
                <a:gd name="T18" fmla="*/ 0 w 119"/>
                <a:gd name="T19" fmla="*/ 0 h 141"/>
                <a:gd name="T20" fmla="*/ 0 w 119"/>
                <a:gd name="T21" fmla="*/ 0 h 141"/>
                <a:gd name="T22" fmla="*/ 0 w 119"/>
                <a:gd name="T23" fmla="*/ 0 h 141"/>
                <a:gd name="T24" fmla="*/ 0 w 119"/>
                <a:gd name="T25" fmla="*/ 0 h 141"/>
                <a:gd name="T26" fmla="*/ 0 w 119"/>
                <a:gd name="T27" fmla="*/ 0 h 141"/>
                <a:gd name="T28" fmla="*/ 0 w 119"/>
                <a:gd name="T29" fmla="*/ 0 h 141"/>
                <a:gd name="T30" fmla="*/ 0 w 119"/>
                <a:gd name="T31" fmla="*/ 0 h 141"/>
                <a:gd name="T32" fmla="*/ 0 w 119"/>
                <a:gd name="T33" fmla="*/ 0 h 141"/>
                <a:gd name="T34" fmla="*/ 0 w 119"/>
                <a:gd name="T35" fmla="*/ 0 h 141"/>
                <a:gd name="T36" fmla="*/ 0 w 119"/>
                <a:gd name="T37" fmla="*/ 0 h 141"/>
                <a:gd name="T38" fmla="*/ 0 w 119"/>
                <a:gd name="T39" fmla="*/ 0 h 14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19" h="141">
                  <a:moveTo>
                    <a:pt x="59" y="0"/>
                  </a:moveTo>
                  <a:lnTo>
                    <a:pt x="42" y="3"/>
                  </a:lnTo>
                  <a:lnTo>
                    <a:pt x="27" y="10"/>
                  </a:lnTo>
                  <a:lnTo>
                    <a:pt x="15" y="23"/>
                  </a:lnTo>
                  <a:lnTo>
                    <a:pt x="6" y="39"/>
                  </a:lnTo>
                  <a:lnTo>
                    <a:pt x="59" y="71"/>
                  </a:lnTo>
                  <a:lnTo>
                    <a:pt x="0" y="78"/>
                  </a:lnTo>
                  <a:lnTo>
                    <a:pt x="6" y="103"/>
                  </a:lnTo>
                  <a:lnTo>
                    <a:pt x="19" y="123"/>
                  </a:lnTo>
                  <a:lnTo>
                    <a:pt x="37" y="136"/>
                  </a:lnTo>
                  <a:lnTo>
                    <a:pt x="59" y="141"/>
                  </a:lnTo>
                  <a:lnTo>
                    <a:pt x="82" y="136"/>
                  </a:lnTo>
                  <a:lnTo>
                    <a:pt x="102" y="121"/>
                  </a:lnTo>
                  <a:lnTo>
                    <a:pt x="114" y="98"/>
                  </a:lnTo>
                  <a:lnTo>
                    <a:pt x="119" y="71"/>
                  </a:lnTo>
                  <a:lnTo>
                    <a:pt x="114" y="43"/>
                  </a:lnTo>
                  <a:lnTo>
                    <a:pt x="102" y="21"/>
                  </a:lnTo>
                  <a:lnTo>
                    <a:pt x="82" y="5"/>
                  </a:lnTo>
                  <a:lnTo>
                    <a:pt x="71" y="1"/>
                  </a:lnTo>
                  <a:lnTo>
                    <a:pt x="5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07" name="Freeform 101"/>
            <p:cNvSpPr>
              <a:spLocks/>
            </p:cNvSpPr>
            <p:nvPr/>
          </p:nvSpPr>
          <p:spPr bwMode="auto">
            <a:xfrm>
              <a:off x="5327" y="3355"/>
              <a:ext cx="26" cy="16"/>
            </a:xfrm>
            <a:custGeom>
              <a:avLst/>
              <a:gdLst>
                <a:gd name="T0" fmla="*/ 0 w 176"/>
                <a:gd name="T1" fmla="*/ 0 h 135"/>
                <a:gd name="T2" fmla="*/ 0 w 176"/>
                <a:gd name="T3" fmla="*/ 0 h 135"/>
                <a:gd name="T4" fmla="*/ 0 w 176"/>
                <a:gd name="T5" fmla="*/ 0 h 135"/>
                <a:gd name="T6" fmla="*/ 0 w 176"/>
                <a:gd name="T7" fmla="*/ 0 h 135"/>
                <a:gd name="T8" fmla="*/ 0 w 176"/>
                <a:gd name="T9" fmla="*/ 0 h 135"/>
                <a:gd name="T10" fmla="*/ 0 w 176"/>
                <a:gd name="T11" fmla="*/ 0 h 135"/>
                <a:gd name="T12" fmla="*/ 0 w 176"/>
                <a:gd name="T13" fmla="*/ 0 h 135"/>
                <a:gd name="T14" fmla="*/ 0 w 176"/>
                <a:gd name="T15" fmla="*/ 0 h 135"/>
                <a:gd name="T16" fmla="*/ 0 w 176"/>
                <a:gd name="T17" fmla="*/ 0 h 135"/>
                <a:gd name="T18" fmla="*/ 0 w 176"/>
                <a:gd name="T19" fmla="*/ 0 h 135"/>
                <a:gd name="T20" fmla="*/ 0 w 176"/>
                <a:gd name="T21" fmla="*/ 0 h 135"/>
                <a:gd name="T22" fmla="*/ 0 w 176"/>
                <a:gd name="T23" fmla="*/ 0 h 135"/>
                <a:gd name="T24" fmla="*/ 0 w 176"/>
                <a:gd name="T25" fmla="*/ 0 h 135"/>
                <a:gd name="T26" fmla="*/ 0 w 176"/>
                <a:gd name="T27" fmla="*/ 0 h 135"/>
                <a:gd name="T28" fmla="*/ 0 w 176"/>
                <a:gd name="T29" fmla="*/ 0 h 135"/>
                <a:gd name="T30" fmla="*/ 0 w 176"/>
                <a:gd name="T31" fmla="*/ 0 h 135"/>
                <a:gd name="T32" fmla="*/ 0 w 176"/>
                <a:gd name="T33" fmla="*/ 0 h 135"/>
                <a:gd name="T34" fmla="*/ 0 w 176"/>
                <a:gd name="T35" fmla="*/ 0 h 135"/>
                <a:gd name="T36" fmla="*/ 0 w 176"/>
                <a:gd name="T37" fmla="*/ 0 h 135"/>
                <a:gd name="T38" fmla="*/ 0 w 176"/>
                <a:gd name="T39" fmla="*/ 0 h 135"/>
                <a:gd name="T40" fmla="*/ 0 w 176"/>
                <a:gd name="T41" fmla="*/ 0 h 135"/>
                <a:gd name="T42" fmla="*/ 0 w 176"/>
                <a:gd name="T43" fmla="*/ 0 h 135"/>
                <a:gd name="T44" fmla="*/ 0 w 176"/>
                <a:gd name="T45" fmla="*/ 0 h 135"/>
                <a:gd name="T46" fmla="*/ 0 w 176"/>
                <a:gd name="T47" fmla="*/ 0 h 135"/>
                <a:gd name="T48" fmla="*/ 0 w 176"/>
                <a:gd name="T49" fmla="*/ 0 h 135"/>
                <a:gd name="T50" fmla="*/ 0 w 176"/>
                <a:gd name="T51" fmla="*/ 0 h 135"/>
                <a:gd name="T52" fmla="*/ 0 w 176"/>
                <a:gd name="T53" fmla="*/ 0 h 135"/>
                <a:gd name="T54" fmla="*/ 0 w 176"/>
                <a:gd name="T55" fmla="*/ 0 h 135"/>
                <a:gd name="T56" fmla="*/ 0 w 176"/>
                <a:gd name="T57" fmla="*/ 0 h 135"/>
                <a:gd name="T58" fmla="*/ 0 w 176"/>
                <a:gd name="T59" fmla="*/ 0 h 135"/>
                <a:gd name="T60" fmla="*/ 0 w 176"/>
                <a:gd name="T61" fmla="*/ 0 h 13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76" h="135">
                  <a:moveTo>
                    <a:pt x="3" y="20"/>
                  </a:moveTo>
                  <a:lnTo>
                    <a:pt x="0" y="32"/>
                  </a:lnTo>
                  <a:lnTo>
                    <a:pt x="12" y="35"/>
                  </a:lnTo>
                  <a:lnTo>
                    <a:pt x="30" y="23"/>
                  </a:lnTo>
                  <a:lnTo>
                    <a:pt x="53" y="17"/>
                  </a:lnTo>
                  <a:lnTo>
                    <a:pt x="80" y="16"/>
                  </a:lnTo>
                  <a:lnTo>
                    <a:pt x="108" y="21"/>
                  </a:lnTo>
                  <a:lnTo>
                    <a:pt x="131" y="34"/>
                  </a:lnTo>
                  <a:lnTo>
                    <a:pt x="150" y="54"/>
                  </a:lnTo>
                  <a:lnTo>
                    <a:pt x="157" y="67"/>
                  </a:lnTo>
                  <a:lnTo>
                    <a:pt x="160" y="84"/>
                  </a:lnTo>
                  <a:lnTo>
                    <a:pt x="160" y="127"/>
                  </a:lnTo>
                  <a:lnTo>
                    <a:pt x="168" y="135"/>
                  </a:lnTo>
                  <a:lnTo>
                    <a:pt x="176" y="127"/>
                  </a:lnTo>
                  <a:lnTo>
                    <a:pt x="176" y="83"/>
                  </a:lnTo>
                  <a:lnTo>
                    <a:pt x="175" y="81"/>
                  </a:lnTo>
                  <a:lnTo>
                    <a:pt x="171" y="62"/>
                  </a:lnTo>
                  <a:lnTo>
                    <a:pt x="171" y="61"/>
                  </a:lnTo>
                  <a:lnTo>
                    <a:pt x="164" y="47"/>
                  </a:lnTo>
                  <a:lnTo>
                    <a:pt x="163" y="45"/>
                  </a:lnTo>
                  <a:lnTo>
                    <a:pt x="142" y="22"/>
                  </a:lnTo>
                  <a:lnTo>
                    <a:pt x="140" y="20"/>
                  </a:lnTo>
                  <a:lnTo>
                    <a:pt x="115" y="7"/>
                  </a:lnTo>
                  <a:lnTo>
                    <a:pt x="113" y="7"/>
                  </a:lnTo>
                  <a:lnTo>
                    <a:pt x="83" y="1"/>
                  </a:lnTo>
                  <a:lnTo>
                    <a:pt x="81" y="0"/>
                  </a:lnTo>
                  <a:lnTo>
                    <a:pt x="52" y="1"/>
                  </a:lnTo>
                  <a:lnTo>
                    <a:pt x="50" y="2"/>
                  </a:lnTo>
                  <a:lnTo>
                    <a:pt x="25" y="9"/>
                  </a:lnTo>
                  <a:lnTo>
                    <a:pt x="23" y="9"/>
                  </a:lnTo>
                  <a:lnTo>
                    <a:pt x="3" y="20"/>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08" name="Freeform 102"/>
            <p:cNvSpPr>
              <a:spLocks/>
            </p:cNvSpPr>
            <p:nvPr/>
          </p:nvSpPr>
          <p:spPr bwMode="auto">
            <a:xfrm>
              <a:off x="5337" y="3360"/>
              <a:ext cx="16" cy="16"/>
            </a:xfrm>
            <a:custGeom>
              <a:avLst/>
              <a:gdLst>
                <a:gd name="T0" fmla="*/ 0 w 119"/>
                <a:gd name="T1" fmla="*/ 0 h 141"/>
                <a:gd name="T2" fmla="*/ 0 w 119"/>
                <a:gd name="T3" fmla="*/ 0 h 141"/>
                <a:gd name="T4" fmla="*/ 0 w 119"/>
                <a:gd name="T5" fmla="*/ 0 h 141"/>
                <a:gd name="T6" fmla="*/ 0 w 119"/>
                <a:gd name="T7" fmla="*/ 0 h 141"/>
                <a:gd name="T8" fmla="*/ 0 w 119"/>
                <a:gd name="T9" fmla="*/ 0 h 141"/>
                <a:gd name="T10" fmla="*/ 0 w 119"/>
                <a:gd name="T11" fmla="*/ 0 h 141"/>
                <a:gd name="T12" fmla="*/ 0 w 119"/>
                <a:gd name="T13" fmla="*/ 0 h 141"/>
                <a:gd name="T14" fmla="*/ 0 w 119"/>
                <a:gd name="T15" fmla="*/ 0 h 141"/>
                <a:gd name="T16" fmla="*/ 0 w 119"/>
                <a:gd name="T17" fmla="*/ 0 h 141"/>
                <a:gd name="T18" fmla="*/ 0 w 119"/>
                <a:gd name="T19" fmla="*/ 0 h 141"/>
                <a:gd name="T20" fmla="*/ 0 w 119"/>
                <a:gd name="T21" fmla="*/ 0 h 141"/>
                <a:gd name="T22" fmla="*/ 0 w 119"/>
                <a:gd name="T23" fmla="*/ 0 h 141"/>
                <a:gd name="T24" fmla="*/ 0 w 119"/>
                <a:gd name="T25" fmla="*/ 0 h 141"/>
                <a:gd name="T26" fmla="*/ 0 w 119"/>
                <a:gd name="T27" fmla="*/ 0 h 141"/>
                <a:gd name="T28" fmla="*/ 0 w 119"/>
                <a:gd name="T29" fmla="*/ 0 h 141"/>
                <a:gd name="T30" fmla="*/ 0 w 119"/>
                <a:gd name="T31" fmla="*/ 0 h 141"/>
                <a:gd name="T32" fmla="*/ 0 w 119"/>
                <a:gd name="T33" fmla="*/ 0 h 141"/>
                <a:gd name="T34" fmla="*/ 0 w 119"/>
                <a:gd name="T35" fmla="*/ 0 h 141"/>
                <a:gd name="T36" fmla="*/ 0 w 119"/>
                <a:gd name="T37" fmla="*/ 0 h 141"/>
                <a:gd name="T38" fmla="*/ 0 w 119"/>
                <a:gd name="T39" fmla="*/ 0 h 14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19" h="141">
                  <a:moveTo>
                    <a:pt x="59" y="0"/>
                  </a:moveTo>
                  <a:lnTo>
                    <a:pt x="43" y="3"/>
                  </a:lnTo>
                  <a:lnTo>
                    <a:pt x="27" y="11"/>
                  </a:lnTo>
                  <a:lnTo>
                    <a:pt x="15" y="23"/>
                  </a:lnTo>
                  <a:lnTo>
                    <a:pt x="6" y="38"/>
                  </a:lnTo>
                  <a:lnTo>
                    <a:pt x="59" y="70"/>
                  </a:lnTo>
                  <a:lnTo>
                    <a:pt x="0" y="77"/>
                  </a:lnTo>
                  <a:lnTo>
                    <a:pt x="6" y="102"/>
                  </a:lnTo>
                  <a:lnTo>
                    <a:pt x="19" y="122"/>
                  </a:lnTo>
                  <a:lnTo>
                    <a:pt x="37" y="136"/>
                  </a:lnTo>
                  <a:lnTo>
                    <a:pt x="59" y="141"/>
                  </a:lnTo>
                  <a:lnTo>
                    <a:pt x="82" y="136"/>
                  </a:lnTo>
                  <a:lnTo>
                    <a:pt x="102" y="120"/>
                  </a:lnTo>
                  <a:lnTo>
                    <a:pt x="114" y="98"/>
                  </a:lnTo>
                  <a:lnTo>
                    <a:pt x="119" y="70"/>
                  </a:lnTo>
                  <a:lnTo>
                    <a:pt x="114" y="42"/>
                  </a:lnTo>
                  <a:lnTo>
                    <a:pt x="102" y="20"/>
                  </a:lnTo>
                  <a:lnTo>
                    <a:pt x="82" y="5"/>
                  </a:lnTo>
                  <a:lnTo>
                    <a:pt x="71" y="1"/>
                  </a:lnTo>
                  <a:lnTo>
                    <a:pt x="5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09" name="Freeform 103"/>
            <p:cNvSpPr>
              <a:spLocks/>
            </p:cNvSpPr>
            <p:nvPr/>
          </p:nvSpPr>
          <p:spPr bwMode="auto">
            <a:xfrm>
              <a:off x="5306" y="3366"/>
              <a:ext cx="10" cy="5"/>
            </a:xfrm>
            <a:custGeom>
              <a:avLst/>
              <a:gdLst>
                <a:gd name="T0" fmla="*/ 0 w 72"/>
                <a:gd name="T1" fmla="*/ 0 h 61"/>
                <a:gd name="T2" fmla="*/ 0 w 72"/>
                <a:gd name="T3" fmla="*/ 0 h 61"/>
                <a:gd name="T4" fmla="*/ 0 w 72"/>
                <a:gd name="T5" fmla="*/ 0 h 61"/>
                <a:gd name="T6" fmla="*/ 0 w 72"/>
                <a:gd name="T7" fmla="*/ 0 h 61"/>
                <a:gd name="T8" fmla="*/ 0 w 72"/>
                <a:gd name="T9" fmla="*/ 0 h 61"/>
                <a:gd name="T10" fmla="*/ 0 w 72"/>
                <a:gd name="T11" fmla="*/ 0 h 61"/>
                <a:gd name="T12" fmla="*/ 0 w 72"/>
                <a:gd name="T13" fmla="*/ 0 h 61"/>
                <a:gd name="T14" fmla="*/ 0 w 72"/>
                <a:gd name="T15" fmla="*/ 0 h 61"/>
                <a:gd name="T16" fmla="*/ 0 w 72"/>
                <a:gd name="T17" fmla="*/ 0 h 61"/>
                <a:gd name="T18" fmla="*/ 0 w 72"/>
                <a:gd name="T19" fmla="*/ 0 h 61"/>
                <a:gd name="T20" fmla="*/ 0 w 72"/>
                <a:gd name="T21" fmla="*/ 0 h 61"/>
                <a:gd name="T22" fmla="*/ 0 w 72"/>
                <a:gd name="T23" fmla="*/ 0 h 61"/>
                <a:gd name="T24" fmla="*/ 0 w 72"/>
                <a:gd name="T25" fmla="*/ 0 h 61"/>
                <a:gd name="T26" fmla="*/ 0 w 72"/>
                <a:gd name="T27" fmla="*/ 0 h 6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2" h="61">
                  <a:moveTo>
                    <a:pt x="72" y="0"/>
                  </a:moveTo>
                  <a:lnTo>
                    <a:pt x="69" y="29"/>
                  </a:lnTo>
                  <a:lnTo>
                    <a:pt x="63" y="49"/>
                  </a:lnTo>
                  <a:lnTo>
                    <a:pt x="60" y="56"/>
                  </a:lnTo>
                  <a:lnTo>
                    <a:pt x="59" y="58"/>
                  </a:lnTo>
                  <a:lnTo>
                    <a:pt x="50" y="61"/>
                  </a:lnTo>
                  <a:lnTo>
                    <a:pt x="33" y="60"/>
                  </a:lnTo>
                  <a:lnTo>
                    <a:pt x="17" y="54"/>
                  </a:lnTo>
                  <a:lnTo>
                    <a:pt x="0" y="44"/>
                  </a:lnTo>
                  <a:lnTo>
                    <a:pt x="6" y="44"/>
                  </a:lnTo>
                  <a:lnTo>
                    <a:pt x="24" y="41"/>
                  </a:lnTo>
                  <a:lnTo>
                    <a:pt x="47" y="28"/>
                  </a:lnTo>
                  <a:lnTo>
                    <a:pt x="60" y="16"/>
                  </a:lnTo>
                  <a:lnTo>
                    <a:pt x="72" y="0"/>
                  </a:lnTo>
                  <a:close/>
                </a:path>
              </a:pathLst>
            </a:custGeom>
            <a:solidFill>
              <a:srgbClr val="FF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10" name="Freeform 104"/>
            <p:cNvSpPr>
              <a:spLocks/>
            </p:cNvSpPr>
            <p:nvPr/>
          </p:nvSpPr>
          <p:spPr bwMode="auto">
            <a:xfrm>
              <a:off x="5284" y="3371"/>
              <a:ext cx="22" cy="21"/>
            </a:xfrm>
            <a:custGeom>
              <a:avLst/>
              <a:gdLst>
                <a:gd name="T0" fmla="*/ 0 w 149"/>
                <a:gd name="T1" fmla="*/ 0 h 159"/>
                <a:gd name="T2" fmla="*/ 0 w 149"/>
                <a:gd name="T3" fmla="*/ 0 h 159"/>
                <a:gd name="T4" fmla="*/ 0 w 149"/>
                <a:gd name="T5" fmla="*/ 0 h 159"/>
                <a:gd name="T6" fmla="*/ 0 w 149"/>
                <a:gd name="T7" fmla="*/ 0 h 159"/>
                <a:gd name="T8" fmla="*/ 0 w 149"/>
                <a:gd name="T9" fmla="*/ 0 h 159"/>
                <a:gd name="T10" fmla="*/ 0 w 149"/>
                <a:gd name="T11" fmla="*/ 0 h 159"/>
                <a:gd name="T12" fmla="*/ 0 w 149"/>
                <a:gd name="T13" fmla="*/ 0 h 159"/>
                <a:gd name="T14" fmla="*/ 0 w 149"/>
                <a:gd name="T15" fmla="*/ 0 h 159"/>
                <a:gd name="T16" fmla="*/ 0 w 149"/>
                <a:gd name="T17" fmla="*/ 0 h 159"/>
                <a:gd name="T18" fmla="*/ 0 w 149"/>
                <a:gd name="T19" fmla="*/ 0 h 159"/>
                <a:gd name="T20" fmla="*/ 0 w 149"/>
                <a:gd name="T21" fmla="*/ 0 h 159"/>
                <a:gd name="T22" fmla="*/ 0 w 149"/>
                <a:gd name="T23" fmla="*/ 0 h 159"/>
                <a:gd name="T24" fmla="*/ 0 w 149"/>
                <a:gd name="T25" fmla="*/ 0 h 159"/>
                <a:gd name="T26" fmla="*/ 0 w 149"/>
                <a:gd name="T27" fmla="*/ 0 h 159"/>
                <a:gd name="T28" fmla="*/ 0 w 149"/>
                <a:gd name="T29" fmla="*/ 0 h 159"/>
                <a:gd name="T30" fmla="*/ 0 w 149"/>
                <a:gd name="T31" fmla="*/ 0 h 159"/>
                <a:gd name="T32" fmla="*/ 0 w 149"/>
                <a:gd name="T33" fmla="*/ 0 h 159"/>
                <a:gd name="T34" fmla="*/ 0 w 149"/>
                <a:gd name="T35" fmla="*/ 0 h 159"/>
                <a:gd name="T36" fmla="*/ 0 w 149"/>
                <a:gd name="T37" fmla="*/ 0 h 1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49" h="159">
                  <a:moveTo>
                    <a:pt x="149" y="114"/>
                  </a:moveTo>
                  <a:lnTo>
                    <a:pt x="133" y="125"/>
                  </a:lnTo>
                  <a:lnTo>
                    <a:pt x="97" y="145"/>
                  </a:lnTo>
                  <a:lnTo>
                    <a:pt x="75" y="154"/>
                  </a:lnTo>
                  <a:lnTo>
                    <a:pt x="53" y="159"/>
                  </a:lnTo>
                  <a:lnTo>
                    <a:pt x="31" y="159"/>
                  </a:lnTo>
                  <a:lnTo>
                    <a:pt x="14" y="151"/>
                  </a:lnTo>
                  <a:lnTo>
                    <a:pt x="3" y="136"/>
                  </a:lnTo>
                  <a:lnTo>
                    <a:pt x="0" y="114"/>
                  </a:lnTo>
                  <a:lnTo>
                    <a:pt x="2" y="90"/>
                  </a:lnTo>
                  <a:lnTo>
                    <a:pt x="8" y="63"/>
                  </a:lnTo>
                  <a:lnTo>
                    <a:pt x="24" y="19"/>
                  </a:lnTo>
                  <a:lnTo>
                    <a:pt x="32" y="0"/>
                  </a:lnTo>
                  <a:lnTo>
                    <a:pt x="44" y="34"/>
                  </a:lnTo>
                  <a:lnTo>
                    <a:pt x="55" y="60"/>
                  </a:lnTo>
                  <a:lnTo>
                    <a:pt x="59" y="69"/>
                  </a:lnTo>
                  <a:lnTo>
                    <a:pt x="67" y="78"/>
                  </a:lnTo>
                  <a:lnTo>
                    <a:pt x="114" y="101"/>
                  </a:lnTo>
                  <a:lnTo>
                    <a:pt x="149" y="114"/>
                  </a:lnTo>
                  <a:close/>
                </a:path>
              </a:pathLst>
            </a:custGeom>
            <a:solidFill>
              <a:srgbClr val="FF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11" name="Freeform 105"/>
            <p:cNvSpPr>
              <a:spLocks/>
            </p:cNvSpPr>
            <p:nvPr/>
          </p:nvSpPr>
          <p:spPr bwMode="auto">
            <a:xfrm>
              <a:off x="5279" y="3371"/>
              <a:ext cx="27" cy="21"/>
            </a:xfrm>
            <a:custGeom>
              <a:avLst/>
              <a:gdLst>
                <a:gd name="T0" fmla="*/ 0 w 158"/>
                <a:gd name="T1" fmla="*/ 0 h 169"/>
                <a:gd name="T2" fmla="*/ 0 w 158"/>
                <a:gd name="T3" fmla="*/ 0 h 169"/>
                <a:gd name="T4" fmla="*/ 0 w 158"/>
                <a:gd name="T5" fmla="*/ 0 h 169"/>
                <a:gd name="T6" fmla="*/ 0 w 158"/>
                <a:gd name="T7" fmla="*/ 0 h 169"/>
                <a:gd name="T8" fmla="*/ 0 w 158"/>
                <a:gd name="T9" fmla="*/ 0 h 169"/>
                <a:gd name="T10" fmla="*/ 0 w 158"/>
                <a:gd name="T11" fmla="*/ 0 h 169"/>
                <a:gd name="T12" fmla="*/ 0 w 158"/>
                <a:gd name="T13" fmla="*/ 0 h 169"/>
                <a:gd name="T14" fmla="*/ 0 w 158"/>
                <a:gd name="T15" fmla="*/ 0 h 169"/>
                <a:gd name="T16" fmla="*/ 0 w 158"/>
                <a:gd name="T17" fmla="*/ 0 h 169"/>
                <a:gd name="T18" fmla="*/ 0 w 158"/>
                <a:gd name="T19" fmla="*/ 0 h 169"/>
                <a:gd name="T20" fmla="*/ 0 w 158"/>
                <a:gd name="T21" fmla="*/ 0 h 169"/>
                <a:gd name="T22" fmla="*/ 0 w 158"/>
                <a:gd name="T23" fmla="*/ 0 h 169"/>
                <a:gd name="T24" fmla="*/ 0 w 158"/>
                <a:gd name="T25" fmla="*/ 0 h 169"/>
                <a:gd name="T26" fmla="*/ 0 w 158"/>
                <a:gd name="T27" fmla="*/ 0 h 169"/>
                <a:gd name="T28" fmla="*/ 0 w 158"/>
                <a:gd name="T29" fmla="*/ 0 h 169"/>
                <a:gd name="T30" fmla="*/ 0 w 158"/>
                <a:gd name="T31" fmla="*/ 0 h 169"/>
                <a:gd name="T32" fmla="*/ 0 w 158"/>
                <a:gd name="T33" fmla="*/ 0 h 169"/>
                <a:gd name="T34" fmla="*/ 0 w 158"/>
                <a:gd name="T35" fmla="*/ 0 h 169"/>
                <a:gd name="T36" fmla="*/ 0 w 158"/>
                <a:gd name="T37" fmla="*/ 0 h 169"/>
                <a:gd name="T38" fmla="*/ 0 w 158"/>
                <a:gd name="T39" fmla="*/ 0 h 169"/>
                <a:gd name="T40" fmla="*/ 0 w 158"/>
                <a:gd name="T41" fmla="*/ 0 h 169"/>
                <a:gd name="T42" fmla="*/ 0 w 158"/>
                <a:gd name="T43" fmla="*/ 0 h 169"/>
                <a:gd name="T44" fmla="*/ 0 w 158"/>
                <a:gd name="T45" fmla="*/ 0 h 169"/>
                <a:gd name="T46" fmla="*/ 0 w 158"/>
                <a:gd name="T47" fmla="*/ 0 h 169"/>
                <a:gd name="T48" fmla="*/ 0 w 158"/>
                <a:gd name="T49" fmla="*/ 0 h 169"/>
                <a:gd name="T50" fmla="*/ 0 w 158"/>
                <a:gd name="T51" fmla="*/ 0 h 169"/>
                <a:gd name="T52" fmla="*/ 0 w 158"/>
                <a:gd name="T53" fmla="*/ 0 h 169"/>
                <a:gd name="T54" fmla="*/ 0 w 158"/>
                <a:gd name="T55" fmla="*/ 0 h 169"/>
                <a:gd name="T56" fmla="*/ 0 w 158"/>
                <a:gd name="T57" fmla="*/ 0 h 169"/>
                <a:gd name="T58" fmla="*/ 0 w 158"/>
                <a:gd name="T59" fmla="*/ 0 h 169"/>
                <a:gd name="T60" fmla="*/ 0 w 158"/>
                <a:gd name="T61" fmla="*/ 0 h 169"/>
                <a:gd name="T62" fmla="*/ 0 w 158"/>
                <a:gd name="T63" fmla="*/ 0 h 169"/>
                <a:gd name="T64" fmla="*/ 0 w 158"/>
                <a:gd name="T65" fmla="*/ 0 h 169"/>
                <a:gd name="T66" fmla="*/ 0 w 158"/>
                <a:gd name="T67" fmla="*/ 0 h 169"/>
                <a:gd name="T68" fmla="*/ 0 w 158"/>
                <a:gd name="T69" fmla="*/ 0 h 169"/>
                <a:gd name="T70" fmla="*/ 0 w 158"/>
                <a:gd name="T71" fmla="*/ 0 h 169"/>
                <a:gd name="T72" fmla="*/ 0 w 158"/>
                <a:gd name="T73" fmla="*/ 0 h 169"/>
                <a:gd name="T74" fmla="*/ 0 w 158"/>
                <a:gd name="T75" fmla="*/ 0 h 169"/>
                <a:gd name="T76" fmla="*/ 0 w 158"/>
                <a:gd name="T77" fmla="*/ 0 h 169"/>
                <a:gd name="T78" fmla="*/ 0 w 158"/>
                <a:gd name="T79" fmla="*/ 0 h 169"/>
                <a:gd name="T80" fmla="*/ 0 w 158"/>
                <a:gd name="T81" fmla="*/ 0 h 169"/>
                <a:gd name="T82" fmla="*/ 0 w 158"/>
                <a:gd name="T83" fmla="*/ 0 h 169"/>
                <a:gd name="T84" fmla="*/ 0 w 158"/>
                <a:gd name="T85" fmla="*/ 0 h 16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58" h="169">
                  <a:moveTo>
                    <a:pt x="118" y="106"/>
                  </a:moveTo>
                  <a:lnTo>
                    <a:pt x="116" y="110"/>
                  </a:lnTo>
                  <a:lnTo>
                    <a:pt x="146" y="122"/>
                  </a:lnTo>
                  <a:lnTo>
                    <a:pt x="135" y="130"/>
                  </a:lnTo>
                  <a:lnTo>
                    <a:pt x="99" y="150"/>
                  </a:lnTo>
                  <a:lnTo>
                    <a:pt x="77" y="159"/>
                  </a:lnTo>
                  <a:lnTo>
                    <a:pt x="56" y="163"/>
                  </a:lnTo>
                  <a:lnTo>
                    <a:pt x="35" y="163"/>
                  </a:lnTo>
                  <a:lnTo>
                    <a:pt x="19" y="156"/>
                  </a:lnTo>
                  <a:lnTo>
                    <a:pt x="8" y="142"/>
                  </a:lnTo>
                  <a:lnTo>
                    <a:pt x="6" y="121"/>
                  </a:lnTo>
                  <a:lnTo>
                    <a:pt x="8" y="97"/>
                  </a:lnTo>
                  <a:lnTo>
                    <a:pt x="13" y="71"/>
                  </a:lnTo>
                  <a:lnTo>
                    <a:pt x="29" y="27"/>
                  </a:lnTo>
                  <a:lnTo>
                    <a:pt x="35" y="14"/>
                  </a:lnTo>
                  <a:lnTo>
                    <a:pt x="44" y="42"/>
                  </a:lnTo>
                  <a:lnTo>
                    <a:pt x="56" y="68"/>
                  </a:lnTo>
                  <a:lnTo>
                    <a:pt x="60" y="77"/>
                  </a:lnTo>
                  <a:lnTo>
                    <a:pt x="68" y="87"/>
                  </a:lnTo>
                  <a:lnTo>
                    <a:pt x="116" y="110"/>
                  </a:lnTo>
                  <a:lnTo>
                    <a:pt x="146" y="122"/>
                  </a:lnTo>
                  <a:lnTo>
                    <a:pt x="135" y="130"/>
                  </a:lnTo>
                  <a:lnTo>
                    <a:pt x="137" y="134"/>
                  </a:lnTo>
                  <a:lnTo>
                    <a:pt x="158" y="120"/>
                  </a:lnTo>
                  <a:lnTo>
                    <a:pt x="118" y="106"/>
                  </a:lnTo>
                  <a:lnTo>
                    <a:pt x="72" y="83"/>
                  </a:lnTo>
                  <a:lnTo>
                    <a:pt x="64" y="75"/>
                  </a:lnTo>
                  <a:lnTo>
                    <a:pt x="60" y="66"/>
                  </a:lnTo>
                  <a:lnTo>
                    <a:pt x="49" y="40"/>
                  </a:lnTo>
                  <a:lnTo>
                    <a:pt x="35" y="0"/>
                  </a:lnTo>
                  <a:lnTo>
                    <a:pt x="25" y="25"/>
                  </a:lnTo>
                  <a:lnTo>
                    <a:pt x="9" y="69"/>
                  </a:lnTo>
                  <a:lnTo>
                    <a:pt x="2" y="97"/>
                  </a:lnTo>
                  <a:lnTo>
                    <a:pt x="0" y="121"/>
                  </a:lnTo>
                  <a:lnTo>
                    <a:pt x="4" y="144"/>
                  </a:lnTo>
                  <a:lnTo>
                    <a:pt x="15" y="160"/>
                  </a:lnTo>
                  <a:lnTo>
                    <a:pt x="33" y="169"/>
                  </a:lnTo>
                  <a:lnTo>
                    <a:pt x="56" y="169"/>
                  </a:lnTo>
                  <a:lnTo>
                    <a:pt x="79" y="163"/>
                  </a:lnTo>
                  <a:lnTo>
                    <a:pt x="101" y="154"/>
                  </a:lnTo>
                  <a:lnTo>
                    <a:pt x="137" y="134"/>
                  </a:lnTo>
                  <a:lnTo>
                    <a:pt x="158" y="120"/>
                  </a:lnTo>
                  <a:lnTo>
                    <a:pt x="118" y="106"/>
                  </a:lnTo>
                  <a:close/>
                </a:path>
              </a:pathLst>
            </a:custGeom>
            <a:solidFill>
              <a:srgbClr val="FF0000"/>
            </a:solidFill>
            <a:ln w="0">
              <a:solidFill>
                <a:srgbClr val="FF0000"/>
              </a:solidFill>
              <a:prstDash val="solid"/>
              <a:round/>
              <a:headEnd/>
              <a:tailEnd/>
            </a:ln>
          </p:spPr>
          <p:txBody>
            <a:bodyPr/>
            <a:lstStyle/>
            <a:p>
              <a:endParaRPr lang="ja-JP" altLang="en-US"/>
            </a:p>
          </p:txBody>
        </p:sp>
        <p:sp>
          <p:nvSpPr>
            <p:cNvPr id="3212" name="Freeform 106"/>
            <p:cNvSpPr>
              <a:spLocks/>
            </p:cNvSpPr>
            <p:nvPr/>
          </p:nvSpPr>
          <p:spPr bwMode="auto">
            <a:xfrm>
              <a:off x="4915" y="3323"/>
              <a:ext cx="31" cy="21"/>
            </a:xfrm>
            <a:custGeom>
              <a:avLst/>
              <a:gdLst>
                <a:gd name="T0" fmla="*/ 0 w 225"/>
                <a:gd name="T1" fmla="*/ 0 h 189"/>
                <a:gd name="T2" fmla="*/ 0 w 225"/>
                <a:gd name="T3" fmla="*/ 0 h 189"/>
                <a:gd name="T4" fmla="*/ 0 w 225"/>
                <a:gd name="T5" fmla="*/ 0 h 189"/>
                <a:gd name="T6" fmla="*/ 0 w 225"/>
                <a:gd name="T7" fmla="*/ 0 h 189"/>
                <a:gd name="T8" fmla="*/ 0 w 225"/>
                <a:gd name="T9" fmla="*/ 0 h 189"/>
                <a:gd name="T10" fmla="*/ 0 w 225"/>
                <a:gd name="T11" fmla="*/ 0 h 189"/>
                <a:gd name="T12" fmla="*/ 0 w 225"/>
                <a:gd name="T13" fmla="*/ 0 h 189"/>
                <a:gd name="T14" fmla="*/ 0 w 225"/>
                <a:gd name="T15" fmla="*/ 0 h 189"/>
                <a:gd name="T16" fmla="*/ 0 w 225"/>
                <a:gd name="T17" fmla="*/ 0 h 189"/>
                <a:gd name="T18" fmla="*/ 0 w 225"/>
                <a:gd name="T19" fmla="*/ 0 h 189"/>
                <a:gd name="T20" fmla="*/ 0 w 225"/>
                <a:gd name="T21" fmla="*/ 0 h 189"/>
                <a:gd name="T22" fmla="*/ 0 w 225"/>
                <a:gd name="T23" fmla="*/ 0 h 189"/>
                <a:gd name="T24" fmla="*/ 0 w 225"/>
                <a:gd name="T25" fmla="*/ 0 h 189"/>
                <a:gd name="T26" fmla="*/ 0 w 225"/>
                <a:gd name="T27" fmla="*/ 0 h 189"/>
                <a:gd name="T28" fmla="*/ 0 w 225"/>
                <a:gd name="T29" fmla="*/ 0 h 189"/>
                <a:gd name="T30" fmla="*/ 0 w 225"/>
                <a:gd name="T31" fmla="*/ 0 h 189"/>
                <a:gd name="T32" fmla="*/ 0 w 225"/>
                <a:gd name="T33" fmla="*/ 0 h 189"/>
                <a:gd name="T34" fmla="*/ 0 w 225"/>
                <a:gd name="T35" fmla="*/ 0 h 189"/>
                <a:gd name="T36" fmla="*/ 0 w 225"/>
                <a:gd name="T37" fmla="*/ 0 h 189"/>
                <a:gd name="T38" fmla="*/ 0 w 225"/>
                <a:gd name="T39" fmla="*/ 0 h 189"/>
                <a:gd name="T40" fmla="*/ 0 w 225"/>
                <a:gd name="T41" fmla="*/ 0 h 189"/>
                <a:gd name="T42" fmla="*/ 0 w 225"/>
                <a:gd name="T43" fmla="*/ 0 h 189"/>
                <a:gd name="T44" fmla="*/ 0 w 225"/>
                <a:gd name="T45" fmla="*/ 0 h 189"/>
                <a:gd name="T46" fmla="*/ 0 w 225"/>
                <a:gd name="T47" fmla="*/ 0 h 189"/>
                <a:gd name="T48" fmla="*/ 0 w 225"/>
                <a:gd name="T49" fmla="*/ 0 h 189"/>
                <a:gd name="T50" fmla="*/ 0 w 225"/>
                <a:gd name="T51" fmla="*/ 0 h 189"/>
                <a:gd name="T52" fmla="*/ 0 w 225"/>
                <a:gd name="T53" fmla="*/ 0 h 189"/>
                <a:gd name="T54" fmla="*/ 0 w 225"/>
                <a:gd name="T55" fmla="*/ 0 h 189"/>
                <a:gd name="T56" fmla="*/ 0 w 225"/>
                <a:gd name="T57" fmla="*/ 0 h 189"/>
                <a:gd name="T58" fmla="*/ 0 w 225"/>
                <a:gd name="T59" fmla="*/ 0 h 189"/>
                <a:gd name="T60" fmla="*/ 0 w 225"/>
                <a:gd name="T61" fmla="*/ 0 h 189"/>
                <a:gd name="T62" fmla="*/ 0 w 225"/>
                <a:gd name="T63" fmla="*/ 0 h 18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25" h="189">
                  <a:moveTo>
                    <a:pt x="8" y="157"/>
                  </a:moveTo>
                  <a:lnTo>
                    <a:pt x="19" y="170"/>
                  </a:lnTo>
                  <a:lnTo>
                    <a:pt x="33" y="180"/>
                  </a:lnTo>
                  <a:lnTo>
                    <a:pt x="50" y="186"/>
                  </a:lnTo>
                  <a:lnTo>
                    <a:pt x="69" y="189"/>
                  </a:lnTo>
                  <a:lnTo>
                    <a:pt x="89" y="189"/>
                  </a:lnTo>
                  <a:lnTo>
                    <a:pt x="112" y="185"/>
                  </a:lnTo>
                  <a:lnTo>
                    <a:pt x="133" y="178"/>
                  </a:lnTo>
                  <a:lnTo>
                    <a:pt x="156" y="167"/>
                  </a:lnTo>
                  <a:lnTo>
                    <a:pt x="192" y="137"/>
                  </a:lnTo>
                  <a:lnTo>
                    <a:pt x="207" y="120"/>
                  </a:lnTo>
                  <a:lnTo>
                    <a:pt x="217" y="102"/>
                  </a:lnTo>
                  <a:lnTo>
                    <a:pt x="223" y="84"/>
                  </a:lnTo>
                  <a:lnTo>
                    <a:pt x="225" y="65"/>
                  </a:lnTo>
                  <a:lnTo>
                    <a:pt x="223" y="48"/>
                  </a:lnTo>
                  <a:lnTo>
                    <a:pt x="217" y="33"/>
                  </a:lnTo>
                  <a:lnTo>
                    <a:pt x="207" y="19"/>
                  </a:lnTo>
                  <a:lnTo>
                    <a:pt x="192" y="9"/>
                  </a:lnTo>
                  <a:lnTo>
                    <a:pt x="175" y="3"/>
                  </a:lnTo>
                  <a:lnTo>
                    <a:pt x="156" y="0"/>
                  </a:lnTo>
                  <a:lnTo>
                    <a:pt x="135" y="0"/>
                  </a:lnTo>
                  <a:lnTo>
                    <a:pt x="114" y="4"/>
                  </a:lnTo>
                  <a:lnTo>
                    <a:pt x="91" y="11"/>
                  </a:lnTo>
                  <a:lnTo>
                    <a:pt x="70" y="22"/>
                  </a:lnTo>
                  <a:lnTo>
                    <a:pt x="49" y="37"/>
                  </a:lnTo>
                  <a:lnTo>
                    <a:pt x="33" y="52"/>
                  </a:lnTo>
                  <a:lnTo>
                    <a:pt x="19" y="70"/>
                  </a:lnTo>
                  <a:lnTo>
                    <a:pt x="8" y="88"/>
                  </a:lnTo>
                  <a:lnTo>
                    <a:pt x="2" y="105"/>
                  </a:lnTo>
                  <a:lnTo>
                    <a:pt x="0" y="124"/>
                  </a:lnTo>
                  <a:lnTo>
                    <a:pt x="2" y="141"/>
                  </a:lnTo>
                  <a:lnTo>
                    <a:pt x="8" y="157"/>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13" name="Freeform 107"/>
            <p:cNvSpPr>
              <a:spLocks/>
            </p:cNvSpPr>
            <p:nvPr/>
          </p:nvSpPr>
          <p:spPr bwMode="auto">
            <a:xfrm>
              <a:off x="4915" y="3318"/>
              <a:ext cx="37" cy="26"/>
            </a:xfrm>
            <a:custGeom>
              <a:avLst/>
              <a:gdLst>
                <a:gd name="T0" fmla="*/ 0 w 241"/>
                <a:gd name="T1" fmla="*/ 0 h 205"/>
                <a:gd name="T2" fmla="*/ 0 w 241"/>
                <a:gd name="T3" fmla="*/ 0 h 205"/>
                <a:gd name="T4" fmla="*/ 0 w 241"/>
                <a:gd name="T5" fmla="*/ 0 h 205"/>
                <a:gd name="T6" fmla="*/ 0 w 241"/>
                <a:gd name="T7" fmla="*/ 0 h 205"/>
                <a:gd name="T8" fmla="*/ 0 w 241"/>
                <a:gd name="T9" fmla="*/ 0 h 205"/>
                <a:gd name="T10" fmla="*/ 0 w 241"/>
                <a:gd name="T11" fmla="*/ 0 h 205"/>
                <a:gd name="T12" fmla="*/ 0 w 241"/>
                <a:gd name="T13" fmla="*/ 0 h 205"/>
                <a:gd name="T14" fmla="*/ 0 w 241"/>
                <a:gd name="T15" fmla="*/ 0 h 205"/>
                <a:gd name="T16" fmla="*/ 0 w 241"/>
                <a:gd name="T17" fmla="*/ 0 h 205"/>
                <a:gd name="T18" fmla="*/ 0 w 241"/>
                <a:gd name="T19" fmla="*/ 0 h 205"/>
                <a:gd name="T20" fmla="*/ 0 w 241"/>
                <a:gd name="T21" fmla="*/ 0 h 205"/>
                <a:gd name="T22" fmla="*/ 0 w 241"/>
                <a:gd name="T23" fmla="*/ 0 h 205"/>
                <a:gd name="T24" fmla="*/ 0 w 241"/>
                <a:gd name="T25" fmla="*/ 0 h 205"/>
                <a:gd name="T26" fmla="*/ 0 w 241"/>
                <a:gd name="T27" fmla="*/ 0 h 205"/>
                <a:gd name="T28" fmla="*/ 0 w 241"/>
                <a:gd name="T29" fmla="*/ 0 h 205"/>
                <a:gd name="T30" fmla="*/ 0 w 241"/>
                <a:gd name="T31" fmla="*/ 0 h 205"/>
                <a:gd name="T32" fmla="*/ 0 w 241"/>
                <a:gd name="T33" fmla="*/ 0 h 205"/>
                <a:gd name="T34" fmla="*/ 0 w 241"/>
                <a:gd name="T35" fmla="*/ 0 h 205"/>
                <a:gd name="T36" fmla="*/ 0 w 241"/>
                <a:gd name="T37" fmla="*/ 0 h 205"/>
                <a:gd name="T38" fmla="*/ 0 w 241"/>
                <a:gd name="T39" fmla="*/ 0 h 205"/>
                <a:gd name="T40" fmla="*/ 0 w 241"/>
                <a:gd name="T41" fmla="*/ 0 h 205"/>
                <a:gd name="T42" fmla="*/ 0 w 241"/>
                <a:gd name="T43" fmla="*/ 0 h 205"/>
                <a:gd name="T44" fmla="*/ 0 w 241"/>
                <a:gd name="T45" fmla="*/ 0 h 205"/>
                <a:gd name="T46" fmla="*/ 0 w 241"/>
                <a:gd name="T47" fmla="*/ 0 h 205"/>
                <a:gd name="T48" fmla="*/ 0 w 241"/>
                <a:gd name="T49" fmla="*/ 0 h 205"/>
                <a:gd name="T50" fmla="*/ 0 w 241"/>
                <a:gd name="T51" fmla="*/ 0 h 205"/>
                <a:gd name="T52" fmla="*/ 0 w 241"/>
                <a:gd name="T53" fmla="*/ 0 h 205"/>
                <a:gd name="T54" fmla="*/ 0 w 241"/>
                <a:gd name="T55" fmla="*/ 0 h 205"/>
                <a:gd name="T56" fmla="*/ 0 w 241"/>
                <a:gd name="T57" fmla="*/ 0 h 205"/>
                <a:gd name="T58" fmla="*/ 0 w 241"/>
                <a:gd name="T59" fmla="*/ 0 h 205"/>
                <a:gd name="T60" fmla="*/ 0 w 241"/>
                <a:gd name="T61" fmla="*/ 0 h 205"/>
                <a:gd name="T62" fmla="*/ 0 w 241"/>
                <a:gd name="T63" fmla="*/ 0 h 205"/>
                <a:gd name="T64" fmla="*/ 0 w 241"/>
                <a:gd name="T65" fmla="*/ 0 h 205"/>
                <a:gd name="T66" fmla="*/ 0 w 241"/>
                <a:gd name="T67" fmla="*/ 0 h 20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41" h="205">
                  <a:moveTo>
                    <a:pt x="17" y="146"/>
                  </a:moveTo>
                  <a:lnTo>
                    <a:pt x="3" y="152"/>
                  </a:lnTo>
                  <a:lnTo>
                    <a:pt x="9" y="169"/>
                  </a:lnTo>
                  <a:lnTo>
                    <a:pt x="22" y="184"/>
                  </a:lnTo>
                  <a:lnTo>
                    <a:pt x="37" y="195"/>
                  </a:lnTo>
                  <a:lnTo>
                    <a:pt x="56" y="201"/>
                  </a:lnTo>
                  <a:lnTo>
                    <a:pt x="76" y="205"/>
                  </a:lnTo>
                  <a:lnTo>
                    <a:pt x="98" y="205"/>
                  </a:lnTo>
                  <a:lnTo>
                    <a:pt x="122" y="200"/>
                  </a:lnTo>
                  <a:lnTo>
                    <a:pt x="144" y="193"/>
                  </a:lnTo>
                  <a:lnTo>
                    <a:pt x="168" y="181"/>
                  </a:lnTo>
                  <a:lnTo>
                    <a:pt x="205" y="150"/>
                  </a:lnTo>
                  <a:lnTo>
                    <a:pt x="221" y="132"/>
                  </a:lnTo>
                  <a:lnTo>
                    <a:pt x="232" y="113"/>
                  </a:lnTo>
                  <a:lnTo>
                    <a:pt x="238" y="94"/>
                  </a:lnTo>
                  <a:lnTo>
                    <a:pt x="241" y="73"/>
                  </a:lnTo>
                  <a:lnTo>
                    <a:pt x="238" y="54"/>
                  </a:lnTo>
                  <a:lnTo>
                    <a:pt x="232" y="37"/>
                  </a:lnTo>
                  <a:lnTo>
                    <a:pt x="220" y="21"/>
                  </a:lnTo>
                  <a:lnTo>
                    <a:pt x="204" y="10"/>
                  </a:lnTo>
                  <a:lnTo>
                    <a:pt x="185" y="4"/>
                  </a:lnTo>
                  <a:lnTo>
                    <a:pt x="165" y="0"/>
                  </a:lnTo>
                  <a:lnTo>
                    <a:pt x="142" y="0"/>
                  </a:lnTo>
                  <a:lnTo>
                    <a:pt x="120" y="5"/>
                  </a:lnTo>
                  <a:lnTo>
                    <a:pt x="96" y="12"/>
                  </a:lnTo>
                  <a:lnTo>
                    <a:pt x="74" y="23"/>
                  </a:lnTo>
                  <a:lnTo>
                    <a:pt x="52" y="39"/>
                  </a:lnTo>
                  <a:lnTo>
                    <a:pt x="35" y="55"/>
                  </a:lnTo>
                  <a:lnTo>
                    <a:pt x="21" y="73"/>
                  </a:lnTo>
                  <a:lnTo>
                    <a:pt x="9" y="93"/>
                  </a:lnTo>
                  <a:lnTo>
                    <a:pt x="3" y="111"/>
                  </a:lnTo>
                  <a:lnTo>
                    <a:pt x="0" y="132"/>
                  </a:lnTo>
                  <a:lnTo>
                    <a:pt x="3" y="151"/>
                  </a:lnTo>
                  <a:lnTo>
                    <a:pt x="9" y="169"/>
                  </a:lnTo>
                  <a:lnTo>
                    <a:pt x="21" y="183"/>
                  </a:lnTo>
                  <a:lnTo>
                    <a:pt x="33" y="173"/>
                  </a:lnTo>
                  <a:lnTo>
                    <a:pt x="24" y="160"/>
                  </a:lnTo>
                  <a:lnTo>
                    <a:pt x="17" y="147"/>
                  </a:lnTo>
                  <a:lnTo>
                    <a:pt x="16" y="132"/>
                  </a:lnTo>
                  <a:lnTo>
                    <a:pt x="17" y="115"/>
                  </a:lnTo>
                  <a:lnTo>
                    <a:pt x="24" y="99"/>
                  </a:lnTo>
                  <a:lnTo>
                    <a:pt x="33" y="82"/>
                  </a:lnTo>
                  <a:lnTo>
                    <a:pt x="47" y="65"/>
                  </a:lnTo>
                  <a:lnTo>
                    <a:pt x="62" y="51"/>
                  </a:lnTo>
                  <a:lnTo>
                    <a:pt x="82" y="38"/>
                  </a:lnTo>
                  <a:lnTo>
                    <a:pt x="102" y="26"/>
                  </a:lnTo>
                  <a:lnTo>
                    <a:pt x="124" y="19"/>
                  </a:lnTo>
                  <a:lnTo>
                    <a:pt x="144" y="16"/>
                  </a:lnTo>
                  <a:lnTo>
                    <a:pt x="162" y="16"/>
                  </a:lnTo>
                  <a:lnTo>
                    <a:pt x="181" y="18"/>
                  </a:lnTo>
                  <a:lnTo>
                    <a:pt x="196" y="24"/>
                  </a:lnTo>
                  <a:lnTo>
                    <a:pt x="209" y="34"/>
                  </a:lnTo>
                  <a:lnTo>
                    <a:pt x="218" y="45"/>
                  </a:lnTo>
                  <a:lnTo>
                    <a:pt x="224" y="58"/>
                  </a:lnTo>
                  <a:lnTo>
                    <a:pt x="225" y="73"/>
                  </a:lnTo>
                  <a:lnTo>
                    <a:pt x="224" y="90"/>
                  </a:lnTo>
                  <a:lnTo>
                    <a:pt x="218" y="107"/>
                  </a:lnTo>
                  <a:lnTo>
                    <a:pt x="208" y="124"/>
                  </a:lnTo>
                  <a:lnTo>
                    <a:pt x="195" y="140"/>
                  </a:lnTo>
                  <a:lnTo>
                    <a:pt x="159" y="169"/>
                  </a:lnTo>
                  <a:lnTo>
                    <a:pt x="138" y="179"/>
                  </a:lnTo>
                  <a:lnTo>
                    <a:pt x="118" y="186"/>
                  </a:lnTo>
                  <a:lnTo>
                    <a:pt x="96" y="189"/>
                  </a:lnTo>
                  <a:lnTo>
                    <a:pt x="78" y="189"/>
                  </a:lnTo>
                  <a:lnTo>
                    <a:pt x="60" y="187"/>
                  </a:lnTo>
                  <a:lnTo>
                    <a:pt x="45" y="181"/>
                  </a:lnTo>
                  <a:lnTo>
                    <a:pt x="32" y="172"/>
                  </a:lnTo>
                  <a:lnTo>
                    <a:pt x="24" y="160"/>
                  </a:lnTo>
                  <a:lnTo>
                    <a:pt x="17" y="146"/>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214" name="Freeform 108"/>
            <p:cNvSpPr>
              <a:spLocks/>
            </p:cNvSpPr>
            <p:nvPr/>
          </p:nvSpPr>
          <p:spPr bwMode="auto">
            <a:xfrm>
              <a:off x="4804" y="3329"/>
              <a:ext cx="68" cy="53"/>
            </a:xfrm>
            <a:custGeom>
              <a:avLst/>
              <a:gdLst>
                <a:gd name="T0" fmla="*/ 0 w 499"/>
                <a:gd name="T1" fmla="*/ 0 h 403"/>
                <a:gd name="T2" fmla="*/ 0 w 499"/>
                <a:gd name="T3" fmla="*/ 0 h 403"/>
                <a:gd name="T4" fmla="*/ 0 w 499"/>
                <a:gd name="T5" fmla="*/ 0 h 403"/>
                <a:gd name="T6" fmla="*/ 0 w 499"/>
                <a:gd name="T7" fmla="*/ 0 h 403"/>
                <a:gd name="T8" fmla="*/ 0 w 499"/>
                <a:gd name="T9" fmla="*/ 0 h 403"/>
                <a:gd name="T10" fmla="*/ 0 w 499"/>
                <a:gd name="T11" fmla="*/ 0 h 403"/>
                <a:gd name="T12" fmla="*/ 0 w 499"/>
                <a:gd name="T13" fmla="*/ 0 h 403"/>
                <a:gd name="T14" fmla="*/ 0 w 499"/>
                <a:gd name="T15" fmla="*/ 0 h 403"/>
                <a:gd name="T16" fmla="*/ 0 w 499"/>
                <a:gd name="T17" fmla="*/ 0 h 403"/>
                <a:gd name="T18" fmla="*/ 0 w 499"/>
                <a:gd name="T19" fmla="*/ 0 h 403"/>
                <a:gd name="T20" fmla="*/ 0 w 499"/>
                <a:gd name="T21" fmla="*/ 0 h 403"/>
                <a:gd name="T22" fmla="*/ 0 w 499"/>
                <a:gd name="T23" fmla="*/ 0 h 403"/>
                <a:gd name="T24" fmla="*/ 0 w 499"/>
                <a:gd name="T25" fmla="*/ 0 h 403"/>
                <a:gd name="T26" fmla="*/ 0 w 499"/>
                <a:gd name="T27" fmla="*/ 0 h 403"/>
                <a:gd name="T28" fmla="*/ 0 w 499"/>
                <a:gd name="T29" fmla="*/ 0 h 403"/>
                <a:gd name="T30" fmla="*/ 0 w 499"/>
                <a:gd name="T31" fmla="*/ 0 h 403"/>
                <a:gd name="T32" fmla="*/ 0 w 499"/>
                <a:gd name="T33" fmla="*/ 0 h 403"/>
                <a:gd name="T34" fmla="*/ 0 w 499"/>
                <a:gd name="T35" fmla="*/ 0 h 403"/>
                <a:gd name="T36" fmla="*/ 0 w 499"/>
                <a:gd name="T37" fmla="*/ 0 h 40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9" h="403">
                  <a:moveTo>
                    <a:pt x="162" y="0"/>
                  </a:moveTo>
                  <a:lnTo>
                    <a:pt x="499" y="189"/>
                  </a:lnTo>
                  <a:lnTo>
                    <a:pt x="432" y="352"/>
                  </a:lnTo>
                  <a:lnTo>
                    <a:pt x="412" y="364"/>
                  </a:lnTo>
                  <a:lnTo>
                    <a:pt x="390" y="375"/>
                  </a:lnTo>
                  <a:lnTo>
                    <a:pt x="359" y="387"/>
                  </a:lnTo>
                  <a:lnTo>
                    <a:pt x="321" y="397"/>
                  </a:lnTo>
                  <a:lnTo>
                    <a:pt x="277" y="403"/>
                  </a:lnTo>
                  <a:lnTo>
                    <a:pt x="228" y="402"/>
                  </a:lnTo>
                  <a:lnTo>
                    <a:pt x="175" y="392"/>
                  </a:lnTo>
                  <a:lnTo>
                    <a:pt x="149" y="382"/>
                  </a:lnTo>
                  <a:lnTo>
                    <a:pt x="125" y="369"/>
                  </a:lnTo>
                  <a:lnTo>
                    <a:pt x="85" y="334"/>
                  </a:lnTo>
                  <a:lnTo>
                    <a:pt x="55" y="292"/>
                  </a:lnTo>
                  <a:lnTo>
                    <a:pt x="32" y="248"/>
                  </a:lnTo>
                  <a:lnTo>
                    <a:pt x="16" y="205"/>
                  </a:lnTo>
                  <a:lnTo>
                    <a:pt x="6" y="169"/>
                  </a:lnTo>
                  <a:lnTo>
                    <a:pt x="0" y="135"/>
                  </a:lnTo>
                  <a:lnTo>
                    <a:pt x="162" y="0"/>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15" name="Freeform 109"/>
            <p:cNvSpPr>
              <a:spLocks/>
            </p:cNvSpPr>
            <p:nvPr/>
          </p:nvSpPr>
          <p:spPr bwMode="auto">
            <a:xfrm>
              <a:off x="4798" y="3329"/>
              <a:ext cx="74" cy="53"/>
            </a:xfrm>
            <a:custGeom>
              <a:avLst/>
              <a:gdLst>
                <a:gd name="T0" fmla="*/ 0 w 518"/>
                <a:gd name="T1" fmla="*/ 0 h 421"/>
                <a:gd name="T2" fmla="*/ 0 w 518"/>
                <a:gd name="T3" fmla="*/ 0 h 421"/>
                <a:gd name="T4" fmla="*/ 0 w 518"/>
                <a:gd name="T5" fmla="*/ 0 h 421"/>
                <a:gd name="T6" fmla="*/ 0 w 518"/>
                <a:gd name="T7" fmla="*/ 0 h 421"/>
                <a:gd name="T8" fmla="*/ 0 w 518"/>
                <a:gd name="T9" fmla="*/ 0 h 421"/>
                <a:gd name="T10" fmla="*/ 0 w 518"/>
                <a:gd name="T11" fmla="*/ 0 h 421"/>
                <a:gd name="T12" fmla="*/ 0 w 518"/>
                <a:gd name="T13" fmla="*/ 0 h 421"/>
                <a:gd name="T14" fmla="*/ 0 w 518"/>
                <a:gd name="T15" fmla="*/ 0 h 421"/>
                <a:gd name="T16" fmla="*/ 0 w 518"/>
                <a:gd name="T17" fmla="*/ 0 h 421"/>
                <a:gd name="T18" fmla="*/ 0 w 518"/>
                <a:gd name="T19" fmla="*/ 0 h 421"/>
                <a:gd name="T20" fmla="*/ 0 w 518"/>
                <a:gd name="T21" fmla="*/ 0 h 421"/>
                <a:gd name="T22" fmla="*/ 0 w 518"/>
                <a:gd name="T23" fmla="*/ 0 h 421"/>
                <a:gd name="T24" fmla="*/ 0 w 518"/>
                <a:gd name="T25" fmla="*/ 0 h 421"/>
                <a:gd name="T26" fmla="*/ 0 w 518"/>
                <a:gd name="T27" fmla="*/ 0 h 421"/>
                <a:gd name="T28" fmla="*/ 0 w 518"/>
                <a:gd name="T29" fmla="*/ 0 h 421"/>
                <a:gd name="T30" fmla="*/ 0 w 518"/>
                <a:gd name="T31" fmla="*/ 0 h 421"/>
                <a:gd name="T32" fmla="*/ 0 w 518"/>
                <a:gd name="T33" fmla="*/ 0 h 421"/>
                <a:gd name="T34" fmla="*/ 0 w 518"/>
                <a:gd name="T35" fmla="*/ 0 h 421"/>
                <a:gd name="T36" fmla="*/ 0 w 518"/>
                <a:gd name="T37" fmla="*/ 0 h 421"/>
                <a:gd name="T38" fmla="*/ 0 w 518"/>
                <a:gd name="T39" fmla="*/ 0 h 421"/>
                <a:gd name="T40" fmla="*/ 0 w 518"/>
                <a:gd name="T41" fmla="*/ 0 h 421"/>
                <a:gd name="T42" fmla="*/ 0 w 518"/>
                <a:gd name="T43" fmla="*/ 0 h 421"/>
                <a:gd name="T44" fmla="*/ 0 w 518"/>
                <a:gd name="T45" fmla="*/ 0 h 421"/>
                <a:gd name="T46" fmla="*/ 0 w 518"/>
                <a:gd name="T47" fmla="*/ 0 h 421"/>
                <a:gd name="T48" fmla="*/ 0 w 518"/>
                <a:gd name="T49" fmla="*/ 0 h 421"/>
                <a:gd name="T50" fmla="*/ 0 w 518"/>
                <a:gd name="T51" fmla="*/ 0 h 421"/>
                <a:gd name="T52" fmla="*/ 0 w 518"/>
                <a:gd name="T53" fmla="*/ 0 h 421"/>
                <a:gd name="T54" fmla="*/ 0 w 518"/>
                <a:gd name="T55" fmla="*/ 0 h 421"/>
                <a:gd name="T56" fmla="*/ 0 w 518"/>
                <a:gd name="T57" fmla="*/ 0 h 421"/>
                <a:gd name="T58" fmla="*/ 0 w 518"/>
                <a:gd name="T59" fmla="*/ 0 h 421"/>
                <a:gd name="T60" fmla="*/ 0 w 518"/>
                <a:gd name="T61" fmla="*/ 0 h 421"/>
                <a:gd name="T62" fmla="*/ 0 w 518"/>
                <a:gd name="T63" fmla="*/ 0 h 421"/>
                <a:gd name="T64" fmla="*/ 0 w 518"/>
                <a:gd name="T65" fmla="*/ 0 h 421"/>
                <a:gd name="T66" fmla="*/ 0 w 518"/>
                <a:gd name="T67" fmla="*/ 0 h 421"/>
                <a:gd name="T68" fmla="*/ 0 w 518"/>
                <a:gd name="T69" fmla="*/ 0 h 421"/>
                <a:gd name="T70" fmla="*/ 0 w 518"/>
                <a:gd name="T71" fmla="*/ 0 h 421"/>
                <a:gd name="T72" fmla="*/ 0 w 518"/>
                <a:gd name="T73" fmla="*/ 0 h 421"/>
                <a:gd name="T74" fmla="*/ 0 w 518"/>
                <a:gd name="T75" fmla="*/ 0 h 421"/>
                <a:gd name="T76" fmla="*/ 0 w 518"/>
                <a:gd name="T77" fmla="*/ 0 h 421"/>
                <a:gd name="T78" fmla="*/ 0 w 518"/>
                <a:gd name="T79" fmla="*/ 0 h 421"/>
                <a:gd name="T80" fmla="*/ 0 w 518"/>
                <a:gd name="T81" fmla="*/ 0 h 421"/>
                <a:gd name="T82" fmla="*/ 0 w 518"/>
                <a:gd name="T83" fmla="*/ 0 h 421"/>
                <a:gd name="T84" fmla="*/ 0 w 518"/>
                <a:gd name="T85" fmla="*/ 0 h 42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18" h="421">
                  <a:moveTo>
                    <a:pt x="3" y="139"/>
                  </a:moveTo>
                  <a:lnTo>
                    <a:pt x="14" y="151"/>
                  </a:lnTo>
                  <a:lnTo>
                    <a:pt x="172" y="19"/>
                  </a:lnTo>
                  <a:lnTo>
                    <a:pt x="498" y="202"/>
                  </a:lnTo>
                  <a:lnTo>
                    <a:pt x="434" y="357"/>
                  </a:lnTo>
                  <a:lnTo>
                    <a:pt x="417" y="367"/>
                  </a:lnTo>
                  <a:lnTo>
                    <a:pt x="396" y="378"/>
                  </a:lnTo>
                  <a:lnTo>
                    <a:pt x="366" y="390"/>
                  </a:lnTo>
                  <a:lnTo>
                    <a:pt x="329" y="400"/>
                  </a:lnTo>
                  <a:lnTo>
                    <a:pt x="286" y="405"/>
                  </a:lnTo>
                  <a:lnTo>
                    <a:pt x="238" y="404"/>
                  </a:lnTo>
                  <a:lnTo>
                    <a:pt x="186" y="394"/>
                  </a:lnTo>
                  <a:lnTo>
                    <a:pt x="161" y="385"/>
                  </a:lnTo>
                  <a:lnTo>
                    <a:pt x="138" y="373"/>
                  </a:lnTo>
                  <a:lnTo>
                    <a:pt x="100" y="339"/>
                  </a:lnTo>
                  <a:lnTo>
                    <a:pt x="70" y="298"/>
                  </a:lnTo>
                  <a:lnTo>
                    <a:pt x="48" y="255"/>
                  </a:lnTo>
                  <a:lnTo>
                    <a:pt x="32" y="213"/>
                  </a:lnTo>
                  <a:lnTo>
                    <a:pt x="22" y="177"/>
                  </a:lnTo>
                  <a:lnTo>
                    <a:pt x="17" y="148"/>
                  </a:lnTo>
                  <a:lnTo>
                    <a:pt x="172" y="19"/>
                  </a:lnTo>
                  <a:lnTo>
                    <a:pt x="504" y="206"/>
                  </a:lnTo>
                  <a:lnTo>
                    <a:pt x="512" y="192"/>
                  </a:lnTo>
                  <a:lnTo>
                    <a:pt x="170" y="0"/>
                  </a:lnTo>
                  <a:lnTo>
                    <a:pt x="0" y="142"/>
                  </a:lnTo>
                  <a:lnTo>
                    <a:pt x="7" y="182"/>
                  </a:lnTo>
                  <a:lnTo>
                    <a:pt x="18" y="217"/>
                  </a:lnTo>
                  <a:lnTo>
                    <a:pt x="34" y="261"/>
                  </a:lnTo>
                  <a:lnTo>
                    <a:pt x="58" y="306"/>
                  </a:lnTo>
                  <a:lnTo>
                    <a:pt x="88" y="349"/>
                  </a:lnTo>
                  <a:lnTo>
                    <a:pt x="130" y="385"/>
                  </a:lnTo>
                  <a:lnTo>
                    <a:pt x="155" y="400"/>
                  </a:lnTo>
                  <a:lnTo>
                    <a:pt x="182" y="409"/>
                  </a:lnTo>
                  <a:lnTo>
                    <a:pt x="236" y="420"/>
                  </a:lnTo>
                  <a:lnTo>
                    <a:pt x="286" y="421"/>
                  </a:lnTo>
                  <a:lnTo>
                    <a:pt x="331" y="414"/>
                  </a:lnTo>
                  <a:lnTo>
                    <a:pt x="370" y="405"/>
                  </a:lnTo>
                  <a:lnTo>
                    <a:pt x="402" y="392"/>
                  </a:lnTo>
                  <a:lnTo>
                    <a:pt x="425" y="381"/>
                  </a:lnTo>
                  <a:lnTo>
                    <a:pt x="447" y="367"/>
                  </a:lnTo>
                  <a:lnTo>
                    <a:pt x="518" y="196"/>
                  </a:lnTo>
                  <a:lnTo>
                    <a:pt x="170" y="0"/>
                  </a:lnTo>
                  <a:lnTo>
                    <a:pt x="3" y="139"/>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216" name="Freeform 110"/>
            <p:cNvSpPr>
              <a:spLocks/>
            </p:cNvSpPr>
            <p:nvPr/>
          </p:nvSpPr>
          <p:spPr bwMode="auto">
            <a:xfrm>
              <a:off x="4819" y="3223"/>
              <a:ext cx="148" cy="137"/>
            </a:xfrm>
            <a:custGeom>
              <a:avLst/>
              <a:gdLst>
                <a:gd name="T0" fmla="*/ 0 w 1027"/>
                <a:gd name="T1" fmla="*/ 0 h 1065"/>
                <a:gd name="T2" fmla="*/ 0 w 1027"/>
                <a:gd name="T3" fmla="*/ 0 h 1065"/>
                <a:gd name="T4" fmla="*/ 0 w 1027"/>
                <a:gd name="T5" fmla="*/ 0 h 1065"/>
                <a:gd name="T6" fmla="*/ 0 w 1027"/>
                <a:gd name="T7" fmla="*/ 0 h 1065"/>
                <a:gd name="T8" fmla="*/ 0 w 1027"/>
                <a:gd name="T9" fmla="*/ 0 h 1065"/>
                <a:gd name="T10" fmla="*/ 0 w 1027"/>
                <a:gd name="T11" fmla="*/ 0 h 1065"/>
                <a:gd name="T12" fmla="*/ 0 w 1027"/>
                <a:gd name="T13" fmla="*/ 0 h 1065"/>
                <a:gd name="T14" fmla="*/ 0 w 1027"/>
                <a:gd name="T15" fmla="*/ 0 h 1065"/>
                <a:gd name="T16" fmla="*/ 0 w 1027"/>
                <a:gd name="T17" fmla="*/ 0 h 1065"/>
                <a:gd name="T18" fmla="*/ 0 w 1027"/>
                <a:gd name="T19" fmla="*/ 0 h 1065"/>
                <a:gd name="T20" fmla="*/ 0 w 1027"/>
                <a:gd name="T21" fmla="*/ 0 h 1065"/>
                <a:gd name="T22" fmla="*/ 0 w 1027"/>
                <a:gd name="T23" fmla="*/ 0 h 1065"/>
                <a:gd name="T24" fmla="*/ 0 w 1027"/>
                <a:gd name="T25" fmla="*/ 0 h 1065"/>
                <a:gd name="T26" fmla="*/ 0 w 1027"/>
                <a:gd name="T27" fmla="*/ 0 h 1065"/>
                <a:gd name="T28" fmla="*/ 0 w 1027"/>
                <a:gd name="T29" fmla="*/ 0 h 1065"/>
                <a:gd name="T30" fmla="*/ 0 w 1027"/>
                <a:gd name="T31" fmla="*/ 0 h 1065"/>
                <a:gd name="T32" fmla="*/ 0 w 1027"/>
                <a:gd name="T33" fmla="*/ 0 h 1065"/>
                <a:gd name="T34" fmla="*/ 0 w 1027"/>
                <a:gd name="T35" fmla="*/ 0 h 1065"/>
                <a:gd name="T36" fmla="*/ 0 w 1027"/>
                <a:gd name="T37" fmla="*/ 0 h 1065"/>
                <a:gd name="T38" fmla="*/ 0 w 1027"/>
                <a:gd name="T39" fmla="*/ 0 h 1065"/>
                <a:gd name="T40" fmla="*/ 0 w 1027"/>
                <a:gd name="T41" fmla="*/ 0 h 1065"/>
                <a:gd name="T42" fmla="*/ 0 w 1027"/>
                <a:gd name="T43" fmla="*/ 0 h 1065"/>
                <a:gd name="T44" fmla="*/ 0 w 1027"/>
                <a:gd name="T45" fmla="*/ 0 h 1065"/>
                <a:gd name="T46" fmla="*/ 0 w 1027"/>
                <a:gd name="T47" fmla="*/ 0 h 1065"/>
                <a:gd name="T48" fmla="*/ 0 w 1027"/>
                <a:gd name="T49" fmla="*/ 0 h 1065"/>
                <a:gd name="T50" fmla="*/ 0 w 1027"/>
                <a:gd name="T51" fmla="*/ 0 h 1065"/>
                <a:gd name="T52" fmla="*/ 0 w 1027"/>
                <a:gd name="T53" fmla="*/ 0 h 1065"/>
                <a:gd name="T54" fmla="*/ 0 w 1027"/>
                <a:gd name="T55" fmla="*/ 0 h 1065"/>
                <a:gd name="T56" fmla="*/ 0 w 1027"/>
                <a:gd name="T57" fmla="*/ 0 h 1065"/>
                <a:gd name="T58" fmla="*/ 0 w 1027"/>
                <a:gd name="T59" fmla="*/ 0 h 1065"/>
                <a:gd name="T60" fmla="*/ 0 w 1027"/>
                <a:gd name="T61" fmla="*/ 0 h 1065"/>
                <a:gd name="T62" fmla="*/ 0 w 1027"/>
                <a:gd name="T63" fmla="*/ 0 h 1065"/>
                <a:gd name="T64" fmla="*/ 0 w 1027"/>
                <a:gd name="T65" fmla="*/ 0 h 1065"/>
                <a:gd name="T66" fmla="*/ 0 w 1027"/>
                <a:gd name="T67" fmla="*/ 0 h 1065"/>
                <a:gd name="T68" fmla="*/ 0 w 1027"/>
                <a:gd name="T69" fmla="*/ 0 h 1065"/>
                <a:gd name="T70" fmla="*/ 0 w 1027"/>
                <a:gd name="T71" fmla="*/ 0 h 1065"/>
                <a:gd name="T72" fmla="*/ 0 w 1027"/>
                <a:gd name="T73" fmla="*/ 0 h 1065"/>
                <a:gd name="T74" fmla="*/ 0 w 1027"/>
                <a:gd name="T75" fmla="*/ 0 h 1065"/>
                <a:gd name="T76" fmla="*/ 0 w 1027"/>
                <a:gd name="T77" fmla="*/ 0 h 1065"/>
                <a:gd name="T78" fmla="*/ 0 w 1027"/>
                <a:gd name="T79" fmla="*/ 0 h 1065"/>
                <a:gd name="T80" fmla="*/ 0 w 1027"/>
                <a:gd name="T81" fmla="*/ 0 h 1065"/>
                <a:gd name="T82" fmla="*/ 0 w 1027"/>
                <a:gd name="T83" fmla="*/ 0 h 1065"/>
                <a:gd name="T84" fmla="*/ 0 w 1027"/>
                <a:gd name="T85" fmla="*/ 0 h 1065"/>
                <a:gd name="T86" fmla="*/ 0 w 1027"/>
                <a:gd name="T87" fmla="*/ 0 h 1065"/>
                <a:gd name="T88" fmla="*/ 0 w 1027"/>
                <a:gd name="T89" fmla="*/ 0 h 1065"/>
                <a:gd name="T90" fmla="*/ 0 w 1027"/>
                <a:gd name="T91" fmla="*/ 0 h 1065"/>
                <a:gd name="T92" fmla="*/ 0 w 1027"/>
                <a:gd name="T93" fmla="*/ 0 h 1065"/>
                <a:gd name="T94" fmla="*/ 0 w 1027"/>
                <a:gd name="T95" fmla="*/ 0 h 1065"/>
                <a:gd name="T96" fmla="*/ 0 w 1027"/>
                <a:gd name="T97" fmla="*/ 0 h 1065"/>
                <a:gd name="T98" fmla="*/ 0 w 1027"/>
                <a:gd name="T99" fmla="*/ 0 h 1065"/>
                <a:gd name="T100" fmla="*/ 0 w 1027"/>
                <a:gd name="T101" fmla="*/ 0 h 1065"/>
                <a:gd name="T102" fmla="*/ 0 w 1027"/>
                <a:gd name="T103" fmla="*/ 0 h 1065"/>
                <a:gd name="T104" fmla="*/ 0 w 1027"/>
                <a:gd name="T105" fmla="*/ 0 h 1065"/>
                <a:gd name="T106" fmla="*/ 0 w 1027"/>
                <a:gd name="T107" fmla="*/ 0 h 1065"/>
                <a:gd name="T108" fmla="*/ 0 w 1027"/>
                <a:gd name="T109" fmla="*/ 0 h 1065"/>
                <a:gd name="T110" fmla="*/ 0 w 1027"/>
                <a:gd name="T111" fmla="*/ 0 h 1065"/>
                <a:gd name="T112" fmla="*/ 0 w 1027"/>
                <a:gd name="T113" fmla="*/ 0 h 1065"/>
                <a:gd name="T114" fmla="*/ 0 w 1027"/>
                <a:gd name="T115" fmla="*/ 0 h 1065"/>
                <a:gd name="T116" fmla="*/ 0 w 1027"/>
                <a:gd name="T117" fmla="*/ 0 h 1065"/>
                <a:gd name="T118" fmla="*/ 0 w 1027"/>
                <a:gd name="T119" fmla="*/ 0 h 1065"/>
                <a:gd name="T120" fmla="*/ 0 w 1027"/>
                <a:gd name="T121" fmla="*/ 0 h 106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027" h="1065">
                  <a:moveTo>
                    <a:pt x="118" y="1008"/>
                  </a:moveTo>
                  <a:lnTo>
                    <a:pt x="151" y="1031"/>
                  </a:lnTo>
                  <a:lnTo>
                    <a:pt x="187" y="1049"/>
                  </a:lnTo>
                  <a:lnTo>
                    <a:pt x="225" y="1060"/>
                  </a:lnTo>
                  <a:lnTo>
                    <a:pt x="263" y="1065"/>
                  </a:lnTo>
                  <a:lnTo>
                    <a:pt x="302" y="1064"/>
                  </a:lnTo>
                  <a:lnTo>
                    <a:pt x="344" y="1058"/>
                  </a:lnTo>
                  <a:lnTo>
                    <a:pt x="387" y="1048"/>
                  </a:lnTo>
                  <a:lnTo>
                    <a:pt x="431" y="1032"/>
                  </a:lnTo>
                  <a:lnTo>
                    <a:pt x="522" y="991"/>
                  </a:lnTo>
                  <a:lnTo>
                    <a:pt x="619" y="937"/>
                  </a:lnTo>
                  <a:lnTo>
                    <a:pt x="719" y="874"/>
                  </a:lnTo>
                  <a:lnTo>
                    <a:pt x="824" y="804"/>
                  </a:lnTo>
                  <a:lnTo>
                    <a:pt x="872" y="767"/>
                  </a:lnTo>
                  <a:lnTo>
                    <a:pt x="914" y="725"/>
                  </a:lnTo>
                  <a:lnTo>
                    <a:pt x="949" y="680"/>
                  </a:lnTo>
                  <a:lnTo>
                    <a:pt x="976" y="631"/>
                  </a:lnTo>
                  <a:lnTo>
                    <a:pt x="998" y="581"/>
                  </a:lnTo>
                  <a:lnTo>
                    <a:pt x="1013" y="529"/>
                  </a:lnTo>
                  <a:lnTo>
                    <a:pt x="1022" y="475"/>
                  </a:lnTo>
                  <a:lnTo>
                    <a:pt x="1027" y="422"/>
                  </a:lnTo>
                  <a:lnTo>
                    <a:pt x="1024" y="369"/>
                  </a:lnTo>
                  <a:lnTo>
                    <a:pt x="1018" y="318"/>
                  </a:lnTo>
                  <a:lnTo>
                    <a:pt x="1007" y="268"/>
                  </a:lnTo>
                  <a:lnTo>
                    <a:pt x="991" y="221"/>
                  </a:lnTo>
                  <a:lnTo>
                    <a:pt x="970" y="177"/>
                  </a:lnTo>
                  <a:lnTo>
                    <a:pt x="946" y="136"/>
                  </a:lnTo>
                  <a:lnTo>
                    <a:pt x="918" y="101"/>
                  </a:lnTo>
                  <a:lnTo>
                    <a:pt x="887" y="70"/>
                  </a:lnTo>
                  <a:lnTo>
                    <a:pt x="852" y="46"/>
                  </a:lnTo>
                  <a:lnTo>
                    <a:pt x="814" y="26"/>
                  </a:lnTo>
                  <a:lnTo>
                    <a:pt x="773" y="12"/>
                  </a:lnTo>
                  <a:lnTo>
                    <a:pt x="731" y="4"/>
                  </a:lnTo>
                  <a:lnTo>
                    <a:pt x="686" y="0"/>
                  </a:lnTo>
                  <a:lnTo>
                    <a:pt x="640" y="2"/>
                  </a:lnTo>
                  <a:lnTo>
                    <a:pt x="593" y="8"/>
                  </a:lnTo>
                  <a:lnTo>
                    <a:pt x="547" y="19"/>
                  </a:lnTo>
                  <a:lnTo>
                    <a:pt x="499" y="35"/>
                  </a:lnTo>
                  <a:lnTo>
                    <a:pt x="449" y="56"/>
                  </a:lnTo>
                  <a:lnTo>
                    <a:pt x="403" y="81"/>
                  </a:lnTo>
                  <a:lnTo>
                    <a:pt x="355" y="111"/>
                  </a:lnTo>
                  <a:lnTo>
                    <a:pt x="309" y="145"/>
                  </a:lnTo>
                  <a:lnTo>
                    <a:pt x="264" y="184"/>
                  </a:lnTo>
                  <a:lnTo>
                    <a:pt x="221" y="227"/>
                  </a:lnTo>
                  <a:lnTo>
                    <a:pt x="180" y="273"/>
                  </a:lnTo>
                  <a:lnTo>
                    <a:pt x="142" y="322"/>
                  </a:lnTo>
                  <a:lnTo>
                    <a:pt x="109" y="373"/>
                  </a:lnTo>
                  <a:lnTo>
                    <a:pt x="80" y="424"/>
                  </a:lnTo>
                  <a:lnTo>
                    <a:pt x="55" y="476"/>
                  </a:lnTo>
                  <a:lnTo>
                    <a:pt x="36" y="529"/>
                  </a:lnTo>
                  <a:lnTo>
                    <a:pt x="20" y="581"/>
                  </a:lnTo>
                  <a:lnTo>
                    <a:pt x="9" y="632"/>
                  </a:lnTo>
                  <a:lnTo>
                    <a:pt x="2" y="682"/>
                  </a:lnTo>
                  <a:lnTo>
                    <a:pt x="0" y="731"/>
                  </a:lnTo>
                  <a:lnTo>
                    <a:pt x="3" y="779"/>
                  </a:lnTo>
                  <a:lnTo>
                    <a:pt x="10" y="824"/>
                  </a:lnTo>
                  <a:lnTo>
                    <a:pt x="23" y="867"/>
                  </a:lnTo>
                  <a:lnTo>
                    <a:pt x="39" y="907"/>
                  </a:lnTo>
                  <a:lnTo>
                    <a:pt x="60" y="944"/>
                  </a:lnTo>
                  <a:lnTo>
                    <a:pt x="87" y="978"/>
                  </a:lnTo>
                  <a:lnTo>
                    <a:pt x="118" y="1008"/>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17" name="Freeform 111"/>
            <p:cNvSpPr>
              <a:spLocks/>
            </p:cNvSpPr>
            <p:nvPr/>
          </p:nvSpPr>
          <p:spPr bwMode="auto">
            <a:xfrm>
              <a:off x="4819" y="3223"/>
              <a:ext cx="148" cy="137"/>
            </a:xfrm>
            <a:custGeom>
              <a:avLst/>
              <a:gdLst>
                <a:gd name="T0" fmla="*/ 0 w 1043"/>
                <a:gd name="T1" fmla="*/ 0 h 1082"/>
                <a:gd name="T2" fmla="*/ 0 w 1043"/>
                <a:gd name="T3" fmla="*/ 0 h 1082"/>
                <a:gd name="T4" fmla="*/ 0 w 1043"/>
                <a:gd name="T5" fmla="*/ 0 h 1082"/>
                <a:gd name="T6" fmla="*/ 0 w 1043"/>
                <a:gd name="T7" fmla="*/ 0 h 1082"/>
                <a:gd name="T8" fmla="*/ 0 w 1043"/>
                <a:gd name="T9" fmla="*/ 0 h 1082"/>
                <a:gd name="T10" fmla="*/ 0 w 1043"/>
                <a:gd name="T11" fmla="*/ 0 h 1082"/>
                <a:gd name="T12" fmla="*/ 0 w 1043"/>
                <a:gd name="T13" fmla="*/ 0 h 1082"/>
                <a:gd name="T14" fmla="*/ 0 w 1043"/>
                <a:gd name="T15" fmla="*/ 0 h 1082"/>
                <a:gd name="T16" fmla="*/ 0 w 1043"/>
                <a:gd name="T17" fmla="*/ 0 h 1082"/>
                <a:gd name="T18" fmla="*/ 0 w 1043"/>
                <a:gd name="T19" fmla="*/ 0 h 1082"/>
                <a:gd name="T20" fmla="*/ 0 w 1043"/>
                <a:gd name="T21" fmla="*/ 0 h 1082"/>
                <a:gd name="T22" fmla="*/ 0 w 1043"/>
                <a:gd name="T23" fmla="*/ 0 h 1082"/>
                <a:gd name="T24" fmla="*/ 0 w 1043"/>
                <a:gd name="T25" fmla="*/ 0 h 1082"/>
                <a:gd name="T26" fmla="*/ 0 w 1043"/>
                <a:gd name="T27" fmla="*/ 0 h 1082"/>
                <a:gd name="T28" fmla="*/ 0 w 1043"/>
                <a:gd name="T29" fmla="*/ 0 h 1082"/>
                <a:gd name="T30" fmla="*/ 0 w 1043"/>
                <a:gd name="T31" fmla="*/ 0 h 1082"/>
                <a:gd name="T32" fmla="*/ 0 w 1043"/>
                <a:gd name="T33" fmla="*/ 0 h 1082"/>
                <a:gd name="T34" fmla="*/ 0 w 1043"/>
                <a:gd name="T35" fmla="*/ 0 h 1082"/>
                <a:gd name="T36" fmla="*/ 0 w 1043"/>
                <a:gd name="T37" fmla="*/ 0 h 1082"/>
                <a:gd name="T38" fmla="*/ 0 w 1043"/>
                <a:gd name="T39" fmla="*/ 0 h 1082"/>
                <a:gd name="T40" fmla="*/ 0 w 1043"/>
                <a:gd name="T41" fmla="*/ 0 h 1082"/>
                <a:gd name="T42" fmla="*/ 0 w 1043"/>
                <a:gd name="T43" fmla="*/ 0 h 1082"/>
                <a:gd name="T44" fmla="*/ 0 w 1043"/>
                <a:gd name="T45" fmla="*/ 0 h 1082"/>
                <a:gd name="T46" fmla="*/ 0 w 1043"/>
                <a:gd name="T47" fmla="*/ 0 h 1082"/>
                <a:gd name="T48" fmla="*/ 0 w 1043"/>
                <a:gd name="T49" fmla="*/ 0 h 1082"/>
                <a:gd name="T50" fmla="*/ 0 w 1043"/>
                <a:gd name="T51" fmla="*/ 0 h 1082"/>
                <a:gd name="T52" fmla="*/ 0 w 1043"/>
                <a:gd name="T53" fmla="*/ 0 h 1082"/>
                <a:gd name="T54" fmla="*/ 0 w 1043"/>
                <a:gd name="T55" fmla="*/ 0 h 1082"/>
                <a:gd name="T56" fmla="*/ 0 w 1043"/>
                <a:gd name="T57" fmla="*/ 0 h 1082"/>
                <a:gd name="T58" fmla="*/ 0 w 1043"/>
                <a:gd name="T59" fmla="*/ 0 h 1082"/>
                <a:gd name="T60" fmla="*/ 0 w 1043"/>
                <a:gd name="T61" fmla="*/ 0 h 1082"/>
                <a:gd name="T62" fmla="*/ 0 w 1043"/>
                <a:gd name="T63" fmla="*/ 0 h 1082"/>
                <a:gd name="T64" fmla="*/ 0 w 1043"/>
                <a:gd name="T65" fmla="*/ 0 h 1082"/>
                <a:gd name="T66" fmla="*/ 0 w 1043"/>
                <a:gd name="T67" fmla="*/ 0 h 1082"/>
                <a:gd name="T68" fmla="*/ 0 w 1043"/>
                <a:gd name="T69" fmla="*/ 0 h 1082"/>
                <a:gd name="T70" fmla="*/ 0 w 1043"/>
                <a:gd name="T71" fmla="*/ 0 h 1082"/>
                <a:gd name="T72" fmla="*/ 0 w 1043"/>
                <a:gd name="T73" fmla="*/ 0 h 1082"/>
                <a:gd name="T74" fmla="*/ 0 w 1043"/>
                <a:gd name="T75" fmla="*/ 0 h 1082"/>
                <a:gd name="T76" fmla="*/ 0 w 1043"/>
                <a:gd name="T77" fmla="*/ 0 h 1082"/>
                <a:gd name="T78" fmla="*/ 0 w 1043"/>
                <a:gd name="T79" fmla="*/ 0 h 1082"/>
                <a:gd name="T80" fmla="*/ 0 w 1043"/>
                <a:gd name="T81" fmla="*/ 0 h 1082"/>
                <a:gd name="T82" fmla="*/ 0 w 1043"/>
                <a:gd name="T83" fmla="*/ 0 h 1082"/>
                <a:gd name="T84" fmla="*/ 0 w 1043"/>
                <a:gd name="T85" fmla="*/ 0 h 1082"/>
                <a:gd name="T86" fmla="*/ 0 w 1043"/>
                <a:gd name="T87" fmla="*/ 0 h 1082"/>
                <a:gd name="T88" fmla="*/ 0 w 1043"/>
                <a:gd name="T89" fmla="*/ 0 h 1082"/>
                <a:gd name="T90" fmla="*/ 0 w 1043"/>
                <a:gd name="T91" fmla="*/ 0 h 1082"/>
                <a:gd name="T92" fmla="*/ 0 w 1043"/>
                <a:gd name="T93" fmla="*/ 0 h 1082"/>
                <a:gd name="T94" fmla="*/ 0 w 1043"/>
                <a:gd name="T95" fmla="*/ 0 h 1082"/>
                <a:gd name="T96" fmla="*/ 0 w 1043"/>
                <a:gd name="T97" fmla="*/ 0 h 1082"/>
                <a:gd name="T98" fmla="*/ 0 w 1043"/>
                <a:gd name="T99" fmla="*/ 0 h 1082"/>
                <a:gd name="T100" fmla="*/ 0 w 1043"/>
                <a:gd name="T101" fmla="*/ 0 h 1082"/>
                <a:gd name="T102" fmla="*/ 0 w 1043"/>
                <a:gd name="T103" fmla="*/ 0 h 1082"/>
                <a:gd name="T104" fmla="*/ 0 w 1043"/>
                <a:gd name="T105" fmla="*/ 0 h 1082"/>
                <a:gd name="T106" fmla="*/ 0 w 1043"/>
                <a:gd name="T107" fmla="*/ 0 h 1082"/>
                <a:gd name="T108" fmla="*/ 0 w 1043"/>
                <a:gd name="T109" fmla="*/ 0 h 1082"/>
                <a:gd name="T110" fmla="*/ 0 w 1043"/>
                <a:gd name="T111" fmla="*/ 0 h 1082"/>
                <a:gd name="T112" fmla="*/ 0 w 1043"/>
                <a:gd name="T113" fmla="*/ 0 h 1082"/>
                <a:gd name="T114" fmla="*/ 0 w 1043"/>
                <a:gd name="T115" fmla="*/ 0 h 1082"/>
                <a:gd name="T116" fmla="*/ 0 w 1043"/>
                <a:gd name="T117" fmla="*/ 0 h 1082"/>
                <a:gd name="T118" fmla="*/ 0 w 1043"/>
                <a:gd name="T119" fmla="*/ 0 h 1082"/>
                <a:gd name="T120" fmla="*/ 0 w 1043"/>
                <a:gd name="T121" fmla="*/ 0 h 1082"/>
                <a:gd name="T122" fmla="*/ 0 w 1043"/>
                <a:gd name="T123" fmla="*/ 0 h 1082"/>
                <a:gd name="T124" fmla="*/ 0 w 1043"/>
                <a:gd name="T125" fmla="*/ 0 h 108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043" h="1082">
                  <a:moveTo>
                    <a:pt x="100" y="982"/>
                  </a:moveTo>
                  <a:lnTo>
                    <a:pt x="90" y="992"/>
                  </a:lnTo>
                  <a:lnTo>
                    <a:pt x="120" y="1023"/>
                  </a:lnTo>
                  <a:lnTo>
                    <a:pt x="155" y="1047"/>
                  </a:lnTo>
                  <a:lnTo>
                    <a:pt x="192" y="1065"/>
                  </a:lnTo>
                  <a:lnTo>
                    <a:pt x="231" y="1076"/>
                  </a:lnTo>
                  <a:lnTo>
                    <a:pt x="271" y="1082"/>
                  </a:lnTo>
                  <a:lnTo>
                    <a:pt x="311" y="1081"/>
                  </a:lnTo>
                  <a:lnTo>
                    <a:pt x="353" y="1074"/>
                  </a:lnTo>
                  <a:lnTo>
                    <a:pt x="397" y="1064"/>
                  </a:lnTo>
                  <a:lnTo>
                    <a:pt x="442" y="1048"/>
                  </a:lnTo>
                  <a:lnTo>
                    <a:pt x="533" y="1007"/>
                  </a:lnTo>
                  <a:lnTo>
                    <a:pt x="631" y="953"/>
                  </a:lnTo>
                  <a:lnTo>
                    <a:pt x="731" y="889"/>
                  </a:lnTo>
                  <a:lnTo>
                    <a:pt x="836" y="819"/>
                  </a:lnTo>
                  <a:lnTo>
                    <a:pt x="885" y="782"/>
                  </a:lnTo>
                  <a:lnTo>
                    <a:pt x="928" y="739"/>
                  </a:lnTo>
                  <a:lnTo>
                    <a:pt x="963" y="693"/>
                  </a:lnTo>
                  <a:lnTo>
                    <a:pt x="992" y="643"/>
                  </a:lnTo>
                  <a:lnTo>
                    <a:pt x="1013" y="593"/>
                  </a:lnTo>
                  <a:lnTo>
                    <a:pt x="1028" y="540"/>
                  </a:lnTo>
                  <a:lnTo>
                    <a:pt x="1039" y="485"/>
                  </a:lnTo>
                  <a:lnTo>
                    <a:pt x="1043" y="431"/>
                  </a:lnTo>
                  <a:lnTo>
                    <a:pt x="1041" y="377"/>
                  </a:lnTo>
                  <a:lnTo>
                    <a:pt x="1033" y="326"/>
                  </a:lnTo>
                  <a:lnTo>
                    <a:pt x="1022" y="275"/>
                  </a:lnTo>
                  <a:lnTo>
                    <a:pt x="1006" y="227"/>
                  </a:lnTo>
                  <a:lnTo>
                    <a:pt x="985" y="182"/>
                  </a:lnTo>
                  <a:lnTo>
                    <a:pt x="960" y="141"/>
                  </a:lnTo>
                  <a:lnTo>
                    <a:pt x="932" y="105"/>
                  </a:lnTo>
                  <a:lnTo>
                    <a:pt x="900" y="73"/>
                  </a:lnTo>
                  <a:lnTo>
                    <a:pt x="864" y="47"/>
                  </a:lnTo>
                  <a:lnTo>
                    <a:pt x="825" y="28"/>
                  </a:lnTo>
                  <a:lnTo>
                    <a:pt x="783" y="14"/>
                  </a:lnTo>
                  <a:lnTo>
                    <a:pt x="740" y="5"/>
                  </a:lnTo>
                  <a:lnTo>
                    <a:pt x="694" y="0"/>
                  </a:lnTo>
                  <a:lnTo>
                    <a:pt x="647" y="2"/>
                  </a:lnTo>
                  <a:lnTo>
                    <a:pt x="600" y="10"/>
                  </a:lnTo>
                  <a:lnTo>
                    <a:pt x="552" y="21"/>
                  </a:lnTo>
                  <a:lnTo>
                    <a:pt x="503" y="37"/>
                  </a:lnTo>
                  <a:lnTo>
                    <a:pt x="454" y="58"/>
                  </a:lnTo>
                  <a:lnTo>
                    <a:pt x="406" y="83"/>
                  </a:lnTo>
                  <a:lnTo>
                    <a:pt x="358" y="114"/>
                  </a:lnTo>
                  <a:lnTo>
                    <a:pt x="311" y="148"/>
                  </a:lnTo>
                  <a:lnTo>
                    <a:pt x="267" y="187"/>
                  </a:lnTo>
                  <a:lnTo>
                    <a:pt x="223" y="231"/>
                  </a:lnTo>
                  <a:lnTo>
                    <a:pt x="182" y="277"/>
                  </a:lnTo>
                  <a:lnTo>
                    <a:pt x="144" y="327"/>
                  </a:lnTo>
                  <a:lnTo>
                    <a:pt x="111" y="378"/>
                  </a:lnTo>
                  <a:lnTo>
                    <a:pt x="81" y="429"/>
                  </a:lnTo>
                  <a:lnTo>
                    <a:pt x="56" y="482"/>
                  </a:lnTo>
                  <a:lnTo>
                    <a:pt x="37" y="536"/>
                  </a:lnTo>
                  <a:lnTo>
                    <a:pt x="20" y="588"/>
                  </a:lnTo>
                  <a:lnTo>
                    <a:pt x="10" y="640"/>
                  </a:lnTo>
                  <a:lnTo>
                    <a:pt x="2" y="690"/>
                  </a:lnTo>
                  <a:lnTo>
                    <a:pt x="0" y="740"/>
                  </a:lnTo>
                  <a:lnTo>
                    <a:pt x="3" y="789"/>
                  </a:lnTo>
                  <a:lnTo>
                    <a:pt x="11" y="835"/>
                  </a:lnTo>
                  <a:lnTo>
                    <a:pt x="23" y="878"/>
                  </a:lnTo>
                  <a:lnTo>
                    <a:pt x="40" y="919"/>
                  </a:lnTo>
                  <a:lnTo>
                    <a:pt x="62" y="957"/>
                  </a:lnTo>
                  <a:lnTo>
                    <a:pt x="89" y="992"/>
                  </a:lnTo>
                  <a:lnTo>
                    <a:pt x="120" y="1023"/>
                  </a:lnTo>
                  <a:lnTo>
                    <a:pt x="155" y="1046"/>
                  </a:lnTo>
                  <a:lnTo>
                    <a:pt x="163" y="1034"/>
                  </a:lnTo>
                  <a:lnTo>
                    <a:pt x="131" y="1010"/>
                  </a:lnTo>
                  <a:lnTo>
                    <a:pt x="101" y="982"/>
                  </a:lnTo>
                  <a:lnTo>
                    <a:pt x="75" y="949"/>
                  </a:lnTo>
                  <a:lnTo>
                    <a:pt x="54" y="913"/>
                  </a:lnTo>
                  <a:lnTo>
                    <a:pt x="38" y="874"/>
                  </a:lnTo>
                  <a:lnTo>
                    <a:pt x="25" y="831"/>
                  </a:lnTo>
                  <a:lnTo>
                    <a:pt x="19" y="787"/>
                  </a:lnTo>
                  <a:lnTo>
                    <a:pt x="16" y="740"/>
                  </a:lnTo>
                  <a:lnTo>
                    <a:pt x="18" y="692"/>
                  </a:lnTo>
                  <a:lnTo>
                    <a:pt x="24" y="642"/>
                  </a:lnTo>
                  <a:lnTo>
                    <a:pt x="35" y="592"/>
                  </a:lnTo>
                  <a:lnTo>
                    <a:pt x="51" y="540"/>
                  </a:lnTo>
                  <a:lnTo>
                    <a:pt x="70" y="489"/>
                  </a:lnTo>
                  <a:lnTo>
                    <a:pt x="95" y="437"/>
                  </a:lnTo>
                  <a:lnTo>
                    <a:pt x="124" y="386"/>
                  </a:lnTo>
                  <a:lnTo>
                    <a:pt x="156" y="335"/>
                  </a:lnTo>
                  <a:lnTo>
                    <a:pt x="194" y="287"/>
                  </a:lnTo>
                  <a:lnTo>
                    <a:pt x="235" y="241"/>
                  </a:lnTo>
                  <a:lnTo>
                    <a:pt x="277" y="199"/>
                  </a:lnTo>
                  <a:lnTo>
                    <a:pt x="322" y="160"/>
                  </a:lnTo>
                  <a:lnTo>
                    <a:pt x="367" y="126"/>
                  </a:lnTo>
                  <a:lnTo>
                    <a:pt x="415" y="98"/>
                  </a:lnTo>
                  <a:lnTo>
                    <a:pt x="461" y="72"/>
                  </a:lnTo>
                  <a:lnTo>
                    <a:pt x="510" y="52"/>
                  </a:lnTo>
                  <a:lnTo>
                    <a:pt x="557" y="35"/>
                  </a:lnTo>
                  <a:lnTo>
                    <a:pt x="603" y="24"/>
                  </a:lnTo>
                  <a:lnTo>
                    <a:pt x="649" y="19"/>
                  </a:lnTo>
                  <a:lnTo>
                    <a:pt x="694" y="17"/>
                  </a:lnTo>
                  <a:lnTo>
                    <a:pt x="738" y="21"/>
                  </a:lnTo>
                  <a:lnTo>
                    <a:pt x="779" y="28"/>
                  </a:lnTo>
                  <a:lnTo>
                    <a:pt x="819" y="42"/>
                  </a:lnTo>
                  <a:lnTo>
                    <a:pt x="856" y="62"/>
                  </a:lnTo>
                  <a:lnTo>
                    <a:pt x="889" y="85"/>
                  </a:lnTo>
                  <a:lnTo>
                    <a:pt x="920" y="115"/>
                  </a:lnTo>
                  <a:lnTo>
                    <a:pt x="948" y="149"/>
                  </a:lnTo>
                  <a:lnTo>
                    <a:pt x="971" y="190"/>
                  </a:lnTo>
                  <a:lnTo>
                    <a:pt x="992" y="233"/>
                  </a:lnTo>
                  <a:lnTo>
                    <a:pt x="1008" y="279"/>
                  </a:lnTo>
                  <a:lnTo>
                    <a:pt x="1019" y="328"/>
                  </a:lnTo>
                  <a:lnTo>
                    <a:pt x="1024" y="379"/>
                  </a:lnTo>
                  <a:lnTo>
                    <a:pt x="1026" y="431"/>
                  </a:lnTo>
                  <a:lnTo>
                    <a:pt x="1022" y="483"/>
                  </a:lnTo>
                  <a:lnTo>
                    <a:pt x="1014" y="536"/>
                  </a:lnTo>
                  <a:lnTo>
                    <a:pt x="999" y="587"/>
                  </a:lnTo>
                  <a:lnTo>
                    <a:pt x="977" y="637"/>
                  </a:lnTo>
                  <a:lnTo>
                    <a:pt x="951" y="685"/>
                  </a:lnTo>
                  <a:lnTo>
                    <a:pt x="916" y="729"/>
                  </a:lnTo>
                  <a:lnTo>
                    <a:pt x="875" y="770"/>
                  </a:lnTo>
                  <a:lnTo>
                    <a:pt x="828" y="807"/>
                  </a:lnTo>
                  <a:lnTo>
                    <a:pt x="723" y="876"/>
                  </a:lnTo>
                  <a:lnTo>
                    <a:pt x="623" y="939"/>
                  </a:lnTo>
                  <a:lnTo>
                    <a:pt x="527" y="993"/>
                  </a:lnTo>
                  <a:lnTo>
                    <a:pt x="436" y="1034"/>
                  </a:lnTo>
                  <a:lnTo>
                    <a:pt x="393" y="1049"/>
                  </a:lnTo>
                  <a:lnTo>
                    <a:pt x="351" y="1060"/>
                  </a:lnTo>
                  <a:lnTo>
                    <a:pt x="309" y="1065"/>
                  </a:lnTo>
                  <a:lnTo>
                    <a:pt x="271" y="1066"/>
                  </a:lnTo>
                  <a:lnTo>
                    <a:pt x="235" y="1062"/>
                  </a:lnTo>
                  <a:lnTo>
                    <a:pt x="198" y="1050"/>
                  </a:lnTo>
                  <a:lnTo>
                    <a:pt x="163" y="1033"/>
                  </a:lnTo>
                  <a:lnTo>
                    <a:pt x="131" y="1010"/>
                  </a:lnTo>
                  <a:lnTo>
                    <a:pt x="100" y="982"/>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218" name="Freeform 112"/>
            <p:cNvSpPr>
              <a:spLocks/>
            </p:cNvSpPr>
            <p:nvPr/>
          </p:nvSpPr>
          <p:spPr bwMode="auto">
            <a:xfrm>
              <a:off x="4846" y="3228"/>
              <a:ext cx="37" cy="32"/>
            </a:xfrm>
            <a:custGeom>
              <a:avLst/>
              <a:gdLst>
                <a:gd name="T0" fmla="*/ 0 w 264"/>
                <a:gd name="T1" fmla="*/ 0 h 228"/>
                <a:gd name="T2" fmla="*/ 0 w 264"/>
                <a:gd name="T3" fmla="*/ 0 h 228"/>
                <a:gd name="T4" fmla="*/ 0 w 264"/>
                <a:gd name="T5" fmla="*/ 0 h 228"/>
                <a:gd name="T6" fmla="*/ 0 w 264"/>
                <a:gd name="T7" fmla="*/ 0 h 228"/>
                <a:gd name="T8" fmla="*/ 0 w 264"/>
                <a:gd name="T9" fmla="*/ 0 h 228"/>
                <a:gd name="T10" fmla="*/ 0 w 264"/>
                <a:gd name="T11" fmla="*/ 0 h 228"/>
                <a:gd name="T12" fmla="*/ 0 w 264"/>
                <a:gd name="T13" fmla="*/ 0 h 228"/>
                <a:gd name="T14" fmla="*/ 0 w 264"/>
                <a:gd name="T15" fmla="*/ 0 h 228"/>
                <a:gd name="T16" fmla="*/ 0 w 264"/>
                <a:gd name="T17" fmla="*/ 0 h 228"/>
                <a:gd name="T18" fmla="*/ 0 w 264"/>
                <a:gd name="T19" fmla="*/ 0 h 228"/>
                <a:gd name="T20" fmla="*/ 0 w 264"/>
                <a:gd name="T21" fmla="*/ 0 h 228"/>
                <a:gd name="T22" fmla="*/ 0 w 264"/>
                <a:gd name="T23" fmla="*/ 0 h 228"/>
                <a:gd name="T24" fmla="*/ 0 w 264"/>
                <a:gd name="T25" fmla="*/ 0 h 228"/>
                <a:gd name="T26" fmla="*/ 0 w 264"/>
                <a:gd name="T27" fmla="*/ 0 h 228"/>
                <a:gd name="T28" fmla="*/ 0 w 264"/>
                <a:gd name="T29" fmla="*/ 0 h 2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64" h="228">
                  <a:moveTo>
                    <a:pt x="264" y="178"/>
                  </a:moveTo>
                  <a:lnTo>
                    <a:pt x="187" y="168"/>
                  </a:lnTo>
                  <a:lnTo>
                    <a:pt x="128" y="166"/>
                  </a:lnTo>
                  <a:lnTo>
                    <a:pt x="106" y="167"/>
                  </a:lnTo>
                  <a:lnTo>
                    <a:pt x="100" y="168"/>
                  </a:lnTo>
                  <a:lnTo>
                    <a:pt x="88" y="177"/>
                  </a:lnTo>
                  <a:lnTo>
                    <a:pt x="62" y="196"/>
                  </a:lnTo>
                  <a:lnTo>
                    <a:pt x="34" y="213"/>
                  </a:lnTo>
                  <a:lnTo>
                    <a:pt x="0" y="228"/>
                  </a:lnTo>
                  <a:lnTo>
                    <a:pt x="39" y="178"/>
                  </a:lnTo>
                  <a:lnTo>
                    <a:pt x="96" y="111"/>
                  </a:lnTo>
                  <a:lnTo>
                    <a:pt x="128" y="84"/>
                  </a:lnTo>
                  <a:lnTo>
                    <a:pt x="176" y="47"/>
                  </a:lnTo>
                  <a:lnTo>
                    <a:pt x="238" y="0"/>
                  </a:lnTo>
                  <a:lnTo>
                    <a:pt x="264" y="17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19" name="Freeform 113"/>
            <p:cNvSpPr>
              <a:spLocks/>
            </p:cNvSpPr>
            <p:nvPr/>
          </p:nvSpPr>
          <p:spPr bwMode="auto">
            <a:xfrm>
              <a:off x="4846" y="3228"/>
              <a:ext cx="37" cy="32"/>
            </a:xfrm>
            <a:custGeom>
              <a:avLst/>
              <a:gdLst>
                <a:gd name="T0" fmla="*/ 0 w 278"/>
                <a:gd name="T1" fmla="*/ 0 h 243"/>
                <a:gd name="T2" fmla="*/ 0 w 278"/>
                <a:gd name="T3" fmla="*/ 0 h 243"/>
                <a:gd name="T4" fmla="*/ 0 w 278"/>
                <a:gd name="T5" fmla="*/ 0 h 243"/>
                <a:gd name="T6" fmla="*/ 0 w 278"/>
                <a:gd name="T7" fmla="*/ 0 h 243"/>
                <a:gd name="T8" fmla="*/ 0 w 278"/>
                <a:gd name="T9" fmla="*/ 0 h 243"/>
                <a:gd name="T10" fmla="*/ 0 w 278"/>
                <a:gd name="T11" fmla="*/ 0 h 243"/>
                <a:gd name="T12" fmla="*/ 0 w 278"/>
                <a:gd name="T13" fmla="*/ 0 h 243"/>
                <a:gd name="T14" fmla="*/ 0 w 278"/>
                <a:gd name="T15" fmla="*/ 0 h 243"/>
                <a:gd name="T16" fmla="*/ 0 w 278"/>
                <a:gd name="T17" fmla="*/ 0 h 243"/>
                <a:gd name="T18" fmla="*/ 0 w 278"/>
                <a:gd name="T19" fmla="*/ 0 h 243"/>
                <a:gd name="T20" fmla="*/ 0 w 278"/>
                <a:gd name="T21" fmla="*/ 0 h 243"/>
                <a:gd name="T22" fmla="*/ 0 w 278"/>
                <a:gd name="T23" fmla="*/ 0 h 243"/>
                <a:gd name="T24" fmla="*/ 0 w 278"/>
                <a:gd name="T25" fmla="*/ 0 h 243"/>
                <a:gd name="T26" fmla="*/ 0 w 278"/>
                <a:gd name="T27" fmla="*/ 0 h 243"/>
                <a:gd name="T28" fmla="*/ 0 w 278"/>
                <a:gd name="T29" fmla="*/ 0 h 243"/>
                <a:gd name="T30" fmla="*/ 0 w 278"/>
                <a:gd name="T31" fmla="*/ 0 h 243"/>
                <a:gd name="T32" fmla="*/ 0 w 278"/>
                <a:gd name="T33" fmla="*/ 0 h 243"/>
                <a:gd name="T34" fmla="*/ 0 w 278"/>
                <a:gd name="T35" fmla="*/ 0 h 243"/>
                <a:gd name="T36" fmla="*/ 0 w 278"/>
                <a:gd name="T37" fmla="*/ 0 h 243"/>
                <a:gd name="T38" fmla="*/ 0 w 278"/>
                <a:gd name="T39" fmla="*/ 0 h 243"/>
                <a:gd name="T40" fmla="*/ 0 w 278"/>
                <a:gd name="T41" fmla="*/ 0 h 243"/>
                <a:gd name="T42" fmla="*/ 0 w 278"/>
                <a:gd name="T43" fmla="*/ 0 h 243"/>
                <a:gd name="T44" fmla="*/ 0 w 278"/>
                <a:gd name="T45" fmla="*/ 0 h 243"/>
                <a:gd name="T46" fmla="*/ 0 w 278"/>
                <a:gd name="T47" fmla="*/ 0 h 243"/>
                <a:gd name="T48" fmla="*/ 0 w 278"/>
                <a:gd name="T49" fmla="*/ 0 h 243"/>
                <a:gd name="T50" fmla="*/ 0 w 278"/>
                <a:gd name="T51" fmla="*/ 0 h 243"/>
                <a:gd name="T52" fmla="*/ 0 w 278"/>
                <a:gd name="T53" fmla="*/ 0 h 243"/>
                <a:gd name="T54" fmla="*/ 0 w 278"/>
                <a:gd name="T55" fmla="*/ 0 h 243"/>
                <a:gd name="T56" fmla="*/ 0 w 278"/>
                <a:gd name="T57" fmla="*/ 0 h 243"/>
                <a:gd name="T58" fmla="*/ 0 w 278"/>
                <a:gd name="T59" fmla="*/ 0 h 243"/>
                <a:gd name="T60" fmla="*/ 0 w 278"/>
                <a:gd name="T61" fmla="*/ 0 h 243"/>
                <a:gd name="T62" fmla="*/ 0 w 278"/>
                <a:gd name="T63" fmla="*/ 0 h 243"/>
                <a:gd name="T64" fmla="*/ 0 w 278"/>
                <a:gd name="T65" fmla="*/ 0 h 243"/>
                <a:gd name="T66" fmla="*/ 0 w 278"/>
                <a:gd name="T67" fmla="*/ 0 h 243"/>
                <a:gd name="T68" fmla="*/ 0 w 278"/>
                <a:gd name="T69" fmla="*/ 0 h 243"/>
                <a:gd name="T70" fmla="*/ 0 w 278"/>
                <a:gd name="T71" fmla="*/ 0 h 243"/>
                <a:gd name="T72" fmla="*/ 0 w 278"/>
                <a:gd name="T73" fmla="*/ 0 h 243"/>
                <a:gd name="T74" fmla="*/ 0 w 278"/>
                <a:gd name="T75" fmla="*/ 0 h 243"/>
                <a:gd name="T76" fmla="*/ 0 w 278"/>
                <a:gd name="T77" fmla="*/ 0 h 243"/>
                <a:gd name="T78" fmla="*/ 0 w 278"/>
                <a:gd name="T79" fmla="*/ 0 h 243"/>
                <a:gd name="T80" fmla="*/ 0 w 278"/>
                <a:gd name="T81" fmla="*/ 0 h 243"/>
                <a:gd name="T82" fmla="*/ 0 w 278"/>
                <a:gd name="T83" fmla="*/ 0 h 243"/>
                <a:gd name="T84" fmla="*/ 0 w 278"/>
                <a:gd name="T85" fmla="*/ 0 h 243"/>
                <a:gd name="T86" fmla="*/ 0 w 278"/>
                <a:gd name="T87" fmla="*/ 0 h 243"/>
                <a:gd name="T88" fmla="*/ 0 w 278"/>
                <a:gd name="T89" fmla="*/ 0 h 243"/>
                <a:gd name="T90" fmla="*/ 0 w 278"/>
                <a:gd name="T91" fmla="*/ 0 h 243"/>
                <a:gd name="T92" fmla="*/ 0 w 278"/>
                <a:gd name="T93" fmla="*/ 0 h 243"/>
                <a:gd name="T94" fmla="*/ 0 w 278"/>
                <a:gd name="T95" fmla="*/ 0 h 243"/>
                <a:gd name="T96" fmla="*/ 0 w 278"/>
                <a:gd name="T97" fmla="*/ 0 h 243"/>
                <a:gd name="T98" fmla="*/ 0 w 278"/>
                <a:gd name="T99" fmla="*/ 0 h 243"/>
                <a:gd name="T100" fmla="*/ 0 w 278"/>
                <a:gd name="T101" fmla="*/ 0 h 243"/>
                <a:gd name="T102" fmla="*/ 0 w 278"/>
                <a:gd name="T103" fmla="*/ 0 h 243"/>
                <a:gd name="T104" fmla="*/ 0 w 278"/>
                <a:gd name="T105" fmla="*/ 0 h 243"/>
                <a:gd name="T106" fmla="*/ 0 w 278"/>
                <a:gd name="T107" fmla="*/ 0 h 243"/>
                <a:gd name="T108" fmla="*/ 0 w 278"/>
                <a:gd name="T109" fmla="*/ 0 h 243"/>
                <a:gd name="T110" fmla="*/ 0 w 278"/>
                <a:gd name="T111" fmla="*/ 0 h 24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78" h="243">
                  <a:moveTo>
                    <a:pt x="252" y="7"/>
                  </a:moveTo>
                  <a:lnTo>
                    <a:pt x="243" y="0"/>
                  </a:lnTo>
                  <a:lnTo>
                    <a:pt x="236" y="9"/>
                  </a:lnTo>
                  <a:lnTo>
                    <a:pt x="260" y="177"/>
                  </a:lnTo>
                  <a:lnTo>
                    <a:pt x="194" y="167"/>
                  </a:lnTo>
                  <a:lnTo>
                    <a:pt x="193" y="167"/>
                  </a:lnTo>
                  <a:lnTo>
                    <a:pt x="134" y="165"/>
                  </a:lnTo>
                  <a:lnTo>
                    <a:pt x="112" y="166"/>
                  </a:lnTo>
                  <a:lnTo>
                    <a:pt x="111" y="167"/>
                  </a:lnTo>
                  <a:lnTo>
                    <a:pt x="105" y="168"/>
                  </a:lnTo>
                  <a:lnTo>
                    <a:pt x="101" y="170"/>
                  </a:lnTo>
                  <a:lnTo>
                    <a:pt x="89" y="179"/>
                  </a:lnTo>
                  <a:lnTo>
                    <a:pt x="64" y="198"/>
                  </a:lnTo>
                  <a:lnTo>
                    <a:pt x="37" y="214"/>
                  </a:lnTo>
                  <a:lnTo>
                    <a:pt x="32" y="216"/>
                  </a:lnTo>
                  <a:lnTo>
                    <a:pt x="51" y="191"/>
                  </a:lnTo>
                  <a:lnTo>
                    <a:pt x="107" y="124"/>
                  </a:lnTo>
                  <a:lnTo>
                    <a:pt x="139" y="98"/>
                  </a:lnTo>
                  <a:lnTo>
                    <a:pt x="187" y="61"/>
                  </a:lnTo>
                  <a:lnTo>
                    <a:pt x="238" y="22"/>
                  </a:lnTo>
                  <a:lnTo>
                    <a:pt x="260" y="177"/>
                  </a:lnTo>
                  <a:lnTo>
                    <a:pt x="194" y="167"/>
                  </a:lnTo>
                  <a:lnTo>
                    <a:pt x="185" y="175"/>
                  </a:lnTo>
                  <a:lnTo>
                    <a:pt x="192" y="184"/>
                  </a:lnTo>
                  <a:lnTo>
                    <a:pt x="268" y="194"/>
                  </a:lnTo>
                  <a:lnTo>
                    <a:pt x="278" y="185"/>
                  </a:lnTo>
                  <a:lnTo>
                    <a:pt x="252" y="7"/>
                  </a:lnTo>
                  <a:lnTo>
                    <a:pt x="247" y="1"/>
                  </a:lnTo>
                  <a:lnTo>
                    <a:pt x="239" y="2"/>
                  </a:lnTo>
                  <a:lnTo>
                    <a:pt x="177" y="49"/>
                  </a:lnTo>
                  <a:lnTo>
                    <a:pt x="129" y="86"/>
                  </a:lnTo>
                  <a:lnTo>
                    <a:pt x="97" y="113"/>
                  </a:lnTo>
                  <a:lnTo>
                    <a:pt x="96" y="114"/>
                  </a:lnTo>
                  <a:lnTo>
                    <a:pt x="39" y="181"/>
                  </a:lnTo>
                  <a:lnTo>
                    <a:pt x="0" y="231"/>
                  </a:lnTo>
                  <a:lnTo>
                    <a:pt x="0" y="241"/>
                  </a:lnTo>
                  <a:lnTo>
                    <a:pt x="9" y="243"/>
                  </a:lnTo>
                  <a:lnTo>
                    <a:pt x="43" y="228"/>
                  </a:lnTo>
                  <a:lnTo>
                    <a:pt x="44" y="228"/>
                  </a:lnTo>
                  <a:lnTo>
                    <a:pt x="72" y="211"/>
                  </a:lnTo>
                  <a:lnTo>
                    <a:pt x="73" y="210"/>
                  </a:lnTo>
                  <a:lnTo>
                    <a:pt x="99" y="191"/>
                  </a:lnTo>
                  <a:lnTo>
                    <a:pt x="109" y="183"/>
                  </a:lnTo>
                  <a:lnTo>
                    <a:pt x="113" y="183"/>
                  </a:lnTo>
                  <a:lnTo>
                    <a:pt x="134" y="182"/>
                  </a:lnTo>
                  <a:lnTo>
                    <a:pt x="192" y="184"/>
                  </a:lnTo>
                  <a:lnTo>
                    <a:pt x="268" y="194"/>
                  </a:lnTo>
                  <a:lnTo>
                    <a:pt x="278" y="185"/>
                  </a:lnTo>
                  <a:lnTo>
                    <a:pt x="252" y="7"/>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20" name="Freeform 114"/>
            <p:cNvSpPr>
              <a:spLocks/>
            </p:cNvSpPr>
            <p:nvPr/>
          </p:nvSpPr>
          <p:spPr bwMode="auto">
            <a:xfrm>
              <a:off x="4925" y="3302"/>
              <a:ext cx="37" cy="32"/>
            </a:xfrm>
            <a:custGeom>
              <a:avLst/>
              <a:gdLst>
                <a:gd name="T0" fmla="*/ 0 w 251"/>
                <a:gd name="T1" fmla="*/ 0 h 271"/>
                <a:gd name="T2" fmla="*/ 0 w 251"/>
                <a:gd name="T3" fmla="*/ 0 h 271"/>
                <a:gd name="T4" fmla="*/ 0 w 251"/>
                <a:gd name="T5" fmla="*/ 0 h 271"/>
                <a:gd name="T6" fmla="*/ 0 w 251"/>
                <a:gd name="T7" fmla="*/ 0 h 271"/>
                <a:gd name="T8" fmla="*/ 0 w 251"/>
                <a:gd name="T9" fmla="*/ 0 h 271"/>
                <a:gd name="T10" fmla="*/ 0 w 251"/>
                <a:gd name="T11" fmla="*/ 0 h 271"/>
                <a:gd name="T12" fmla="*/ 0 w 251"/>
                <a:gd name="T13" fmla="*/ 0 h 271"/>
                <a:gd name="T14" fmla="*/ 0 w 251"/>
                <a:gd name="T15" fmla="*/ 0 h 271"/>
                <a:gd name="T16" fmla="*/ 0 w 251"/>
                <a:gd name="T17" fmla="*/ 0 h 271"/>
                <a:gd name="T18" fmla="*/ 0 w 251"/>
                <a:gd name="T19" fmla="*/ 0 h 271"/>
                <a:gd name="T20" fmla="*/ 0 w 251"/>
                <a:gd name="T21" fmla="*/ 0 h 271"/>
                <a:gd name="T22" fmla="*/ 0 w 251"/>
                <a:gd name="T23" fmla="*/ 0 h 271"/>
                <a:gd name="T24" fmla="*/ 0 w 251"/>
                <a:gd name="T25" fmla="*/ 0 h 271"/>
                <a:gd name="T26" fmla="*/ 0 w 251"/>
                <a:gd name="T27" fmla="*/ 0 h 271"/>
                <a:gd name="T28" fmla="*/ 0 w 251"/>
                <a:gd name="T29" fmla="*/ 0 h 2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51" h="271">
                  <a:moveTo>
                    <a:pt x="77" y="0"/>
                  </a:moveTo>
                  <a:lnTo>
                    <a:pt x="78" y="78"/>
                  </a:lnTo>
                  <a:lnTo>
                    <a:pt x="77" y="108"/>
                  </a:lnTo>
                  <a:lnTo>
                    <a:pt x="73" y="136"/>
                  </a:lnTo>
                  <a:lnTo>
                    <a:pt x="69" y="157"/>
                  </a:lnTo>
                  <a:lnTo>
                    <a:pt x="57" y="174"/>
                  </a:lnTo>
                  <a:lnTo>
                    <a:pt x="35" y="200"/>
                  </a:lnTo>
                  <a:lnTo>
                    <a:pt x="17" y="233"/>
                  </a:lnTo>
                  <a:lnTo>
                    <a:pt x="0" y="271"/>
                  </a:lnTo>
                  <a:lnTo>
                    <a:pt x="57" y="238"/>
                  </a:lnTo>
                  <a:lnTo>
                    <a:pt x="132" y="189"/>
                  </a:lnTo>
                  <a:lnTo>
                    <a:pt x="162" y="158"/>
                  </a:lnTo>
                  <a:lnTo>
                    <a:pt x="201" y="110"/>
                  </a:lnTo>
                  <a:lnTo>
                    <a:pt x="251" y="46"/>
                  </a:lnTo>
                  <a:lnTo>
                    <a:pt x="7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21" name="Freeform 115"/>
            <p:cNvSpPr>
              <a:spLocks/>
            </p:cNvSpPr>
            <p:nvPr/>
          </p:nvSpPr>
          <p:spPr bwMode="auto">
            <a:xfrm>
              <a:off x="4925" y="3297"/>
              <a:ext cx="37" cy="37"/>
            </a:xfrm>
            <a:custGeom>
              <a:avLst/>
              <a:gdLst>
                <a:gd name="T0" fmla="*/ 0 w 265"/>
                <a:gd name="T1" fmla="*/ 0 h 286"/>
                <a:gd name="T2" fmla="*/ 0 w 265"/>
                <a:gd name="T3" fmla="*/ 0 h 286"/>
                <a:gd name="T4" fmla="*/ 0 w 265"/>
                <a:gd name="T5" fmla="*/ 0 h 286"/>
                <a:gd name="T6" fmla="*/ 0 w 265"/>
                <a:gd name="T7" fmla="*/ 0 h 286"/>
                <a:gd name="T8" fmla="*/ 0 w 265"/>
                <a:gd name="T9" fmla="*/ 0 h 286"/>
                <a:gd name="T10" fmla="*/ 0 w 265"/>
                <a:gd name="T11" fmla="*/ 0 h 286"/>
                <a:gd name="T12" fmla="*/ 0 w 265"/>
                <a:gd name="T13" fmla="*/ 0 h 286"/>
                <a:gd name="T14" fmla="*/ 0 w 265"/>
                <a:gd name="T15" fmla="*/ 0 h 286"/>
                <a:gd name="T16" fmla="*/ 0 w 265"/>
                <a:gd name="T17" fmla="*/ 0 h 286"/>
                <a:gd name="T18" fmla="*/ 0 w 265"/>
                <a:gd name="T19" fmla="*/ 0 h 286"/>
                <a:gd name="T20" fmla="*/ 0 w 265"/>
                <a:gd name="T21" fmla="*/ 0 h 286"/>
                <a:gd name="T22" fmla="*/ 0 w 265"/>
                <a:gd name="T23" fmla="*/ 0 h 286"/>
                <a:gd name="T24" fmla="*/ 0 w 265"/>
                <a:gd name="T25" fmla="*/ 0 h 286"/>
                <a:gd name="T26" fmla="*/ 0 w 265"/>
                <a:gd name="T27" fmla="*/ 0 h 286"/>
                <a:gd name="T28" fmla="*/ 0 w 265"/>
                <a:gd name="T29" fmla="*/ 0 h 286"/>
                <a:gd name="T30" fmla="*/ 0 w 265"/>
                <a:gd name="T31" fmla="*/ 0 h 286"/>
                <a:gd name="T32" fmla="*/ 0 w 265"/>
                <a:gd name="T33" fmla="*/ 0 h 286"/>
                <a:gd name="T34" fmla="*/ 0 w 265"/>
                <a:gd name="T35" fmla="*/ 0 h 286"/>
                <a:gd name="T36" fmla="*/ 0 w 265"/>
                <a:gd name="T37" fmla="*/ 0 h 286"/>
                <a:gd name="T38" fmla="*/ 0 w 265"/>
                <a:gd name="T39" fmla="*/ 0 h 286"/>
                <a:gd name="T40" fmla="*/ 0 w 265"/>
                <a:gd name="T41" fmla="*/ 0 h 286"/>
                <a:gd name="T42" fmla="*/ 0 w 265"/>
                <a:gd name="T43" fmla="*/ 0 h 286"/>
                <a:gd name="T44" fmla="*/ 0 w 265"/>
                <a:gd name="T45" fmla="*/ 0 h 286"/>
                <a:gd name="T46" fmla="*/ 0 w 265"/>
                <a:gd name="T47" fmla="*/ 0 h 286"/>
                <a:gd name="T48" fmla="*/ 0 w 265"/>
                <a:gd name="T49" fmla="*/ 0 h 286"/>
                <a:gd name="T50" fmla="*/ 0 w 265"/>
                <a:gd name="T51" fmla="*/ 0 h 286"/>
                <a:gd name="T52" fmla="*/ 0 w 265"/>
                <a:gd name="T53" fmla="*/ 0 h 286"/>
                <a:gd name="T54" fmla="*/ 0 w 265"/>
                <a:gd name="T55" fmla="*/ 0 h 286"/>
                <a:gd name="T56" fmla="*/ 0 w 265"/>
                <a:gd name="T57" fmla="*/ 0 h 286"/>
                <a:gd name="T58" fmla="*/ 0 w 265"/>
                <a:gd name="T59" fmla="*/ 0 h 286"/>
                <a:gd name="T60" fmla="*/ 0 w 265"/>
                <a:gd name="T61" fmla="*/ 0 h 286"/>
                <a:gd name="T62" fmla="*/ 0 w 265"/>
                <a:gd name="T63" fmla="*/ 0 h 286"/>
                <a:gd name="T64" fmla="*/ 0 w 265"/>
                <a:gd name="T65" fmla="*/ 0 h 286"/>
                <a:gd name="T66" fmla="*/ 0 w 265"/>
                <a:gd name="T67" fmla="*/ 0 h 286"/>
                <a:gd name="T68" fmla="*/ 0 w 265"/>
                <a:gd name="T69" fmla="*/ 0 h 286"/>
                <a:gd name="T70" fmla="*/ 0 w 265"/>
                <a:gd name="T71" fmla="*/ 0 h 286"/>
                <a:gd name="T72" fmla="*/ 0 w 265"/>
                <a:gd name="T73" fmla="*/ 0 h 286"/>
                <a:gd name="T74" fmla="*/ 0 w 265"/>
                <a:gd name="T75" fmla="*/ 0 h 286"/>
                <a:gd name="T76" fmla="*/ 0 w 265"/>
                <a:gd name="T77" fmla="*/ 0 h 286"/>
                <a:gd name="T78" fmla="*/ 0 w 265"/>
                <a:gd name="T79" fmla="*/ 0 h 286"/>
                <a:gd name="T80" fmla="*/ 0 w 265"/>
                <a:gd name="T81" fmla="*/ 0 h 286"/>
                <a:gd name="T82" fmla="*/ 0 w 265"/>
                <a:gd name="T83" fmla="*/ 0 h 286"/>
                <a:gd name="T84" fmla="*/ 0 w 265"/>
                <a:gd name="T85" fmla="*/ 0 h 286"/>
                <a:gd name="T86" fmla="*/ 0 w 265"/>
                <a:gd name="T87" fmla="*/ 0 h 286"/>
                <a:gd name="T88" fmla="*/ 0 w 265"/>
                <a:gd name="T89" fmla="*/ 0 h 286"/>
                <a:gd name="T90" fmla="*/ 0 w 265"/>
                <a:gd name="T91" fmla="*/ 0 h 286"/>
                <a:gd name="T92" fmla="*/ 0 w 265"/>
                <a:gd name="T93" fmla="*/ 0 h 286"/>
                <a:gd name="T94" fmla="*/ 0 w 265"/>
                <a:gd name="T95" fmla="*/ 0 h 286"/>
                <a:gd name="T96" fmla="*/ 0 w 265"/>
                <a:gd name="T97" fmla="*/ 0 h 286"/>
                <a:gd name="T98" fmla="*/ 0 w 265"/>
                <a:gd name="T99" fmla="*/ 0 h 286"/>
                <a:gd name="T100" fmla="*/ 0 w 265"/>
                <a:gd name="T101" fmla="*/ 0 h 286"/>
                <a:gd name="T102" fmla="*/ 0 w 265"/>
                <a:gd name="T103" fmla="*/ 0 h 28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65" h="286">
                  <a:moveTo>
                    <a:pt x="256" y="60"/>
                  </a:moveTo>
                  <a:lnTo>
                    <a:pt x="265" y="55"/>
                  </a:lnTo>
                  <a:lnTo>
                    <a:pt x="260" y="46"/>
                  </a:lnTo>
                  <a:lnTo>
                    <a:pt x="86" y="0"/>
                  </a:lnTo>
                  <a:lnTo>
                    <a:pt x="76" y="7"/>
                  </a:lnTo>
                  <a:lnTo>
                    <a:pt x="77" y="85"/>
                  </a:lnTo>
                  <a:lnTo>
                    <a:pt x="76" y="114"/>
                  </a:lnTo>
                  <a:lnTo>
                    <a:pt x="73" y="142"/>
                  </a:lnTo>
                  <a:lnTo>
                    <a:pt x="69" y="161"/>
                  </a:lnTo>
                  <a:lnTo>
                    <a:pt x="57" y="176"/>
                  </a:lnTo>
                  <a:lnTo>
                    <a:pt x="36" y="202"/>
                  </a:lnTo>
                  <a:lnTo>
                    <a:pt x="35" y="203"/>
                  </a:lnTo>
                  <a:lnTo>
                    <a:pt x="17" y="235"/>
                  </a:lnTo>
                  <a:lnTo>
                    <a:pt x="17" y="237"/>
                  </a:lnTo>
                  <a:lnTo>
                    <a:pt x="0" y="275"/>
                  </a:lnTo>
                  <a:lnTo>
                    <a:pt x="11" y="286"/>
                  </a:lnTo>
                  <a:lnTo>
                    <a:pt x="68" y="252"/>
                  </a:lnTo>
                  <a:lnTo>
                    <a:pt x="68" y="251"/>
                  </a:lnTo>
                  <a:lnTo>
                    <a:pt x="143" y="202"/>
                  </a:lnTo>
                  <a:lnTo>
                    <a:pt x="144" y="201"/>
                  </a:lnTo>
                  <a:lnTo>
                    <a:pt x="174" y="170"/>
                  </a:lnTo>
                  <a:lnTo>
                    <a:pt x="175" y="170"/>
                  </a:lnTo>
                  <a:lnTo>
                    <a:pt x="214" y="122"/>
                  </a:lnTo>
                  <a:lnTo>
                    <a:pt x="264" y="58"/>
                  </a:lnTo>
                  <a:lnTo>
                    <a:pt x="260" y="46"/>
                  </a:lnTo>
                  <a:lnTo>
                    <a:pt x="86" y="0"/>
                  </a:lnTo>
                  <a:lnTo>
                    <a:pt x="76" y="7"/>
                  </a:lnTo>
                  <a:lnTo>
                    <a:pt x="77" y="85"/>
                  </a:lnTo>
                  <a:lnTo>
                    <a:pt x="85" y="93"/>
                  </a:lnTo>
                  <a:lnTo>
                    <a:pt x="93" y="85"/>
                  </a:lnTo>
                  <a:lnTo>
                    <a:pt x="92" y="18"/>
                  </a:lnTo>
                  <a:lnTo>
                    <a:pt x="244" y="57"/>
                  </a:lnTo>
                  <a:lnTo>
                    <a:pt x="201" y="112"/>
                  </a:lnTo>
                  <a:lnTo>
                    <a:pt x="163" y="160"/>
                  </a:lnTo>
                  <a:lnTo>
                    <a:pt x="134" y="189"/>
                  </a:lnTo>
                  <a:lnTo>
                    <a:pt x="59" y="239"/>
                  </a:lnTo>
                  <a:lnTo>
                    <a:pt x="24" y="260"/>
                  </a:lnTo>
                  <a:lnTo>
                    <a:pt x="31" y="243"/>
                  </a:lnTo>
                  <a:lnTo>
                    <a:pt x="48" y="211"/>
                  </a:lnTo>
                  <a:lnTo>
                    <a:pt x="70" y="186"/>
                  </a:lnTo>
                  <a:lnTo>
                    <a:pt x="70" y="185"/>
                  </a:lnTo>
                  <a:lnTo>
                    <a:pt x="82" y="168"/>
                  </a:lnTo>
                  <a:lnTo>
                    <a:pt x="83" y="165"/>
                  </a:lnTo>
                  <a:lnTo>
                    <a:pt x="87" y="144"/>
                  </a:lnTo>
                  <a:lnTo>
                    <a:pt x="88" y="144"/>
                  </a:lnTo>
                  <a:lnTo>
                    <a:pt x="92" y="116"/>
                  </a:lnTo>
                  <a:lnTo>
                    <a:pt x="92" y="115"/>
                  </a:lnTo>
                  <a:lnTo>
                    <a:pt x="93" y="85"/>
                  </a:lnTo>
                  <a:lnTo>
                    <a:pt x="92" y="18"/>
                  </a:lnTo>
                  <a:lnTo>
                    <a:pt x="256" y="60"/>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22" name="Freeform 116"/>
            <p:cNvSpPr>
              <a:spLocks/>
            </p:cNvSpPr>
            <p:nvPr/>
          </p:nvSpPr>
          <p:spPr bwMode="auto">
            <a:xfrm>
              <a:off x="4867" y="3233"/>
              <a:ext cx="111" cy="90"/>
            </a:xfrm>
            <a:custGeom>
              <a:avLst/>
              <a:gdLst>
                <a:gd name="T0" fmla="*/ 0 w 769"/>
                <a:gd name="T1" fmla="*/ 0 h 716"/>
                <a:gd name="T2" fmla="*/ 0 w 769"/>
                <a:gd name="T3" fmla="*/ 0 h 716"/>
                <a:gd name="T4" fmla="*/ 0 w 769"/>
                <a:gd name="T5" fmla="*/ 0 h 716"/>
                <a:gd name="T6" fmla="*/ 0 w 769"/>
                <a:gd name="T7" fmla="*/ 0 h 716"/>
                <a:gd name="T8" fmla="*/ 0 w 769"/>
                <a:gd name="T9" fmla="*/ 0 h 716"/>
                <a:gd name="T10" fmla="*/ 0 w 769"/>
                <a:gd name="T11" fmla="*/ 0 h 716"/>
                <a:gd name="T12" fmla="*/ 0 w 769"/>
                <a:gd name="T13" fmla="*/ 0 h 716"/>
                <a:gd name="T14" fmla="*/ 0 w 769"/>
                <a:gd name="T15" fmla="*/ 0 h 716"/>
                <a:gd name="T16" fmla="*/ 0 w 769"/>
                <a:gd name="T17" fmla="*/ 0 h 716"/>
                <a:gd name="T18" fmla="*/ 0 w 769"/>
                <a:gd name="T19" fmla="*/ 0 h 716"/>
                <a:gd name="T20" fmla="*/ 0 w 769"/>
                <a:gd name="T21" fmla="*/ 0 h 716"/>
                <a:gd name="T22" fmla="*/ 0 w 769"/>
                <a:gd name="T23" fmla="*/ 0 h 716"/>
                <a:gd name="T24" fmla="*/ 0 w 769"/>
                <a:gd name="T25" fmla="*/ 0 h 716"/>
                <a:gd name="T26" fmla="*/ 0 w 769"/>
                <a:gd name="T27" fmla="*/ 0 h 716"/>
                <a:gd name="T28" fmla="*/ 0 w 769"/>
                <a:gd name="T29" fmla="*/ 0 h 716"/>
                <a:gd name="T30" fmla="*/ 0 w 769"/>
                <a:gd name="T31" fmla="*/ 0 h 716"/>
                <a:gd name="T32" fmla="*/ 0 w 769"/>
                <a:gd name="T33" fmla="*/ 0 h 716"/>
                <a:gd name="T34" fmla="*/ 0 w 769"/>
                <a:gd name="T35" fmla="*/ 0 h 716"/>
                <a:gd name="T36" fmla="*/ 0 w 769"/>
                <a:gd name="T37" fmla="*/ 0 h 716"/>
                <a:gd name="T38" fmla="*/ 0 w 769"/>
                <a:gd name="T39" fmla="*/ 0 h 716"/>
                <a:gd name="T40" fmla="*/ 0 w 769"/>
                <a:gd name="T41" fmla="*/ 0 h 716"/>
                <a:gd name="T42" fmla="*/ 0 w 769"/>
                <a:gd name="T43" fmla="*/ 0 h 716"/>
                <a:gd name="T44" fmla="*/ 0 w 769"/>
                <a:gd name="T45" fmla="*/ 0 h 71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769" h="716">
                  <a:moveTo>
                    <a:pt x="0" y="0"/>
                  </a:moveTo>
                  <a:lnTo>
                    <a:pt x="93" y="114"/>
                  </a:lnTo>
                  <a:lnTo>
                    <a:pt x="191" y="230"/>
                  </a:lnTo>
                  <a:lnTo>
                    <a:pt x="308" y="363"/>
                  </a:lnTo>
                  <a:lnTo>
                    <a:pt x="433" y="495"/>
                  </a:lnTo>
                  <a:lnTo>
                    <a:pt x="552" y="610"/>
                  </a:lnTo>
                  <a:lnTo>
                    <a:pt x="606" y="655"/>
                  </a:lnTo>
                  <a:lnTo>
                    <a:pt x="655" y="690"/>
                  </a:lnTo>
                  <a:lnTo>
                    <a:pt x="696" y="710"/>
                  </a:lnTo>
                  <a:lnTo>
                    <a:pt x="728" y="716"/>
                  </a:lnTo>
                  <a:lnTo>
                    <a:pt x="751" y="710"/>
                  </a:lnTo>
                  <a:lnTo>
                    <a:pt x="764" y="698"/>
                  </a:lnTo>
                  <a:lnTo>
                    <a:pt x="769" y="681"/>
                  </a:lnTo>
                  <a:lnTo>
                    <a:pt x="767" y="659"/>
                  </a:lnTo>
                  <a:lnTo>
                    <a:pt x="759" y="633"/>
                  </a:lnTo>
                  <a:lnTo>
                    <a:pt x="745" y="606"/>
                  </a:lnTo>
                  <a:lnTo>
                    <a:pt x="704" y="544"/>
                  </a:lnTo>
                  <a:lnTo>
                    <a:pt x="653" y="482"/>
                  </a:lnTo>
                  <a:lnTo>
                    <a:pt x="600" y="425"/>
                  </a:lnTo>
                  <a:lnTo>
                    <a:pt x="552" y="379"/>
                  </a:lnTo>
                  <a:lnTo>
                    <a:pt x="517" y="352"/>
                  </a:lnTo>
                  <a:lnTo>
                    <a:pt x="233" y="161"/>
                  </a:lnTo>
                  <a:lnTo>
                    <a:pt x="0" y="0"/>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23" name="Freeform 117"/>
            <p:cNvSpPr>
              <a:spLocks/>
            </p:cNvSpPr>
            <p:nvPr/>
          </p:nvSpPr>
          <p:spPr bwMode="auto">
            <a:xfrm>
              <a:off x="4867" y="3228"/>
              <a:ext cx="111" cy="95"/>
            </a:xfrm>
            <a:custGeom>
              <a:avLst/>
              <a:gdLst>
                <a:gd name="T0" fmla="*/ 0 w 783"/>
                <a:gd name="T1" fmla="*/ 0 h 731"/>
                <a:gd name="T2" fmla="*/ 0 w 783"/>
                <a:gd name="T3" fmla="*/ 0 h 731"/>
                <a:gd name="T4" fmla="*/ 0 w 783"/>
                <a:gd name="T5" fmla="*/ 0 h 731"/>
                <a:gd name="T6" fmla="*/ 0 w 783"/>
                <a:gd name="T7" fmla="*/ 0 h 731"/>
                <a:gd name="T8" fmla="*/ 0 w 783"/>
                <a:gd name="T9" fmla="*/ 0 h 731"/>
                <a:gd name="T10" fmla="*/ 0 w 783"/>
                <a:gd name="T11" fmla="*/ 0 h 731"/>
                <a:gd name="T12" fmla="*/ 0 w 783"/>
                <a:gd name="T13" fmla="*/ 0 h 731"/>
                <a:gd name="T14" fmla="*/ 0 w 783"/>
                <a:gd name="T15" fmla="*/ 0 h 731"/>
                <a:gd name="T16" fmla="*/ 0 w 783"/>
                <a:gd name="T17" fmla="*/ 0 h 731"/>
                <a:gd name="T18" fmla="*/ 0 w 783"/>
                <a:gd name="T19" fmla="*/ 0 h 731"/>
                <a:gd name="T20" fmla="*/ 0 w 783"/>
                <a:gd name="T21" fmla="*/ 0 h 731"/>
                <a:gd name="T22" fmla="*/ 0 w 783"/>
                <a:gd name="T23" fmla="*/ 0 h 731"/>
                <a:gd name="T24" fmla="*/ 0 w 783"/>
                <a:gd name="T25" fmla="*/ 0 h 731"/>
                <a:gd name="T26" fmla="*/ 0 w 783"/>
                <a:gd name="T27" fmla="*/ 0 h 731"/>
                <a:gd name="T28" fmla="*/ 0 w 783"/>
                <a:gd name="T29" fmla="*/ 0 h 731"/>
                <a:gd name="T30" fmla="*/ 0 w 783"/>
                <a:gd name="T31" fmla="*/ 0 h 731"/>
                <a:gd name="T32" fmla="*/ 0 w 783"/>
                <a:gd name="T33" fmla="*/ 0 h 731"/>
                <a:gd name="T34" fmla="*/ 0 w 783"/>
                <a:gd name="T35" fmla="*/ 0 h 731"/>
                <a:gd name="T36" fmla="*/ 0 w 783"/>
                <a:gd name="T37" fmla="*/ 0 h 731"/>
                <a:gd name="T38" fmla="*/ 0 w 783"/>
                <a:gd name="T39" fmla="*/ 0 h 731"/>
                <a:gd name="T40" fmla="*/ 0 w 783"/>
                <a:gd name="T41" fmla="*/ 0 h 731"/>
                <a:gd name="T42" fmla="*/ 0 w 783"/>
                <a:gd name="T43" fmla="*/ 0 h 731"/>
                <a:gd name="T44" fmla="*/ 0 w 783"/>
                <a:gd name="T45" fmla="*/ 0 h 731"/>
                <a:gd name="T46" fmla="*/ 0 w 783"/>
                <a:gd name="T47" fmla="*/ 0 h 731"/>
                <a:gd name="T48" fmla="*/ 0 w 783"/>
                <a:gd name="T49" fmla="*/ 0 h 731"/>
                <a:gd name="T50" fmla="*/ 0 w 783"/>
                <a:gd name="T51" fmla="*/ 0 h 731"/>
                <a:gd name="T52" fmla="*/ 0 w 783"/>
                <a:gd name="T53" fmla="*/ 0 h 731"/>
                <a:gd name="T54" fmla="*/ 0 w 783"/>
                <a:gd name="T55" fmla="*/ 0 h 731"/>
                <a:gd name="T56" fmla="*/ 0 w 783"/>
                <a:gd name="T57" fmla="*/ 0 h 731"/>
                <a:gd name="T58" fmla="*/ 0 w 783"/>
                <a:gd name="T59" fmla="*/ 0 h 731"/>
                <a:gd name="T60" fmla="*/ 0 w 783"/>
                <a:gd name="T61" fmla="*/ 0 h 731"/>
                <a:gd name="T62" fmla="*/ 0 w 783"/>
                <a:gd name="T63" fmla="*/ 0 h 731"/>
                <a:gd name="T64" fmla="*/ 0 w 783"/>
                <a:gd name="T65" fmla="*/ 0 h 731"/>
                <a:gd name="T66" fmla="*/ 0 w 783"/>
                <a:gd name="T67" fmla="*/ 0 h 731"/>
                <a:gd name="T68" fmla="*/ 0 w 783"/>
                <a:gd name="T69" fmla="*/ 0 h 731"/>
                <a:gd name="T70" fmla="*/ 0 w 783"/>
                <a:gd name="T71" fmla="*/ 0 h 731"/>
                <a:gd name="T72" fmla="*/ 0 w 783"/>
                <a:gd name="T73" fmla="*/ 0 h 731"/>
                <a:gd name="T74" fmla="*/ 0 w 783"/>
                <a:gd name="T75" fmla="*/ 0 h 731"/>
                <a:gd name="T76" fmla="*/ 0 w 783"/>
                <a:gd name="T77" fmla="*/ 0 h 731"/>
                <a:gd name="T78" fmla="*/ 0 w 783"/>
                <a:gd name="T79" fmla="*/ 0 h 731"/>
                <a:gd name="T80" fmla="*/ 0 w 783"/>
                <a:gd name="T81" fmla="*/ 0 h 731"/>
                <a:gd name="T82" fmla="*/ 0 w 783"/>
                <a:gd name="T83" fmla="*/ 0 h 731"/>
                <a:gd name="T84" fmla="*/ 0 w 783"/>
                <a:gd name="T85" fmla="*/ 0 h 731"/>
                <a:gd name="T86" fmla="*/ 0 w 783"/>
                <a:gd name="T87" fmla="*/ 0 h 731"/>
                <a:gd name="T88" fmla="*/ 0 w 783"/>
                <a:gd name="T89" fmla="*/ 0 h 731"/>
                <a:gd name="T90" fmla="*/ 0 w 783"/>
                <a:gd name="T91" fmla="*/ 0 h 731"/>
                <a:gd name="T92" fmla="*/ 0 w 783"/>
                <a:gd name="T93" fmla="*/ 0 h 731"/>
                <a:gd name="T94" fmla="*/ 0 w 783"/>
                <a:gd name="T95" fmla="*/ 0 h 731"/>
                <a:gd name="T96" fmla="*/ 0 w 783"/>
                <a:gd name="T97" fmla="*/ 0 h 731"/>
                <a:gd name="T98" fmla="*/ 0 w 783"/>
                <a:gd name="T99" fmla="*/ 0 h 731"/>
                <a:gd name="T100" fmla="*/ 0 w 783"/>
                <a:gd name="T101" fmla="*/ 0 h 731"/>
                <a:gd name="T102" fmla="*/ 0 w 783"/>
                <a:gd name="T103" fmla="*/ 0 h 731"/>
                <a:gd name="T104" fmla="*/ 0 w 783"/>
                <a:gd name="T105" fmla="*/ 0 h 73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783" h="731">
                  <a:moveTo>
                    <a:pt x="235" y="173"/>
                  </a:moveTo>
                  <a:lnTo>
                    <a:pt x="243" y="161"/>
                  </a:lnTo>
                  <a:lnTo>
                    <a:pt x="10" y="0"/>
                  </a:lnTo>
                  <a:lnTo>
                    <a:pt x="0" y="11"/>
                  </a:lnTo>
                  <a:lnTo>
                    <a:pt x="93" y="125"/>
                  </a:lnTo>
                  <a:lnTo>
                    <a:pt x="191" y="241"/>
                  </a:lnTo>
                  <a:lnTo>
                    <a:pt x="308" y="374"/>
                  </a:lnTo>
                  <a:lnTo>
                    <a:pt x="434" y="506"/>
                  </a:lnTo>
                  <a:lnTo>
                    <a:pt x="552" y="622"/>
                  </a:lnTo>
                  <a:lnTo>
                    <a:pt x="607" y="667"/>
                  </a:lnTo>
                  <a:lnTo>
                    <a:pt x="657" y="703"/>
                  </a:lnTo>
                  <a:lnTo>
                    <a:pt x="700" y="723"/>
                  </a:lnTo>
                  <a:lnTo>
                    <a:pt x="734" y="731"/>
                  </a:lnTo>
                  <a:lnTo>
                    <a:pt x="761" y="723"/>
                  </a:lnTo>
                  <a:lnTo>
                    <a:pt x="777" y="708"/>
                  </a:lnTo>
                  <a:lnTo>
                    <a:pt x="783" y="688"/>
                  </a:lnTo>
                  <a:lnTo>
                    <a:pt x="780" y="663"/>
                  </a:lnTo>
                  <a:lnTo>
                    <a:pt x="772" y="636"/>
                  </a:lnTo>
                  <a:lnTo>
                    <a:pt x="758" y="608"/>
                  </a:lnTo>
                  <a:lnTo>
                    <a:pt x="716" y="545"/>
                  </a:lnTo>
                  <a:lnTo>
                    <a:pt x="665" y="483"/>
                  </a:lnTo>
                  <a:lnTo>
                    <a:pt x="611" y="426"/>
                  </a:lnTo>
                  <a:lnTo>
                    <a:pt x="563" y="379"/>
                  </a:lnTo>
                  <a:lnTo>
                    <a:pt x="527" y="352"/>
                  </a:lnTo>
                  <a:lnTo>
                    <a:pt x="243" y="161"/>
                  </a:lnTo>
                  <a:lnTo>
                    <a:pt x="10" y="0"/>
                  </a:lnTo>
                  <a:lnTo>
                    <a:pt x="0" y="11"/>
                  </a:lnTo>
                  <a:lnTo>
                    <a:pt x="93" y="125"/>
                  </a:lnTo>
                  <a:lnTo>
                    <a:pt x="105" y="115"/>
                  </a:lnTo>
                  <a:lnTo>
                    <a:pt x="47" y="44"/>
                  </a:lnTo>
                  <a:lnTo>
                    <a:pt x="235" y="173"/>
                  </a:lnTo>
                  <a:lnTo>
                    <a:pt x="519" y="364"/>
                  </a:lnTo>
                  <a:lnTo>
                    <a:pt x="552" y="391"/>
                  </a:lnTo>
                  <a:lnTo>
                    <a:pt x="600" y="436"/>
                  </a:lnTo>
                  <a:lnTo>
                    <a:pt x="653" y="493"/>
                  </a:lnTo>
                  <a:lnTo>
                    <a:pt x="704" y="556"/>
                  </a:lnTo>
                  <a:lnTo>
                    <a:pt x="743" y="616"/>
                  </a:lnTo>
                  <a:lnTo>
                    <a:pt x="758" y="643"/>
                  </a:lnTo>
                  <a:lnTo>
                    <a:pt x="766" y="667"/>
                  </a:lnTo>
                  <a:lnTo>
                    <a:pt x="767" y="686"/>
                  </a:lnTo>
                  <a:lnTo>
                    <a:pt x="763" y="700"/>
                  </a:lnTo>
                  <a:lnTo>
                    <a:pt x="753" y="709"/>
                  </a:lnTo>
                  <a:lnTo>
                    <a:pt x="734" y="714"/>
                  </a:lnTo>
                  <a:lnTo>
                    <a:pt x="704" y="709"/>
                  </a:lnTo>
                  <a:lnTo>
                    <a:pt x="665" y="689"/>
                  </a:lnTo>
                  <a:lnTo>
                    <a:pt x="617" y="655"/>
                  </a:lnTo>
                  <a:lnTo>
                    <a:pt x="563" y="610"/>
                  </a:lnTo>
                  <a:lnTo>
                    <a:pt x="444" y="496"/>
                  </a:lnTo>
                  <a:lnTo>
                    <a:pt x="321" y="364"/>
                  </a:lnTo>
                  <a:lnTo>
                    <a:pt x="203" y="231"/>
                  </a:lnTo>
                  <a:lnTo>
                    <a:pt x="105" y="115"/>
                  </a:lnTo>
                  <a:lnTo>
                    <a:pt x="47" y="44"/>
                  </a:lnTo>
                  <a:lnTo>
                    <a:pt x="235" y="173"/>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24" name="Freeform 118"/>
            <p:cNvSpPr>
              <a:spLocks/>
            </p:cNvSpPr>
            <p:nvPr/>
          </p:nvSpPr>
          <p:spPr bwMode="auto">
            <a:xfrm>
              <a:off x="4867" y="3212"/>
              <a:ext cx="116" cy="85"/>
            </a:xfrm>
            <a:custGeom>
              <a:avLst/>
              <a:gdLst>
                <a:gd name="T0" fmla="*/ 0 w 825"/>
                <a:gd name="T1" fmla="*/ 0 h 677"/>
                <a:gd name="T2" fmla="*/ 0 w 825"/>
                <a:gd name="T3" fmla="*/ 0 h 677"/>
                <a:gd name="T4" fmla="*/ 0 w 825"/>
                <a:gd name="T5" fmla="*/ 0 h 677"/>
                <a:gd name="T6" fmla="*/ 0 w 825"/>
                <a:gd name="T7" fmla="*/ 0 h 677"/>
                <a:gd name="T8" fmla="*/ 0 w 825"/>
                <a:gd name="T9" fmla="*/ 0 h 677"/>
                <a:gd name="T10" fmla="*/ 0 w 825"/>
                <a:gd name="T11" fmla="*/ 0 h 677"/>
                <a:gd name="T12" fmla="*/ 0 w 825"/>
                <a:gd name="T13" fmla="*/ 0 h 677"/>
                <a:gd name="T14" fmla="*/ 0 w 825"/>
                <a:gd name="T15" fmla="*/ 0 h 677"/>
                <a:gd name="T16" fmla="*/ 0 w 825"/>
                <a:gd name="T17" fmla="*/ 0 h 677"/>
                <a:gd name="T18" fmla="*/ 0 w 825"/>
                <a:gd name="T19" fmla="*/ 0 h 677"/>
                <a:gd name="T20" fmla="*/ 0 w 825"/>
                <a:gd name="T21" fmla="*/ 0 h 677"/>
                <a:gd name="T22" fmla="*/ 0 w 825"/>
                <a:gd name="T23" fmla="*/ 0 h 677"/>
                <a:gd name="T24" fmla="*/ 0 w 825"/>
                <a:gd name="T25" fmla="*/ 0 h 677"/>
                <a:gd name="T26" fmla="*/ 0 w 825"/>
                <a:gd name="T27" fmla="*/ 0 h 677"/>
                <a:gd name="T28" fmla="*/ 0 w 825"/>
                <a:gd name="T29" fmla="*/ 0 h 677"/>
                <a:gd name="T30" fmla="*/ 0 w 825"/>
                <a:gd name="T31" fmla="*/ 0 h 677"/>
                <a:gd name="T32" fmla="*/ 0 w 825"/>
                <a:gd name="T33" fmla="*/ 0 h 677"/>
                <a:gd name="T34" fmla="*/ 0 w 825"/>
                <a:gd name="T35" fmla="*/ 0 h 677"/>
                <a:gd name="T36" fmla="*/ 0 w 825"/>
                <a:gd name="T37" fmla="*/ 0 h 677"/>
                <a:gd name="T38" fmla="*/ 0 w 825"/>
                <a:gd name="T39" fmla="*/ 0 h 677"/>
                <a:gd name="T40" fmla="*/ 0 w 825"/>
                <a:gd name="T41" fmla="*/ 0 h 677"/>
                <a:gd name="T42" fmla="*/ 0 w 825"/>
                <a:gd name="T43" fmla="*/ 0 h 677"/>
                <a:gd name="T44" fmla="*/ 0 w 825"/>
                <a:gd name="T45" fmla="*/ 0 h 677"/>
                <a:gd name="T46" fmla="*/ 0 w 825"/>
                <a:gd name="T47" fmla="*/ 0 h 677"/>
                <a:gd name="T48" fmla="*/ 0 w 825"/>
                <a:gd name="T49" fmla="*/ 0 h 677"/>
                <a:gd name="T50" fmla="*/ 0 w 825"/>
                <a:gd name="T51" fmla="*/ 0 h 677"/>
                <a:gd name="T52" fmla="*/ 0 w 825"/>
                <a:gd name="T53" fmla="*/ 0 h 677"/>
                <a:gd name="T54" fmla="*/ 0 w 825"/>
                <a:gd name="T55" fmla="*/ 0 h 677"/>
                <a:gd name="T56" fmla="*/ 0 w 825"/>
                <a:gd name="T57" fmla="*/ 0 h 677"/>
                <a:gd name="T58" fmla="*/ 0 w 825"/>
                <a:gd name="T59" fmla="*/ 0 h 677"/>
                <a:gd name="T60" fmla="*/ 0 w 825"/>
                <a:gd name="T61" fmla="*/ 0 h 67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825" h="677">
                  <a:moveTo>
                    <a:pt x="0" y="163"/>
                  </a:moveTo>
                  <a:lnTo>
                    <a:pt x="130" y="283"/>
                  </a:lnTo>
                  <a:lnTo>
                    <a:pt x="245" y="385"/>
                  </a:lnTo>
                  <a:lnTo>
                    <a:pt x="350" y="474"/>
                  </a:lnTo>
                  <a:lnTo>
                    <a:pt x="399" y="510"/>
                  </a:lnTo>
                  <a:lnTo>
                    <a:pt x="452" y="546"/>
                  </a:lnTo>
                  <a:lnTo>
                    <a:pt x="558" y="611"/>
                  </a:lnTo>
                  <a:lnTo>
                    <a:pt x="674" y="677"/>
                  </a:lnTo>
                  <a:lnTo>
                    <a:pt x="701" y="641"/>
                  </a:lnTo>
                  <a:lnTo>
                    <a:pt x="759" y="557"/>
                  </a:lnTo>
                  <a:lnTo>
                    <a:pt x="787" y="506"/>
                  </a:lnTo>
                  <a:lnTo>
                    <a:pt x="811" y="454"/>
                  </a:lnTo>
                  <a:lnTo>
                    <a:pt x="824" y="406"/>
                  </a:lnTo>
                  <a:lnTo>
                    <a:pt x="825" y="385"/>
                  </a:lnTo>
                  <a:lnTo>
                    <a:pt x="822" y="366"/>
                  </a:lnTo>
                  <a:lnTo>
                    <a:pt x="814" y="346"/>
                  </a:lnTo>
                  <a:lnTo>
                    <a:pt x="798" y="322"/>
                  </a:lnTo>
                  <a:lnTo>
                    <a:pt x="750" y="265"/>
                  </a:lnTo>
                  <a:lnTo>
                    <a:pt x="684" y="202"/>
                  </a:lnTo>
                  <a:lnTo>
                    <a:pt x="607" y="137"/>
                  </a:lnTo>
                  <a:lnTo>
                    <a:pt x="525" y="80"/>
                  </a:lnTo>
                  <a:lnTo>
                    <a:pt x="443" y="33"/>
                  </a:lnTo>
                  <a:lnTo>
                    <a:pt x="406" y="17"/>
                  </a:lnTo>
                  <a:lnTo>
                    <a:pt x="370" y="5"/>
                  </a:lnTo>
                  <a:lnTo>
                    <a:pt x="338" y="0"/>
                  </a:lnTo>
                  <a:lnTo>
                    <a:pt x="311" y="1"/>
                  </a:lnTo>
                  <a:lnTo>
                    <a:pt x="258" y="16"/>
                  </a:lnTo>
                  <a:lnTo>
                    <a:pt x="205" y="38"/>
                  </a:lnTo>
                  <a:lnTo>
                    <a:pt x="105" y="92"/>
                  </a:lnTo>
                  <a:lnTo>
                    <a:pt x="30" y="142"/>
                  </a:lnTo>
                  <a:lnTo>
                    <a:pt x="0" y="163"/>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25" name="Freeform 119"/>
            <p:cNvSpPr>
              <a:spLocks/>
            </p:cNvSpPr>
            <p:nvPr/>
          </p:nvSpPr>
          <p:spPr bwMode="auto">
            <a:xfrm>
              <a:off x="4867" y="3207"/>
              <a:ext cx="122" cy="90"/>
            </a:xfrm>
            <a:custGeom>
              <a:avLst/>
              <a:gdLst>
                <a:gd name="T0" fmla="*/ 0 w 845"/>
                <a:gd name="T1" fmla="*/ 0 h 695"/>
                <a:gd name="T2" fmla="*/ 0 w 845"/>
                <a:gd name="T3" fmla="*/ 0 h 695"/>
                <a:gd name="T4" fmla="*/ 0 w 845"/>
                <a:gd name="T5" fmla="*/ 0 h 695"/>
                <a:gd name="T6" fmla="*/ 0 w 845"/>
                <a:gd name="T7" fmla="*/ 0 h 695"/>
                <a:gd name="T8" fmla="*/ 0 w 845"/>
                <a:gd name="T9" fmla="*/ 0 h 695"/>
                <a:gd name="T10" fmla="*/ 0 w 845"/>
                <a:gd name="T11" fmla="*/ 0 h 695"/>
                <a:gd name="T12" fmla="*/ 0 w 845"/>
                <a:gd name="T13" fmla="*/ 0 h 695"/>
                <a:gd name="T14" fmla="*/ 0 w 845"/>
                <a:gd name="T15" fmla="*/ 0 h 695"/>
                <a:gd name="T16" fmla="*/ 0 w 845"/>
                <a:gd name="T17" fmla="*/ 0 h 695"/>
                <a:gd name="T18" fmla="*/ 0 w 845"/>
                <a:gd name="T19" fmla="*/ 0 h 695"/>
                <a:gd name="T20" fmla="*/ 0 w 845"/>
                <a:gd name="T21" fmla="*/ 0 h 695"/>
                <a:gd name="T22" fmla="*/ 0 w 845"/>
                <a:gd name="T23" fmla="*/ 0 h 695"/>
                <a:gd name="T24" fmla="*/ 0 w 845"/>
                <a:gd name="T25" fmla="*/ 0 h 695"/>
                <a:gd name="T26" fmla="*/ 0 w 845"/>
                <a:gd name="T27" fmla="*/ 0 h 695"/>
                <a:gd name="T28" fmla="*/ 0 w 845"/>
                <a:gd name="T29" fmla="*/ 0 h 695"/>
                <a:gd name="T30" fmla="*/ 0 w 845"/>
                <a:gd name="T31" fmla="*/ 0 h 695"/>
                <a:gd name="T32" fmla="*/ 0 w 845"/>
                <a:gd name="T33" fmla="*/ 0 h 695"/>
                <a:gd name="T34" fmla="*/ 0 w 845"/>
                <a:gd name="T35" fmla="*/ 0 h 695"/>
                <a:gd name="T36" fmla="*/ 0 w 845"/>
                <a:gd name="T37" fmla="*/ 0 h 695"/>
                <a:gd name="T38" fmla="*/ 0 w 845"/>
                <a:gd name="T39" fmla="*/ 0 h 695"/>
                <a:gd name="T40" fmla="*/ 0 w 845"/>
                <a:gd name="T41" fmla="*/ 0 h 695"/>
                <a:gd name="T42" fmla="*/ 0 w 845"/>
                <a:gd name="T43" fmla="*/ 0 h 695"/>
                <a:gd name="T44" fmla="*/ 0 w 845"/>
                <a:gd name="T45" fmla="*/ 0 h 695"/>
                <a:gd name="T46" fmla="*/ 0 w 845"/>
                <a:gd name="T47" fmla="*/ 0 h 695"/>
                <a:gd name="T48" fmla="*/ 0 w 845"/>
                <a:gd name="T49" fmla="*/ 0 h 695"/>
                <a:gd name="T50" fmla="*/ 0 w 845"/>
                <a:gd name="T51" fmla="*/ 0 h 695"/>
                <a:gd name="T52" fmla="*/ 0 w 845"/>
                <a:gd name="T53" fmla="*/ 0 h 695"/>
                <a:gd name="T54" fmla="*/ 0 w 845"/>
                <a:gd name="T55" fmla="*/ 0 h 695"/>
                <a:gd name="T56" fmla="*/ 0 w 845"/>
                <a:gd name="T57" fmla="*/ 0 h 695"/>
                <a:gd name="T58" fmla="*/ 0 w 845"/>
                <a:gd name="T59" fmla="*/ 0 h 695"/>
                <a:gd name="T60" fmla="*/ 0 w 845"/>
                <a:gd name="T61" fmla="*/ 0 h 695"/>
                <a:gd name="T62" fmla="*/ 0 w 845"/>
                <a:gd name="T63" fmla="*/ 0 h 695"/>
                <a:gd name="T64" fmla="*/ 0 w 845"/>
                <a:gd name="T65" fmla="*/ 0 h 69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845" h="695">
                  <a:moveTo>
                    <a:pt x="46" y="156"/>
                  </a:moveTo>
                  <a:lnTo>
                    <a:pt x="38" y="143"/>
                  </a:lnTo>
                  <a:lnTo>
                    <a:pt x="0" y="170"/>
                  </a:lnTo>
                  <a:lnTo>
                    <a:pt x="137" y="297"/>
                  </a:lnTo>
                  <a:lnTo>
                    <a:pt x="252" y="399"/>
                  </a:lnTo>
                  <a:lnTo>
                    <a:pt x="357" y="488"/>
                  </a:lnTo>
                  <a:lnTo>
                    <a:pt x="407" y="524"/>
                  </a:lnTo>
                  <a:lnTo>
                    <a:pt x="460" y="560"/>
                  </a:lnTo>
                  <a:lnTo>
                    <a:pt x="566" y="626"/>
                  </a:lnTo>
                  <a:lnTo>
                    <a:pt x="688" y="695"/>
                  </a:lnTo>
                  <a:lnTo>
                    <a:pt x="719" y="653"/>
                  </a:lnTo>
                  <a:lnTo>
                    <a:pt x="777" y="569"/>
                  </a:lnTo>
                  <a:lnTo>
                    <a:pt x="807" y="517"/>
                  </a:lnTo>
                  <a:lnTo>
                    <a:pt x="830" y="465"/>
                  </a:lnTo>
                  <a:lnTo>
                    <a:pt x="844" y="415"/>
                  </a:lnTo>
                  <a:lnTo>
                    <a:pt x="845" y="393"/>
                  </a:lnTo>
                  <a:lnTo>
                    <a:pt x="841" y="372"/>
                  </a:lnTo>
                  <a:lnTo>
                    <a:pt x="833" y="350"/>
                  </a:lnTo>
                  <a:lnTo>
                    <a:pt x="816" y="325"/>
                  </a:lnTo>
                  <a:lnTo>
                    <a:pt x="768" y="268"/>
                  </a:lnTo>
                  <a:lnTo>
                    <a:pt x="701" y="204"/>
                  </a:lnTo>
                  <a:lnTo>
                    <a:pt x="624" y="139"/>
                  </a:lnTo>
                  <a:lnTo>
                    <a:pt x="541" y="82"/>
                  </a:lnTo>
                  <a:lnTo>
                    <a:pt x="458" y="34"/>
                  </a:lnTo>
                  <a:lnTo>
                    <a:pt x="421" y="18"/>
                  </a:lnTo>
                  <a:lnTo>
                    <a:pt x="384" y="6"/>
                  </a:lnTo>
                  <a:lnTo>
                    <a:pt x="350" y="0"/>
                  </a:lnTo>
                  <a:lnTo>
                    <a:pt x="322" y="1"/>
                  </a:lnTo>
                  <a:lnTo>
                    <a:pt x="267" y="17"/>
                  </a:lnTo>
                  <a:lnTo>
                    <a:pt x="214" y="39"/>
                  </a:lnTo>
                  <a:lnTo>
                    <a:pt x="113" y="93"/>
                  </a:lnTo>
                  <a:lnTo>
                    <a:pt x="38" y="143"/>
                  </a:lnTo>
                  <a:lnTo>
                    <a:pt x="0" y="170"/>
                  </a:lnTo>
                  <a:lnTo>
                    <a:pt x="137" y="297"/>
                  </a:lnTo>
                  <a:lnTo>
                    <a:pt x="147" y="285"/>
                  </a:lnTo>
                  <a:lnTo>
                    <a:pt x="24" y="172"/>
                  </a:lnTo>
                  <a:lnTo>
                    <a:pt x="46" y="156"/>
                  </a:lnTo>
                  <a:lnTo>
                    <a:pt x="121" y="108"/>
                  </a:lnTo>
                  <a:lnTo>
                    <a:pt x="220" y="53"/>
                  </a:lnTo>
                  <a:lnTo>
                    <a:pt x="272" y="31"/>
                  </a:lnTo>
                  <a:lnTo>
                    <a:pt x="324" y="18"/>
                  </a:lnTo>
                  <a:lnTo>
                    <a:pt x="350" y="17"/>
                  </a:lnTo>
                  <a:lnTo>
                    <a:pt x="380" y="21"/>
                  </a:lnTo>
                  <a:lnTo>
                    <a:pt x="414" y="32"/>
                  </a:lnTo>
                  <a:lnTo>
                    <a:pt x="452" y="48"/>
                  </a:lnTo>
                  <a:lnTo>
                    <a:pt x="533" y="94"/>
                  </a:lnTo>
                  <a:lnTo>
                    <a:pt x="614" y="152"/>
                  </a:lnTo>
                  <a:lnTo>
                    <a:pt x="691" y="216"/>
                  </a:lnTo>
                  <a:lnTo>
                    <a:pt x="756" y="278"/>
                  </a:lnTo>
                  <a:lnTo>
                    <a:pt x="804" y="335"/>
                  </a:lnTo>
                  <a:lnTo>
                    <a:pt x="819" y="358"/>
                  </a:lnTo>
                  <a:lnTo>
                    <a:pt x="827" y="376"/>
                  </a:lnTo>
                  <a:lnTo>
                    <a:pt x="829" y="393"/>
                  </a:lnTo>
                  <a:lnTo>
                    <a:pt x="828" y="413"/>
                  </a:lnTo>
                  <a:lnTo>
                    <a:pt x="816" y="459"/>
                  </a:lnTo>
                  <a:lnTo>
                    <a:pt x="792" y="511"/>
                  </a:lnTo>
                  <a:lnTo>
                    <a:pt x="765" y="561"/>
                  </a:lnTo>
                  <a:lnTo>
                    <a:pt x="707" y="645"/>
                  </a:lnTo>
                  <a:lnTo>
                    <a:pt x="684" y="675"/>
                  </a:lnTo>
                  <a:lnTo>
                    <a:pt x="574" y="612"/>
                  </a:lnTo>
                  <a:lnTo>
                    <a:pt x="469" y="548"/>
                  </a:lnTo>
                  <a:lnTo>
                    <a:pt x="415" y="512"/>
                  </a:lnTo>
                  <a:lnTo>
                    <a:pt x="367" y="476"/>
                  </a:lnTo>
                  <a:lnTo>
                    <a:pt x="262" y="387"/>
                  </a:lnTo>
                  <a:lnTo>
                    <a:pt x="147" y="285"/>
                  </a:lnTo>
                  <a:lnTo>
                    <a:pt x="24" y="172"/>
                  </a:lnTo>
                  <a:lnTo>
                    <a:pt x="46" y="156"/>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26" name="Freeform 120"/>
            <p:cNvSpPr>
              <a:spLocks/>
            </p:cNvSpPr>
            <p:nvPr/>
          </p:nvSpPr>
          <p:spPr bwMode="auto">
            <a:xfrm>
              <a:off x="4851" y="3254"/>
              <a:ext cx="37" cy="22"/>
            </a:xfrm>
            <a:custGeom>
              <a:avLst/>
              <a:gdLst>
                <a:gd name="T0" fmla="*/ 0 w 268"/>
                <a:gd name="T1" fmla="*/ 0 h 165"/>
                <a:gd name="T2" fmla="*/ 0 w 268"/>
                <a:gd name="T3" fmla="*/ 0 h 165"/>
                <a:gd name="T4" fmla="*/ 0 w 268"/>
                <a:gd name="T5" fmla="*/ 0 h 165"/>
                <a:gd name="T6" fmla="*/ 0 w 268"/>
                <a:gd name="T7" fmla="*/ 0 h 165"/>
                <a:gd name="T8" fmla="*/ 0 w 268"/>
                <a:gd name="T9" fmla="*/ 0 h 165"/>
                <a:gd name="T10" fmla="*/ 0 w 268"/>
                <a:gd name="T11" fmla="*/ 0 h 165"/>
                <a:gd name="T12" fmla="*/ 0 w 268"/>
                <a:gd name="T13" fmla="*/ 0 h 165"/>
                <a:gd name="T14" fmla="*/ 0 w 268"/>
                <a:gd name="T15" fmla="*/ 0 h 165"/>
                <a:gd name="T16" fmla="*/ 0 w 268"/>
                <a:gd name="T17" fmla="*/ 0 h 165"/>
                <a:gd name="T18" fmla="*/ 0 w 268"/>
                <a:gd name="T19" fmla="*/ 0 h 165"/>
                <a:gd name="T20" fmla="*/ 0 w 268"/>
                <a:gd name="T21" fmla="*/ 0 h 165"/>
                <a:gd name="T22" fmla="*/ 0 w 268"/>
                <a:gd name="T23" fmla="*/ 0 h 165"/>
                <a:gd name="T24" fmla="*/ 0 w 268"/>
                <a:gd name="T25" fmla="*/ 0 h 165"/>
                <a:gd name="T26" fmla="*/ 0 w 268"/>
                <a:gd name="T27" fmla="*/ 0 h 165"/>
                <a:gd name="T28" fmla="*/ 0 w 268"/>
                <a:gd name="T29" fmla="*/ 0 h 165"/>
                <a:gd name="T30" fmla="*/ 0 w 268"/>
                <a:gd name="T31" fmla="*/ 0 h 165"/>
                <a:gd name="T32" fmla="*/ 0 w 268"/>
                <a:gd name="T33" fmla="*/ 0 h 165"/>
                <a:gd name="T34" fmla="*/ 0 w 268"/>
                <a:gd name="T35" fmla="*/ 0 h 165"/>
                <a:gd name="T36" fmla="*/ 0 w 268"/>
                <a:gd name="T37" fmla="*/ 0 h 165"/>
                <a:gd name="T38" fmla="*/ 0 w 268"/>
                <a:gd name="T39" fmla="*/ 0 h 165"/>
                <a:gd name="T40" fmla="*/ 0 w 268"/>
                <a:gd name="T41" fmla="*/ 0 h 165"/>
                <a:gd name="T42" fmla="*/ 0 w 268"/>
                <a:gd name="T43" fmla="*/ 0 h 165"/>
                <a:gd name="T44" fmla="*/ 0 w 268"/>
                <a:gd name="T45" fmla="*/ 0 h 165"/>
                <a:gd name="T46" fmla="*/ 0 w 268"/>
                <a:gd name="T47" fmla="*/ 0 h 165"/>
                <a:gd name="T48" fmla="*/ 0 w 268"/>
                <a:gd name="T49" fmla="*/ 0 h 165"/>
                <a:gd name="T50" fmla="*/ 0 w 268"/>
                <a:gd name="T51" fmla="*/ 0 h 165"/>
                <a:gd name="T52" fmla="*/ 0 w 268"/>
                <a:gd name="T53" fmla="*/ 0 h 165"/>
                <a:gd name="T54" fmla="*/ 0 w 268"/>
                <a:gd name="T55" fmla="*/ 0 h 165"/>
                <a:gd name="T56" fmla="*/ 0 w 268"/>
                <a:gd name="T57" fmla="*/ 0 h 165"/>
                <a:gd name="T58" fmla="*/ 0 w 268"/>
                <a:gd name="T59" fmla="*/ 0 h 165"/>
                <a:gd name="T60" fmla="*/ 0 w 268"/>
                <a:gd name="T61" fmla="*/ 0 h 165"/>
                <a:gd name="T62" fmla="*/ 0 w 268"/>
                <a:gd name="T63" fmla="*/ 0 h 165"/>
                <a:gd name="T64" fmla="*/ 0 w 268"/>
                <a:gd name="T65" fmla="*/ 0 h 165"/>
                <a:gd name="T66" fmla="*/ 0 w 268"/>
                <a:gd name="T67" fmla="*/ 0 h 165"/>
                <a:gd name="T68" fmla="*/ 0 w 268"/>
                <a:gd name="T69" fmla="*/ 0 h 165"/>
                <a:gd name="T70" fmla="*/ 0 w 268"/>
                <a:gd name="T71" fmla="*/ 0 h 165"/>
                <a:gd name="T72" fmla="*/ 0 w 268"/>
                <a:gd name="T73" fmla="*/ 0 h 165"/>
                <a:gd name="T74" fmla="*/ 0 w 268"/>
                <a:gd name="T75" fmla="*/ 0 h 16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68" h="165">
                  <a:moveTo>
                    <a:pt x="9" y="18"/>
                  </a:moveTo>
                  <a:lnTo>
                    <a:pt x="0" y="29"/>
                  </a:lnTo>
                  <a:lnTo>
                    <a:pt x="2" y="43"/>
                  </a:lnTo>
                  <a:lnTo>
                    <a:pt x="14" y="51"/>
                  </a:lnTo>
                  <a:lnTo>
                    <a:pt x="27" y="49"/>
                  </a:lnTo>
                  <a:lnTo>
                    <a:pt x="37" y="43"/>
                  </a:lnTo>
                  <a:lnTo>
                    <a:pt x="46" y="38"/>
                  </a:lnTo>
                  <a:lnTo>
                    <a:pt x="75" y="35"/>
                  </a:lnTo>
                  <a:lnTo>
                    <a:pt x="108" y="39"/>
                  </a:lnTo>
                  <a:lnTo>
                    <a:pt x="143" y="52"/>
                  </a:lnTo>
                  <a:lnTo>
                    <a:pt x="177" y="70"/>
                  </a:lnTo>
                  <a:lnTo>
                    <a:pt x="205" y="93"/>
                  </a:lnTo>
                  <a:lnTo>
                    <a:pt x="224" y="121"/>
                  </a:lnTo>
                  <a:lnTo>
                    <a:pt x="230" y="135"/>
                  </a:lnTo>
                  <a:lnTo>
                    <a:pt x="233" y="151"/>
                  </a:lnTo>
                  <a:lnTo>
                    <a:pt x="240" y="162"/>
                  </a:lnTo>
                  <a:lnTo>
                    <a:pt x="254" y="165"/>
                  </a:lnTo>
                  <a:lnTo>
                    <a:pt x="265" y="158"/>
                  </a:lnTo>
                  <a:lnTo>
                    <a:pt x="268" y="145"/>
                  </a:lnTo>
                  <a:lnTo>
                    <a:pt x="265" y="126"/>
                  </a:lnTo>
                  <a:lnTo>
                    <a:pt x="264" y="122"/>
                  </a:lnTo>
                  <a:lnTo>
                    <a:pt x="257" y="105"/>
                  </a:lnTo>
                  <a:lnTo>
                    <a:pt x="255" y="102"/>
                  </a:lnTo>
                  <a:lnTo>
                    <a:pt x="232" y="70"/>
                  </a:lnTo>
                  <a:lnTo>
                    <a:pt x="229" y="66"/>
                  </a:lnTo>
                  <a:lnTo>
                    <a:pt x="199" y="41"/>
                  </a:lnTo>
                  <a:lnTo>
                    <a:pt x="196" y="38"/>
                  </a:lnTo>
                  <a:lnTo>
                    <a:pt x="159" y="19"/>
                  </a:lnTo>
                  <a:lnTo>
                    <a:pt x="157" y="18"/>
                  </a:lnTo>
                  <a:lnTo>
                    <a:pt x="118" y="5"/>
                  </a:lnTo>
                  <a:lnTo>
                    <a:pt x="114" y="5"/>
                  </a:lnTo>
                  <a:lnTo>
                    <a:pt x="77" y="0"/>
                  </a:lnTo>
                  <a:lnTo>
                    <a:pt x="73" y="0"/>
                  </a:lnTo>
                  <a:lnTo>
                    <a:pt x="40" y="4"/>
                  </a:lnTo>
                  <a:lnTo>
                    <a:pt x="36" y="5"/>
                  </a:lnTo>
                  <a:lnTo>
                    <a:pt x="23" y="10"/>
                  </a:lnTo>
                  <a:lnTo>
                    <a:pt x="20" y="11"/>
                  </a:lnTo>
                  <a:lnTo>
                    <a:pt x="9" y="1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27" name="Freeform 121"/>
            <p:cNvSpPr>
              <a:spLocks/>
            </p:cNvSpPr>
            <p:nvPr/>
          </p:nvSpPr>
          <p:spPr bwMode="auto">
            <a:xfrm>
              <a:off x="4703" y="3175"/>
              <a:ext cx="259" cy="376"/>
            </a:xfrm>
            <a:custGeom>
              <a:avLst/>
              <a:gdLst>
                <a:gd name="T0" fmla="*/ 0 w 1828"/>
                <a:gd name="T1" fmla="*/ 0 h 2911"/>
                <a:gd name="T2" fmla="*/ 0 w 1828"/>
                <a:gd name="T3" fmla="*/ 0 h 2911"/>
                <a:gd name="T4" fmla="*/ 0 w 1828"/>
                <a:gd name="T5" fmla="*/ 0 h 2911"/>
                <a:gd name="T6" fmla="*/ 0 w 1828"/>
                <a:gd name="T7" fmla="*/ 0 h 2911"/>
                <a:gd name="T8" fmla="*/ 0 w 1828"/>
                <a:gd name="T9" fmla="*/ 0 h 2911"/>
                <a:gd name="T10" fmla="*/ 0 w 1828"/>
                <a:gd name="T11" fmla="*/ 0 h 2911"/>
                <a:gd name="T12" fmla="*/ 0 w 1828"/>
                <a:gd name="T13" fmla="*/ 0 h 2911"/>
                <a:gd name="T14" fmla="*/ 0 w 1828"/>
                <a:gd name="T15" fmla="*/ 0 h 2911"/>
                <a:gd name="T16" fmla="*/ 0 w 1828"/>
                <a:gd name="T17" fmla="*/ 0 h 2911"/>
                <a:gd name="T18" fmla="*/ 0 w 1828"/>
                <a:gd name="T19" fmla="*/ 0 h 2911"/>
                <a:gd name="T20" fmla="*/ 0 w 1828"/>
                <a:gd name="T21" fmla="*/ 0 h 2911"/>
                <a:gd name="T22" fmla="*/ 0 w 1828"/>
                <a:gd name="T23" fmla="*/ 0 h 2911"/>
                <a:gd name="T24" fmla="*/ 0 w 1828"/>
                <a:gd name="T25" fmla="*/ 0 h 2911"/>
                <a:gd name="T26" fmla="*/ 0 w 1828"/>
                <a:gd name="T27" fmla="*/ 0 h 2911"/>
                <a:gd name="T28" fmla="*/ 0 w 1828"/>
                <a:gd name="T29" fmla="*/ 0 h 2911"/>
                <a:gd name="T30" fmla="*/ 0 w 1828"/>
                <a:gd name="T31" fmla="*/ 0 h 2911"/>
                <a:gd name="T32" fmla="*/ 0 w 1828"/>
                <a:gd name="T33" fmla="*/ 0 h 2911"/>
                <a:gd name="T34" fmla="*/ 0 w 1828"/>
                <a:gd name="T35" fmla="*/ 0 h 2911"/>
                <a:gd name="T36" fmla="*/ 0 w 1828"/>
                <a:gd name="T37" fmla="*/ 0 h 2911"/>
                <a:gd name="T38" fmla="*/ 0 w 1828"/>
                <a:gd name="T39" fmla="*/ 0 h 2911"/>
                <a:gd name="T40" fmla="*/ 0 w 1828"/>
                <a:gd name="T41" fmla="*/ 0 h 2911"/>
                <a:gd name="T42" fmla="*/ 0 w 1828"/>
                <a:gd name="T43" fmla="*/ 0 h 2911"/>
                <a:gd name="T44" fmla="*/ 0 w 1828"/>
                <a:gd name="T45" fmla="*/ 0 h 2911"/>
                <a:gd name="T46" fmla="*/ 0 w 1828"/>
                <a:gd name="T47" fmla="*/ 0 h 2911"/>
                <a:gd name="T48" fmla="*/ 0 w 1828"/>
                <a:gd name="T49" fmla="*/ 0 h 2911"/>
                <a:gd name="T50" fmla="*/ 0 w 1828"/>
                <a:gd name="T51" fmla="*/ 0 h 2911"/>
                <a:gd name="T52" fmla="*/ 0 w 1828"/>
                <a:gd name="T53" fmla="*/ 0 h 2911"/>
                <a:gd name="T54" fmla="*/ 0 w 1828"/>
                <a:gd name="T55" fmla="*/ 0 h 2911"/>
                <a:gd name="T56" fmla="*/ 0 w 1828"/>
                <a:gd name="T57" fmla="*/ 0 h 2911"/>
                <a:gd name="T58" fmla="*/ 0 w 1828"/>
                <a:gd name="T59" fmla="*/ 0 h 2911"/>
                <a:gd name="T60" fmla="*/ 0 w 1828"/>
                <a:gd name="T61" fmla="*/ 0 h 2911"/>
                <a:gd name="T62" fmla="*/ 0 w 1828"/>
                <a:gd name="T63" fmla="*/ 0 h 2911"/>
                <a:gd name="T64" fmla="*/ 0 w 1828"/>
                <a:gd name="T65" fmla="*/ 0 h 2911"/>
                <a:gd name="T66" fmla="*/ 0 w 1828"/>
                <a:gd name="T67" fmla="*/ 0 h 2911"/>
                <a:gd name="T68" fmla="*/ 0 w 1828"/>
                <a:gd name="T69" fmla="*/ 0 h 2911"/>
                <a:gd name="T70" fmla="*/ 0 w 1828"/>
                <a:gd name="T71" fmla="*/ 0 h 2911"/>
                <a:gd name="T72" fmla="*/ 0 w 1828"/>
                <a:gd name="T73" fmla="*/ 0 h 2911"/>
                <a:gd name="T74" fmla="*/ 0 w 1828"/>
                <a:gd name="T75" fmla="*/ 0 h 2911"/>
                <a:gd name="T76" fmla="*/ 0 w 1828"/>
                <a:gd name="T77" fmla="*/ 0 h 2911"/>
                <a:gd name="T78" fmla="*/ 0 w 1828"/>
                <a:gd name="T79" fmla="*/ 0 h 2911"/>
                <a:gd name="T80" fmla="*/ 0 w 1828"/>
                <a:gd name="T81" fmla="*/ 0 h 2911"/>
                <a:gd name="T82" fmla="*/ 0 w 1828"/>
                <a:gd name="T83" fmla="*/ 0 h 2911"/>
                <a:gd name="T84" fmla="*/ 0 w 1828"/>
                <a:gd name="T85" fmla="*/ 0 h 2911"/>
                <a:gd name="T86" fmla="*/ 0 w 1828"/>
                <a:gd name="T87" fmla="*/ 0 h 2911"/>
                <a:gd name="T88" fmla="*/ 0 w 1828"/>
                <a:gd name="T89" fmla="*/ 0 h 291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828" h="2911">
                  <a:moveTo>
                    <a:pt x="1425" y="257"/>
                  </a:moveTo>
                  <a:lnTo>
                    <a:pt x="1249" y="0"/>
                  </a:lnTo>
                  <a:lnTo>
                    <a:pt x="1221" y="15"/>
                  </a:lnTo>
                  <a:lnTo>
                    <a:pt x="1145" y="66"/>
                  </a:lnTo>
                  <a:lnTo>
                    <a:pt x="1028" y="158"/>
                  </a:lnTo>
                  <a:lnTo>
                    <a:pt x="958" y="220"/>
                  </a:lnTo>
                  <a:lnTo>
                    <a:pt x="882" y="296"/>
                  </a:lnTo>
                  <a:lnTo>
                    <a:pt x="801" y="385"/>
                  </a:lnTo>
                  <a:lnTo>
                    <a:pt x="716" y="487"/>
                  </a:lnTo>
                  <a:lnTo>
                    <a:pt x="628" y="605"/>
                  </a:lnTo>
                  <a:lnTo>
                    <a:pt x="538" y="738"/>
                  </a:lnTo>
                  <a:lnTo>
                    <a:pt x="448" y="887"/>
                  </a:lnTo>
                  <a:lnTo>
                    <a:pt x="360" y="1054"/>
                  </a:lnTo>
                  <a:lnTo>
                    <a:pt x="273" y="1238"/>
                  </a:lnTo>
                  <a:lnTo>
                    <a:pt x="230" y="1338"/>
                  </a:lnTo>
                  <a:lnTo>
                    <a:pt x="189" y="1441"/>
                  </a:lnTo>
                  <a:lnTo>
                    <a:pt x="147" y="1560"/>
                  </a:lnTo>
                  <a:lnTo>
                    <a:pt x="111" y="1677"/>
                  </a:lnTo>
                  <a:lnTo>
                    <a:pt x="82" y="1794"/>
                  </a:lnTo>
                  <a:lnTo>
                    <a:pt x="57" y="1907"/>
                  </a:lnTo>
                  <a:lnTo>
                    <a:pt x="39" y="2016"/>
                  </a:lnTo>
                  <a:lnTo>
                    <a:pt x="25" y="2120"/>
                  </a:lnTo>
                  <a:lnTo>
                    <a:pt x="6" y="2313"/>
                  </a:lnTo>
                  <a:lnTo>
                    <a:pt x="0" y="2475"/>
                  </a:lnTo>
                  <a:lnTo>
                    <a:pt x="1" y="2600"/>
                  </a:lnTo>
                  <a:lnTo>
                    <a:pt x="7" y="2709"/>
                  </a:lnTo>
                  <a:lnTo>
                    <a:pt x="67" y="2739"/>
                  </a:lnTo>
                  <a:lnTo>
                    <a:pt x="214" y="2805"/>
                  </a:lnTo>
                  <a:lnTo>
                    <a:pt x="305" y="2841"/>
                  </a:lnTo>
                  <a:lnTo>
                    <a:pt x="400" y="2874"/>
                  </a:lnTo>
                  <a:lnTo>
                    <a:pt x="491" y="2898"/>
                  </a:lnTo>
                  <a:lnTo>
                    <a:pt x="574" y="2911"/>
                  </a:lnTo>
                  <a:lnTo>
                    <a:pt x="659" y="2910"/>
                  </a:lnTo>
                  <a:lnTo>
                    <a:pt x="756" y="2900"/>
                  </a:lnTo>
                  <a:lnTo>
                    <a:pt x="859" y="2883"/>
                  </a:lnTo>
                  <a:lnTo>
                    <a:pt x="960" y="2862"/>
                  </a:lnTo>
                  <a:lnTo>
                    <a:pt x="1125" y="2821"/>
                  </a:lnTo>
                  <a:lnTo>
                    <a:pt x="1194" y="2803"/>
                  </a:lnTo>
                  <a:lnTo>
                    <a:pt x="1275" y="2047"/>
                  </a:lnTo>
                  <a:lnTo>
                    <a:pt x="1477" y="2289"/>
                  </a:lnTo>
                  <a:lnTo>
                    <a:pt x="1300" y="2603"/>
                  </a:lnTo>
                  <a:lnTo>
                    <a:pt x="1542" y="2778"/>
                  </a:lnTo>
                  <a:lnTo>
                    <a:pt x="1583" y="2730"/>
                  </a:lnTo>
                  <a:lnTo>
                    <a:pt x="1675" y="2615"/>
                  </a:lnTo>
                  <a:lnTo>
                    <a:pt x="1725" y="2547"/>
                  </a:lnTo>
                  <a:lnTo>
                    <a:pt x="1771" y="2480"/>
                  </a:lnTo>
                  <a:lnTo>
                    <a:pt x="1808" y="2419"/>
                  </a:lnTo>
                  <a:lnTo>
                    <a:pt x="1827" y="2371"/>
                  </a:lnTo>
                  <a:lnTo>
                    <a:pt x="1828" y="2346"/>
                  </a:lnTo>
                  <a:lnTo>
                    <a:pt x="1822" y="2310"/>
                  </a:lnTo>
                  <a:lnTo>
                    <a:pt x="1791" y="2215"/>
                  </a:lnTo>
                  <a:lnTo>
                    <a:pt x="1740" y="2097"/>
                  </a:lnTo>
                  <a:lnTo>
                    <a:pt x="1678" y="1969"/>
                  </a:lnTo>
                  <a:lnTo>
                    <a:pt x="1609" y="1842"/>
                  </a:lnTo>
                  <a:lnTo>
                    <a:pt x="1541" y="1728"/>
                  </a:lnTo>
                  <a:lnTo>
                    <a:pt x="1481" y="1639"/>
                  </a:lnTo>
                  <a:lnTo>
                    <a:pt x="1456" y="1608"/>
                  </a:lnTo>
                  <a:lnTo>
                    <a:pt x="1436" y="1587"/>
                  </a:lnTo>
                  <a:lnTo>
                    <a:pt x="1396" y="1559"/>
                  </a:lnTo>
                  <a:lnTo>
                    <a:pt x="1349" y="1533"/>
                  </a:lnTo>
                  <a:lnTo>
                    <a:pt x="1249" y="1492"/>
                  </a:lnTo>
                  <a:lnTo>
                    <a:pt x="1166" y="1468"/>
                  </a:lnTo>
                  <a:lnTo>
                    <a:pt x="1133" y="1458"/>
                  </a:lnTo>
                  <a:lnTo>
                    <a:pt x="1104" y="1474"/>
                  </a:lnTo>
                  <a:lnTo>
                    <a:pt x="1035" y="1503"/>
                  </a:lnTo>
                  <a:lnTo>
                    <a:pt x="992" y="1517"/>
                  </a:lnTo>
                  <a:lnTo>
                    <a:pt x="949" y="1525"/>
                  </a:lnTo>
                  <a:lnTo>
                    <a:pt x="908" y="1525"/>
                  </a:lnTo>
                  <a:lnTo>
                    <a:pt x="872" y="1515"/>
                  </a:lnTo>
                  <a:lnTo>
                    <a:pt x="851" y="1500"/>
                  </a:lnTo>
                  <a:lnTo>
                    <a:pt x="833" y="1484"/>
                  </a:lnTo>
                  <a:lnTo>
                    <a:pt x="810" y="1443"/>
                  </a:lnTo>
                  <a:lnTo>
                    <a:pt x="797" y="1397"/>
                  </a:lnTo>
                  <a:lnTo>
                    <a:pt x="794" y="1351"/>
                  </a:lnTo>
                  <a:lnTo>
                    <a:pt x="796" y="1307"/>
                  </a:lnTo>
                  <a:lnTo>
                    <a:pt x="801" y="1270"/>
                  </a:lnTo>
                  <a:lnTo>
                    <a:pt x="808" y="1236"/>
                  </a:lnTo>
                  <a:lnTo>
                    <a:pt x="809" y="1190"/>
                  </a:lnTo>
                  <a:lnTo>
                    <a:pt x="818" y="1076"/>
                  </a:lnTo>
                  <a:lnTo>
                    <a:pt x="830" y="1003"/>
                  </a:lnTo>
                  <a:lnTo>
                    <a:pt x="849" y="925"/>
                  </a:lnTo>
                  <a:lnTo>
                    <a:pt x="874" y="847"/>
                  </a:lnTo>
                  <a:lnTo>
                    <a:pt x="891" y="809"/>
                  </a:lnTo>
                  <a:lnTo>
                    <a:pt x="910" y="773"/>
                  </a:lnTo>
                  <a:lnTo>
                    <a:pt x="936" y="732"/>
                  </a:lnTo>
                  <a:lnTo>
                    <a:pt x="967" y="690"/>
                  </a:lnTo>
                  <a:lnTo>
                    <a:pt x="1042" y="603"/>
                  </a:lnTo>
                  <a:lnTo>
                    <a:pt x="1127" y="516"/>
                  </a:lnTo>
                  <a:lnTo>
                    <a:pt x="1213" y="435"/>
                  </a:lnTo>
                  <a:lnTo>
                    <a:pt x="1361" y="308"/>
                  </a:lnTo>
                  <a:lnTo>
                    <a:pt x="1425" y="257"/>
                  </a:lnTo>
                  <a:close/>
                </a:path>
              </a:pathLst>
            </a:custGeom>
            <a:solidFill>
              <a:srgbClr val="80C0C0"/>
            </a:solidFill>
            <a:ln w="9525" cap="flat" cmpd="sng">
              <a:solidFill>
                <a:srgbClr val="000000"/>
              </a:solidFill>
              <a:prstDash val="solid"/>
              <a:round/>
              <a:headEnd/>
              <a:tailEnd/>
            </a:ln>
          </p:spPr>
          <p:txBody>
            <a:bodyPr/>
            <a:lstStyle/>
            <a:p>
              <a:endParaRPr lang="ja-JP" altLang="en-US"/>
            </a:p>
          </p:txBody>
        </p:sp>
        <p:sp>
          <p:nvSpPr>
            <p:cNvPr id="3228" name="Freeform 122"/>
            <p:cNvSpPr>
              <a:spLocks/>
            </p:cNvSpPr>
            <p:nvPr/>
          </p:nvSpPr>
          <p:spPr bwMode="auto">
            <a:xfrm>
              <a:off x="4703" y="3175"/>
              <a:ext cx="264" cy="376"/>
            </a:xfrm>
            <a:custGeom>
              <a:avLst/>
              <a:gdLst>
                <a:gd name="T0" fmla="*/ 0 w 1844"/>
                <a:gd name="T1" fmla="*/ 0 h 2930"/>
                <a:gd name="T2" fmla="*/ 0 w 1844"/>
                <a:gd name="T3" fmla="*/ 0 h 2930"/>
                <a:gd name="T4" fmla="*/ 0 w 1844"/>
                <a:gd name="T5" fmla="*/ 0 h 2930"/>
                <a:gd name="T6" fmla="*/ 0 w 1844"/>
                <a:gd name="T7" fmla="*/ 0 h 2930"/>
                <a:gd name="T8" fmla="*/ 0 w 1844"/>
                <a:gd name="T9" fmla="*/ 0 h 2930"/>
                <a:gd name="T10" fmla="*/ 0 w 1844"/>
                <a:gd name="T11" fmla="*/ 0 h 2930"/>
                <a:gd name="T12" fmla="*/ 0 w 1844"/>
                <a:gd name="T13" fmla="*/ 0 h 2930"/>
                <a:gd name="T14" fmla="*/ 0 w 1844"/>
                <a:gd name="T15" fmla="*/ 0 h 2930"/>
                <a:gd name="T16" fmla="*/ 0 w 1844"/>
                <a:gd name="T17" fmla="*/ 0 h 2930"/>
                <a:gd name="T18" fmla="*/ 0 w 1844"/>
                <a:gd name="T19" fmla="*/ 0 h 2930"/>
                <a:gd name="T20" fmla="*/ 0 w 1844"/>
                <a:gd name="T21" fmla="*/ 0 h 2930"/>
                <a:gd name="T22" fmla="*/ 0 w 1844"/>
                <a:gd name="T23" fmla="*/ 0 h 2930"/>
                <a:gd name="T24" fmla="*/ 0 w 1844"/>
                <a:gd name="T25" fmla="*/ 0 h 2930"/>
                <a:gd name="T26" fmla="*/ 0 w 1844"/>
                <a:gd name="T27" fmla="*/ 0 h 2930"/>
                <a:gd name="T28" fmla="*/ 0 w 1844"/>
                <a:gd name="T29" fmla="*/ 0 h 2930"/>
                <a:gd name="T30" fmla="*/ 0 w 1844"/>
                <a:gd name="T31" fmla="*/ 0 h 2930"/>
                <a:gd name="T32" fmla="*/ 0 w 1844"/>
                <a:gd name="T33" fmla="*/ 0 h 2930"/>
                <a:gd name="T34" fmla="*/ 0 w 1844"/>
                <a:gd name="T35" fmla="*/ 0 h 2930"/>
                <a:gd name="T36" fmla="*/ 0 w 1844"/>
                <a:gd name="T37" fmla="*/ 0 h 2930"/>
                <a:gd name="T38" fmla="*/ 0 w 1844"/>
                <a:gd name="T39" fmla="*/ 0 h 2930"/>
                <a:gd name="T40" fmla="*/ 0 w 1844"/>
                <a:gd name="T41" fmla="*/ 0 h 2930"/>
                <a:gd name="T42" fmla="*/ 0 w 1844"/>
                <a:gd name="T43" fmla="*/ 0 h 2930"/>
                <a:gd name="T44" fmla="*/ 0 w 1844"/>
                <a:gd name="T45" fmla="*/ 0 h 2930"/>
                <a:gd name="T46" fmla="*/ 0 w 1844"/>
                <a:gd name="T47" fmla="*/ 0 h 2930"/>
                <a:gd name="T48" fmla="*/ 0 w 1844"/>
                <a:gd name="T49" fmla="*/ 0 h 2930"/>
                <a:gd name="T50" fmla="*/ 0 w 1844"/>
                <a:gd name="T51" fmla="*/ 0 h 2930"/>
                <a:gd name="T52" fmla="*/ 0 w 1844"/>
                <a:gd name="T53" fmla="*/ 0 h 2930"/>
                <a:gd name="T54" fmla="*/ 0 w 1844"/>
                <a:gd name="T55" fmla="*/ 0 h 2930"/>
                <a:gd name="T56" fmla="*/ 0 w 1844"/>
                <a:gd name="T57" fmla="*/ 0 h 2930"/>
                <a:gd name="T58" fmla="*/ 0 w 1844"/>
                <a:gd name="T59" fmla="*/ 0 h 2930"/>
                <a:gd name="T60" fmla="*/ 0 w 1844"/>
                <a:gd name="T61" fmla="*/ 0 h 2930"/>
                <a:gd name="T62" fmla="*/ 0 w 1844"/>
                <a:gd name="T63" fmla="*/ 0 h 2930"/>
                <a:gd name="T64" fmla="*/ 0 w 1844"/>
                <a:gd name="T65" fmla="*/ 0 h 2930"/>
                <a:gd name="T66" fmla="*/ 0 w 1844"/>
                <a:gd name="T67" fmla="*/ 0 h 2930"/>
                <a:gd name="T68" fmla="*/ 0 w 1844"/>
                <a:gd name="T69" fmla="*/ 0 h 2930"/>
                <a:gd name="T70" fmla="*/ 0 w 1844"/>
                <a:gd name="T71" fmla="*/ 0 h 2930"/>
                <a:gd name="T72" fmla="*/ 0 w 1844"/>
                <a:gd name="T73" fmla="*/ 0 h 2930"/>
                <a:gd name="T74" fmla="*/ 0 w 1844"/>
                <a:gd name="T75" fmla="*/ 0 h 2930"/>
                <a:gd name="T76" fmla="*/ 0 w 1844"/>
                <a:gd name="T77" fmla="*/ 0 h 2930"/>
                <a:gd name="T78" fmla="*/ 0 w 1844"/>
                <a:gd name="T79" fmla="*/ 0 h 2930"/>
                <a:gd name="T80" fmla="*/ 0 w 1844"/>
                <a:gd name="T81" fmla="*/ 0 h 2930"/>
                <a:gd name="T82" fmla="*/ 0 w 1844"/>
                <a:gd name="T83" fmla="*/ 0 h 2930"/>
                <a:gd name="T84" fmla="*/ 0 w 1844"/>
                <a:gd name="T85" fmla="*/ 0 h 2930"/>
                <a:gd name="T86" fmla="*/ 0 w 1844"/>
                <a:gd name="T87" fmla="*/ 0 h 2930"/>
                <a:gd name="T88" fmla="*/ 0 w 1844"/>
                <a:gd name="T89" fmla="*/ 0 h 2930"/>
                <a:gd name="T90" fmla="*/ 0 w 1844"/>
                <a:gd name="T91" fmla="*/ 0 h 2930"/>
                <a:gd name="T92" fmla="*/ 0 w 1844"/>
                <a:gd name="T93" fmla="*/ 0 h 2930"/>
                <a:gd name="T94" fmla="*/ 0 w 1844"/>
                <a:gd name="T95" fmla="*/ 0 h 2930"/>
                <a:gd name="T96" fmla="*/ 0 w 1844"/>
                <a:gd name="T97" fmla="*/ 0 h 2930"/>
                <a:gd name="T98" fmla="*/ 0 w 1844"/>
                <a:gd name="T99" fmla="*/ 0 h 2930"/>
                <a:gd name="T100" fmla="*/ 0 w 1844"/>
                <a:gd name="T101" fmla="*/ 0 h 2930"/>
                <a:gd name="T102" fmla="*/ 0 w 1844"/>
                <a:gd name="T103" fmla="*/ 0 h 2930"/>
                <a:gd name="T104" fmla="*/ 0 w 1844"/>
                <a:gd name="T105" fmla="*/ 0 h 2930"/>
                <a:gd name="T106" fmla="*/ 0 w 1844"/>
                <a:gd name="T107" fmla="*/ 0 h 2930"/>
                <a:gd name="T108" fmla="*/ 0 w 1844"/>
                <a:gd name="T109" fmla="*/ 0 h 2930"/>
                <a:gd name="T110" fmla="*/ 0 w 1844"/>
                <a:gd name="T111" fmla="*/ 0 h 2930"/>
                <a:gd name="T112" fmla="*/ 0 w 1844"/>
                <a:gd name="T113" fmla="*/ 0 h 2930"/>
                <a:gd name="T114" fmla="*/ 0 w 1844"/>
                <a:gd name="T115" fmla="*/ 0 h 2930"/>
                <a:gd name="T116" fmla="*/ 0 w 1844"/>
                <a:gd name="T117" fmla="*/ 0 h 2930"/>
                <a:gd name="T118" fmla="*/ 0 w 1844"/>
                <a:gd name="T119" fmla="*/ 0 h 2930"/>
                <a:gd name="T120" fmla="*/ 0 w 1844"/>
                <a:gd name="T121" fmla="*/ 0 h 2930"/>
                <a:gd name="T122" fmla="*/ 0 w 1844"/>
                <a:gd name="T123" fmla="*/ 0 h 293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844" h="2930">
                  <a:moveTo>
                    <a:pt x="1364" y="312"/>
                  </a:moveTo>
                  <a:lnTo>
                    <a:pt x="1375" y="324"/>
                  </a:lnTo>
                  <a:lnTo>
                    <a:pt x="1443" y="269"/>
                  </a:lnTo>
                  <a:lnTo>
                    <a:pt x="1259" y="0"/>
                  </a:lnTo>
                  <a:lnTo>
                    <a:pt x="1225" y="18"/>
                  </a:lnTo>
                  <a:lnTo>
                    <a:pt x="1149" y="69"/>
                  </a:lnTo>
                  <a:lnTo>
                    <a:pt x="1031" y="161"/>
                  </a:lnTo>
                  <a:lnTo>
                    <a:pt x="961" y="224"/>
                  </a:lnTo>
                  <a:lnTo>
                    <a:pt x="885" y="301"/>
                  </a:lnTo>
                  <a:lnTo>
                    <a:pt x="803" y="390"/>
                  </a:lnTo>
                  <a:lnTo>
                    <a:pt x="718" y="492"/>
                  </a:lnTo>
                  <a:lnTo>
                    <a:pt x="630" y="611"/>
                  </a:lnTo>
                  <a:lnTo>
                    <a:pt x="540" y="744"/>
                  </a:lnTo>
                  <a:lnTo>
                    <a:pt x="449" y="893"/>
                  </a:lnTo>
                  <a:lnTo>
                    <a:pt x="360" y="1061"/>
                  </a:lnTo>
                  <a:lnTo>
                    <a:pt x="274" y="1245"/>
                  </a:lnTo>
                  <a:lnTo>
                    <a:pt x="231" y="1344"/>
                  </a:lnTo>
                  <a:lnTo>
                    <a:pt x="190" y="1448"/>
                  </a:lnTo>
                  <a:lnTo>
                    <a:pt x="148" y="1568"/>
                  </a:lnTo>
                  <a:lnTo>
                    <a:pt x="112" y="1685"/>
                  </a:lnTo>
                  <a:lnTo>
                    <a:pt x="83" y="1802"/>
                  </a:lnTo>
                  <a:lnTo>
                    <a:pt x="58" y="1916"/>
                  </a:lnTo>
                  <a:lnTo>
                    <a:pt x="39" y="2025"/>
                  </a:lnTo>
                  <a:lnTo>
                    <a:pt x="24" y="2129"/>
                  </a:lnTo>
                  <a:lnTo>
                    <a:pt x="6" y="2322"/>
                  </a:lnTo>
                  <a:lnTo>
                    <a:pt x="0" y="2485"/>
                  </a:lnTo>
                  <a:lnTo>
                    <a:pt x="1" y="2610"/>
                  </a:lnTo>
                  <a:lnTo>
                    <a:pt x="8" y="2724"/>
                  </a:lnTo>
                  <a:lnTo>
                    <a:pt x="72" y="2756"/>
                  </a:lnTo>
                  <a:lnTo>
                    <a:pt x="219" y="2822"/>
                  </a:lnTo>
                  <a:lnTo>
                    <a:pt x="310" y="2858"/>
                  </a:lnTo>
                  <a:lnTo>
                    <a:pt x="406" y="2891"/>
                  </a:lnTo>
                  <a:lnTo>
                    <a:pt x="497" y="2915"/>
                  </a:lnTo>
                  <a:lnTo>
                    <a:pt x="581" y="2930"/>
                  </a:lnTo>
                  <a:lnTo>
                    <a:pt x="667" y="2929"/>
                  </a:lnTo>
                  <a:lnTo>
                    <a:pt x="765" y="2918"/>
                  </a:lnTo>
                  <a:lnTo>
                    <a:pt x="868" y="2900"/>
                  </a:lnTo>
                  <a:lnTo>
                    <a:pt x="970" y="2880"/>
                  </a:lnTo>
                  <a:lnTo>
                    <a:pt x="1136" y="2839"/>
                  </a:lnTo>
                  <a:lnTo>
                    <a:pt x="1209" y="2819"/>
                  </a:lnTo>
                  <a:lnTo>
                    <a:pt x="1289" y="2076"/>
                  </a:lnTo>
                  <a:lnTo>
                    <a:pt x="1476" y="2300"/>
                  </a:lnTo>
                  <a:lnTo>
                    <a:pt x="1298" y="2616"/>
                  </a:lnTo>
                  <a:lnTo>
                    <a:pt x="1551" y="2799"/>
                  </a:lnTo>
                  <a:lnTo>
                    <a:pt x="1597" y="2745"/>
                  </a:lnTo>
                  <a:lnTo>
                    <a:pt x="1689" y="2630"/>
                  </a:lnTo>
                  <a:lnTo>
                    <a:pt x="1739" y="2561"/>
                  </a:lnTo>
                  <a:lnTo>
                    <a:pt x="1785" y="2494"/>
                  </a:lnTo>
                  <a:lnTo>
                    <a:pt x="1823" y="2432"/>
                  </a:lnTo>
                  <a:lnTo>
                    <a:pt x="1843" y="2383"/>
                  </a:lnTo>
                  <a:lnTo>
                    <a:pt x="1844" y="2356"/>
                  </a:lnTo>
                  <a:lnTo>
                    <a:pt x="1837" y="2318"/>
                  </a:lnTo>
                  <a:lnTo>
                    <a:pt x="1807" y="2222"/>
                  </a:lnTo>
                  <a:lnTo>
                    <a:pt x="1755" y="2104"/>
                  </a:lnTo>
                  <a:lnTo>
                    <a:pt x="1693" y="1975"/>
                  </a:lnTo>
                  <a:lnTo>
                    <a:pt x="1624" y="1848"/>
                  </a:lnTo>
                  <a:lnTo>
                    <a:pt x="1555" y="1734"/>
                  </a:lnTo>
                  <a:lnTo>
                    <a:pt x="1495" y="1645"/>
                  </a:lnTo>
                  <a:lnTo>
                    <a:pt x="1471" y="1613"/>
                  </a:lnTo>
                  <a:lnTo>
                    <a:pt x="1449" y="1591"/>
                  </a:lnTo>
                  <a:lnTo>
                    <a:pt x="1408" y="1562"/>
                  </a:lnTo>
                  <a:lnTo>
                    <a:pt x="1360" y="1536"/>
                  </a:lnTo>
                  <a:lnTo>
                    <a:pt x="1260" y="1495"/>
                  </a:lnTo>
                  <a:lnTo>
                    <a:pt x="1176" y="1470"/>
                  </a:lnTo>
                  <a:lnTo>
                    <a:pt x="1140" y="1460"/>
                  </a:lnTo>
                  <a:lnTo>
                    <a:pt x="1109" y="1476"/>
                  </a:lnTo>
                  <a:lnTo>
                    <a:pt x="1040" y="1506"/>
                  </a:lnTo>
                  <a:lnTo>
                    <a:pt x="998" y="1519"/>
                  </a:lnTo>
                  <a:lnTo>
                    <a:pt x="956" y="1527"/>
                  </a:lnTo>
                  <a:lnTo>
                    <a:pt x="917" y="1527"/>
                  </a:lnTo>
                  <a:lnTo>
                    <a:pt x="883" y="1517"/>
                  </a:lnTo>
                  <a:lnTo>
                    <a:pt x="864" y="1504"/>
                  </a:lnTo>
                  <a:lnTo>
                    <a:pt x="848" y="1489"/>
                  </a:lnTo>
                  <a:lnTo>
                    <a:pt x="825" y="1450"/>
                  </a:lnTo>
                  <a:lnTo>
                    <a:pt x="813" y="1406"/>
                  </a:lnTo>
                  <a:lnTo>
                    <a:pt x="810" y="1361"/>
                  </a:lnTo>
                  <a:lnTo>
                    <a:pt x="812" y="1318"/>
                  </a:lnTo>
                  <a:lnTo>
                    <a:pt x="816" y="1281"/>
                  </a:lnTo>
                  <a:lnTo>
                    <a:pt x="824" y="1247"/>
                  </a:lnTo>
                  <a:lnTo>
                    <a:pt x="825" y="1200"/>
                  </a:lnTo>
                  <a:lnTo>
                    <a:pt x="834" y="1087"/>
                  </a:lnTo>
                  <a:lnTo>
                    <a:pt x="845" y="1015"/>
                  </a:lnTo>
                  <a:lnTo>
                    <a:pt x="864" y="937"/>
                  </a:lnTo>
                  <a:lnTo>
                    <a:pt x="889" y="860"/>
                  </a:lnTo>
                  <a:lnTo>
                    <a:pt x="906" y="823"/>
                  </a:lnTo>
                  <a:lnTo>
                    <a:pt x="925" y="787"/>
                  </a:lnTo>
                  <a:lnTo>
                    <a:pt x="950" y="746"/>
                  </a:lnTo>
                  <a:lnTo>
                    <a:pt x="981" y="705"/>
                  </a:lnTo>
                  <a:lnTo>
                    <a:pt x="1056" y="618"/>
                  </a:lnTo>
                  <a:lnTo>
                    <a:pt x="1140" y="531"/>
                  </a:lnTo>
                  <a:lnTo>
                    <a:pt x="1226" y="451"/>
                  </a:lnTo>
                  <a:lnTo>
                    <a:pt x="1375" y="324"/>
                  </a:lnTo>
                  <a:lnTo>
                    <a:pt x="1443" y="269"/>
                  </a:lnTo>
                  <a:lnTo>
                    <a:pt x="1263" y="6"/>
                  </a:lnTo>
                  <a:lnTo>
                    <a:pt x="1251" y="14"/>
                  </a:lnTo>
                  <a:lnTo>
                    <a:pt x="1423" y="265"/>
                  </a:lnTo>
                  <a:lnTo>
                    <a:pt x="1364" y="312"/>
                  </a:lnTo>
                  <a:lnTo>
                    <a:pt x="1216" y="439"/>
                  </a:lnTo>
                  <a:lnTo>
                    <a:pt x="1129" y="521"/>
                  </a:lnTo>
                  <a:lnTo>
                    <a:pt x="1044" y="608"/>
                  </a:lnTo>
                  <a:lnTo>
                    <a:pt x="969" y="695"/>
                  </a:lnTo>
                  <a:lnTo>
                    <a:pt x="937" y="738"/>
                  </a:lnTo>
                  <a:lnTo>
                    <a:pt x="911" y="779"/>
                  </a:lnTo>
                  <a:lnTo>
                    <a:pt x="891" y="816"/>
                  </a:lnTo>
                  <a:lnTo>
                    <a:pt x="875" y="854"/>
                  </a:lnTo>
                  <a:lnTo>
                    <a:pt x="850" y="933"/>
                  </a:lnTo>
                  <a:lnTo>
                    <a:pt x="831" y="1011"/>
                  </a:lnTo>
                  <a:lnTo>
                    <a:pt x="818" y="1085"/>
                  </a:lnTo>
                  <a:lnTo>
                    <a:pt x="809" y="1200"/>
                  </a:lnTo>
                  <a:lnTo>
                    <a:pt x="808" y="1245"/>
                  </a:lnTo>
                  <a:lnTo>
                    <a:pt x="802" y="1279"/>
                  </a:lnTo>
                  <a:lnTo>
                    <a:pt x="795" y="1316"/>
                  </a:lnTo>
                  <a:lnTo>
                    <a:pt x="793" y="1361"/>
                  </a:lnTo>
                  <a:lnTo>
                    <a:pt x="796" y="1408"/>
                  </a:lnTo>
                  <a:lnTo>
                    <a:pt x="811" y="1456"/>
                  </a:lnTo>
                  <a:lnTo>
                    <a:pt x="835" y="1499"/>
                  </a:lnTo>
                  <a:lnTo>
                    <a:pt x="854" y="1516"/>
                  </a:lnTo>
                  <a:lnTo>
                    <a:pt x="877" y="1532"/>
                  </a:lnTo>
                  <a:lnTo>
                    <a:pt x="915" y="1543"/>
                  </a:lnTo>
                  <a:lnTo>
                    <a:pt x="958" y="1543"/>
                  </a:lnTo>
                  <a:lnTo>
                    <a:pt x="1002" y="1534"/>
                  </a:lnTo>
                  <a:lnTo>
                    <a:pt x="1046" y="1521"/>
                  </a:lnTo>
                  <a:lnTo>
                    <a:pt x="1115" y="1491"/>
                  </a:lnTo>
                  <a:lnTo>
                    <a:pt x="1142" y="1476"/>
                  </a:lnTo>
                  <a:lnTo>
                    <a:pt x="1172" y="1485"/>
                  </a:lnTo>
                  <a:lnTo>
                    <a:pt x="1254" y="1509"/>
                  </a:lnTo>
                  <a:lnTo>
                    <a:pt x="1354" y="1550"/>
                  </a:lnTo>
                  <a:lnTo>
                    <a:pt x="1400" y="1575"/>
                  </a:lnTo>
                  <a:lnTo>
                    <a:pt x="1439" y="1603"/>
                  </a:lnTo>
                  <a:lnTo>
                    <a:pt x="1458" y="1623"/>
                  </a:lnTo>
                  <a:lnTo>
                    <a:pt x="1483" y="1654"/>
                  </a:lnTo>
                  <a:lnTo>
                    <a:pt x="1543" y="1743"/>
                  </a:lnTo>
                  <a:lnTo>
                    <a:pt x="1609" y="1856"/>
                  </a:lnTo>
                  <a:lnTo>
                    <a:pt x="1679" y="1983"/>
                  </a:lnTo>
                  <a:lnTo>
                    <a:pt x="1741" y="2110"/>
                  </a:lnTo>
                  <a:lnTo>
                    <a:pt x="1792" y="2228"/>
                  </a:lnTo>
                  <a:lnTo>
                    <a:pt x="1823" y="2322"/>
                  </a:lnTo>
                  <a:lnTo>
                    <a:pt x="1828" y="2356"/>
                  </a:lnTo>
                  <a:lnTo>
                    <a:pt x="1827" y="2379"/>
                  </a:lnTo>
                  <a:lnTo>
                    <a:pt x="1809" y="2426"/>
                  </a:lnTo>
                  <a:lnTo>
                    <a:pt x="1773" y="2486"/>
                  </a:lnTo>
                  <a:lnTo>
                    <a:pt x="1727" y="2553"/>
                  </a:lnTo>
                  <a:lnTo>
                    <a:pt x="1677" y="2620"/>
                  </a:lnTo>
                  <a:lnTo>
                    <a:pt x="1585" y="2735"/>
                  </a:lnTo>
                  <a:lnTo>
                    <a:pt x="1549" y="2778"/>
                  </a:lnTo>
                  <a:lnTo>
                    <a:pt x="1318" y="2611"/>
                  </a:lnTo>
                  <a:lnTo>
                    <a:pt x="1494" y="2298"/>
                  </a:lnTo>
                  <a:lnTo>
                    <a:pt x="1276" y="2037"/>
                  </a:lnTo>
                  <a:lnTo>
                    <a:pt x="1195" y="2807"/>
                  </a:lnTo>
                  <a:lnTo>
                    <a:pt x="1131" y="2824"/>
                  </a:lnTo>
                  <a:lnTo>
                    <a:pt x="966" y="2865"/>
                  </a:lnTo>
                  <a:lnTo>
                    <a:pt x="866" y="2886"/>
                  </a:lnTo>
                  <a:lnTo>
                    <a:pt x="763" y="2902"/>
                  </a:lnTo>
                  <a:lnTo>
                    <a:pt x="667" y="2912"/>
                  </a:lnTo>
                  <a:lnTo>
                    <a:pt x="583" y="2913"/>
                  </a:lnTo>
                  <a:lnTo>
                    <a:pt x="501" y="2901"/>
                  </a:lnTo>
                  <a:lnTo>
                    <a:pt x="410" y="2876"/>
                  </a:lnTo>
                  <a:lnTo>
                    <a:pt x="316" y="2844"/>
                  </a:lnTo>
                  <a:lnTo>
                    <a:pt x="226" y="2808"/>
                  </a:lnTo>
                  <a:lnTo>
                    <a:pt x="78" y="2741"/>
                  </a:lnTo>
                  <a:lnTo>
                    <a:pt x="22" y="2714"/>
                  </a:lnTo>
                  <a:lnTo>
                    <a:pt x="17" y="2610"/>
                  </a:lnTo>
                  <a:lnTo>
                    <a:pt x="16" y="2485"/>
                  </a:lnTo>
                  <a:lnTo>
                    <a:pt x="22" y="2324"/>
                  </a:lnTo>
                  <a:lnTo>
                    <a:pt x="41" y="2131"/>
                  </a:lnTo>
                  <a:lnTo>
                    <a:pt x="55" y="2027"/>
                  </a:lnTo>
                  <a:lnTo>
                    <a:pt x="72" y="1918"/>
                  </a:lnTo>
                  <a:lnTo>
                    <a:pt x="97" y="1806"/>
                  </a:lnTo>
                  <a:lnTo>
                    <a:pt x="126" y="1689"/>
                  </a:lnTo>
                  <a:lnTo>
                    <a:pt x="162" y="1572"/>
                  </a:lnTo>
                  <a:lnTo>
                    <a:pt x="204" y="1454"/>
                  </a:lnTo>
                  <a:lnTo>
                    <a:pt x="245" y="1351"/>
                  </a:lnTo>
                  <a:lnTo>
                    <a:pt x="288" y="1251"/>
                  </a:lnTo>
                  <a:lnTo>
                    <a:pt x="375" y="1067"/>
                  </a:lnTo>
                  <a:lnTo>
                    <a:pt x="464" y="901"/>
                  </a:lnTo>
                  <a:lnTo>
                    <a:pt x="552" y="752"/>
                  </a:lnTo>
                  <a:lnTo>
                    <a:pt x="642" y="619"/>
                  </a:lnTo>
                  <a:lnTo>
                    <a:pt x="730" y="502"/>
                  </a:lnTo>
                  <a:lnTo>
                    <a:pt x="815" y="400"/>
                  </a:lnTo>
                  <a:lnTo>
                    <a:pt x="896" y="311"/>
                  </a:lnTo>
                  <a:lnTo>
                    <a:pt x="971" y="236"/>
                  </a:lnTo>
                  <a:lnTo>
                    <a:pt x="1042" y="174"/>
                  </a:lnTo>
                  <a:lnTo>
                    <a:pt x="1157" y="82"/>
                  </a:lnTo>
                  <a:lnTo>
                    <a:pt x="1234" y="33"/>
                  </a:lnTo>
                  <a:lnTo>
                    <a:pt x="1255" y="20"/>
                  </a:lnTo>
                  <a:lnTo>
                    <a:pt x="1423" y="265"/>
                  </a:lnTo>
                  <a:lnTo>
                    <a:pt x="1364" y="312"/>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29" name="Freeform 123"/>
            <p:cNvSpPr>
              <a:spLocks/>
            </p:cNvSpPr>
            <p:nvPr/>
          </p:nvSpPr>
          <p:spPr bwMode="auto">
            <a:xfrm>
              <a:off x="4793" y="3313"/>
              <a:ext cx="32" cy="63"/>
            </a:xfrm>
            <a:custGeom>
              <a:avLst/>
              <a:gdLst>
                <a:gd name="T0" fmla="*/ 0 w 233"/>
                <a:gd name="T1" fmla="*/ 0 h 483"/>
                <a:gd name="T2" fmla="*/ 0 w 233"/>
                <a:gd name="T3" fmla="*/ 0 h 483"/>
                <a:gd name="T4" fmla="*/ 0 w 233"/>
                <a:gd name="T5" fmla="*/ 0 h 483"/>
                <a:gd name="T6" fmla="*/ 0 w 233"/>
                <a:gd name="T7" fmla="*/ 0 h 483"/>
                <a:gd name="T8" fmla="*/ 0 w 233"/>
                <a:gd name="T9" fmla="*/ 0 h 483"/>
                <a:gd name="T10" fmla="*/ 0 w 233"/>
                <a:gd name="T11" fmla="*/ 0 h 483"/>
                <a:gd name="T12" fmla="*/ 0 w 233"/>
                <a:gd name="T13" fmla="*/ 0 h 483"/>
                <a:gd name="T14" fmla="*/ 0 w 233"/>
                <a:gd name="T15" fmla="*/ 0 h 483"/>
                <a:gd name="T16" fmla="*/ 0 w 233"/>
                <a:gd name="T17" fmla="*/ 0 h 483"/>
                <a:gd name="T18" fmla="*/ 0 w 233"/>
                <a:gd name="T19" fmla="*/ 0 h 483"/>
                <a:gd name="T20" fmla="*/ 0 w 233"/>
                <a:gd name="T21" fmla="*/ 0 h 483"/>
                <a:gd name="T22" fmla="*/ 0 w 233"/>
                <a:gd name="T23" fmla="*/ 0 h 483"/>
                <a:gd name="T24" fmla="*/ 0 w 233"/>
                <a:gd name="T25" fmla="*/ 0 h 483"/>
                <a:gd name="T26" fmla="*/ 0 w 233"/>
                <a:gd name="T27" fmla="*/ 0 h 483"/>
                <a:gd name="T28" fmla="*/ 0 w 233"/>
                <a:gd name="T29" fmla="*/ 0 h 483"/>
                <a:gd name="T30" fmla="*/ 0 w 233"/>
                <a:gd name="T31" fmla="*/ 0 h 483"/>
                <a:gd name="T32" fmla="*/ 0 w 233"/>
                <a:gd name="T33" fmla="*/ 0 h 483"/>
                <a:gd name="T34" fmla="*/ 0 w 233"/>
                <a:gd name="T35" fmla="*/ 0 h 483"/>
                <a:gd name="T36" fmla="*/ 0 w 233"/>
                <a:gd name="T37" fmla="*/ 0 h 483"/>
                <a:gd name="T38" fmla="*/ 0 w 233"/>
                <a:gd name="T39" fmla="*/ 0 h 483"/>
                <a:gd name="T40" fmla="*/ 0 w 233"/>
                <a:gd name="T41" fmla="*/ 0 h 483"/>
                <a:gd name="T42" fmla="*/ 0 w 233"/>
                <a:gd name="T43" fmla="*/ 0 h 483"/>
                <a:gd name="T44" fmla="*/ 0 w 233"/>
                <a:gd name="T45" fmla="*/ 0 h 483"/>
                <a:gd name="T46" fmla="*/ 0 w 233"/>
                <a:gd name="T47" fmla="*/ 0 h 483"/>
                <a:gd name="T48" fmla="*/ 0 w 233"/>
                <a:gd name="T49" fmla="*/ 0 h 483"/>
                <a:gd name="T50" fmla="*/ 0 w 233"/>
                <a:gd name="T51" fmla="*/ 0 h 48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33" h="483">
                  <a:moveTo>
                    <a:pt x="174" y="0"/>
                  </a:moveTo>
                  <a:lnTo>
                    <a:pt x="172" y="18"/>
                  </a:lnTo>
                  <a:lnTo>
                    <a:pt x="171" y="62"/>
                  </a:lnTo>
                  <a:lnTo>
                    <a:pt x="173" y="90"/>
                  </a:lnTo>
                  <a:lnTo>
                    <a:pt x="176" y="120"/>
                  </a:lnTo>
                  <a:lnTo>
                    <a:pt x="182" y="148"/>
                  </a:lnTo>
                  <a:lnTo>
                    <a:pt x="192" y="175"/>
                  </a:lnTo>
                  <a:lnTo>
                    <a:pt x="183" y="194"/>
                  </a:lnTo>
                  <a:lnTo>
                    <a:pt x="177" y="218"/>
                  </a:lnTo>
                  <a:lnTo>
                    <a:pt x="172" y="249"/>
                  </a:lnTo>
                  <a:lnTo>
                    <a:pt x="173" y="285"/>
                  </a:lnTo>
                  <a:lnTo>
                    <a:pt x="181" y="327"/>
                  </a:lnTo>
                  <a:lnTo>
                    <a:pt x="201" y="374"/>
                  </a:lnTo>
                  <a:lnTo>
                    <a:pt x="233" y="424"/>
                  </a:lnTo>
                  <a:lnTo>
                    <a:pt x="4" y="483"/>
                  </a:lnTo>
                  <a:lnTo>
                    <a:pt x="1" y="444"/>
                  </a:lnTo>
                  <a:lnTo>
                    <a:pt x="0" y="401"/>
                  </a:lnTo>
                  <a:lnTo>
                    <a:pt x="1" y="348"/>
                  </a:lnTo>
                  <a:lnTo>
                    <a:pt x="9" y="287"/>
                  </a:lnTo>
                  <a:lnTo>
                    <a:pt x="22" y="224"/>
                  </a:lnTo>
                  <a:lnTo>
                    <a:pt x="44" y="163"/>
                  </a:lnTo>
                  <a:lnTo>
                    <a:pt x="60" y="133"/>
                  </a:lnTo>
                  <a:lnTo>
                    <a:pt x="78" y="105"/>
                  </a:lnTo>
                  <a:lnTo>
                    <a:pt x="121" y="51"/>
                  </a:lnTo>
                  <a:lnTo>
                    <a:pt x="150" y="19"/>
                  </a:lnTo>
                  <a:lnTo>
                    <a:pt x="174" y="0"/>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30" name="Freeform 124"/>
            <p:cNvSpPr>
              <a:spLocks/>
            </p:cNvSpPr>
            <p:nvPr/>
          </p:nvSpPr>
          <p:spPr bwMode="auto">
            <a:xfrm>
              <a:off x="4793" y="3313"/>
              <a:ext cx="37" cy="63"/>
            </a:xfrm>
            <a:custGeom>
              <a:avLst/>
              <a:gdLst>
                <a:gd name="T0" fmla="*/ 0 w 253"/>
                <a:gd name="T1" fmla="*/ 0 h 512"/>
                <a:gd name="T2" fmla="*/ 0 w 253"/>
                <a:gd name="T3" fmla="*/ 0 h 512"/>
                <a:gd name="T4" fmla="*/ 0 w 253"/>
                <a:gd name="T5" fmla="*/ 0 h 512"/>
                <a:gd name="T6" fmla="*/ 0 w 253"/>
                <a:gd name="T7" fmla="*/ 0 h 512"/>
                <a:gd name="T8" fmla="*/ 0 w 253"/>
                <a:gd name="T9" fmla="*/ 0 h 512"/>
                <a:gd name="T10" fmla="*/ 0 w 253"/>
                <a:gd name="T11" fmla="*/ 0 h 512"/>
                <a:gd name="T12" fmla="*/ 0 w 253"/>
                <a:gd name="T13" fmla="*/ 0 h 512"/>
                <a:gd name="T14" fmla="*/ 0 w 253"/>
                <a:gd name="T15" fmla="*/ 0 h 512"/>
                <a:gd name="T16" fmla="*/ 0 w 253"/>
                <a:gd name="T17" fmla="*/ 0 h 512"/>
                <a:gd name="T18" fmla="*/ 0 w 253"/>
                <a:gd name="T19" fmla="*/ 0 h 512"/>
                <a:gd name="T20" fmla="*/ 0 w 253"/>
                <a:gd name="T21" fmla="*/ 0 h 512"/>
                <a:gd name="T22" fmla="*/ 0 w 253"/>
                <a:gd name="T23" fmla="*/ 0 h 512"/>
                <a:gd name="T24" fmla="*/ 0 w 253"/>
                <a:gd name="T25" fmla="*/ 0 h 512"/>
                <a:gd name="T26" fmla="*/ 0 w 253"/>
                <a:gd name="T27" fmla="*/ 0 h 512"/>
                <a:gd name="T28" fmla="*/ 0 w 253"/>
                <a:gd name="T29" fmla="*/ 0 h 512"/>
                <a:gd name="T30" fmla="*/ 0 w 253"/>
                <a:gd name="T31" fmla="*/ 0 h 512"/>
                <a:gd name="T32" fmla="*/ 0 w 253"/>
                <a:gd name="T33" fmla="*/ 0 h 512"/>
                <a:gd name="T34" fmla="*/ 0 w 253"/>
                <a:gd name="T35" fmla="*/ 0 h 512"/>
                <a:gd name="T36" fmla="*/ 0 w 253"/>
                <a:gd name="T37" fmla="*/ 0 h 512"/>
                <a:gd name="T38" fmla="*/ 0 w 253"/>
                <a:gd name="T39" fmla="*/ 0 h 512"/>
                <a:gd name="T40" fmla="*/ 0 w 253"/>
                <a:gd name="T41" fmla="*/ 0 h 512"/>
                <a:gd name="T42" fmla="*/ 0 w 253"/>
                <a:gd name="T43" fmla="*/ 0 h 512"/>
                <a:gd name="T44" fmla="*/ 0 w 253"/>
                <a:gd name="T45" fmla="*/ 0 h 512"/>
                <a:gd name="T46" fmla="*/ 0 w 253"/>
                <a:gd name="T47" fmla="*/ 0 h 512"/>
                <a:gd name="T48" fmla="*/ 0 w 253"/>
                <a:gd name="T49" fmla="*/ 0 h 512"/>
                <a:gd name="T50" fmla="*/ 0 w 253"/>
                <a:gd name="T51" fmla="*/ 0 h 512"/>
                <a:gd name="T52" fmla="*/ 0 w 253"/>
                <a:gd name="T53" fmla="*/ 0 h 512"/>
                <a:gd name="T54" fmla="*/ 0 w 253"/>
                <a:gd name="T55" fmla="*/ 0 h 512"/>
                <a:gd name="T56" fmla="*/ 0 w 253"/>
                <a:gd name="T57" fmla="*/ 0 h 512"/>
                <a:gd name="T58" fmla="*/ 0 w 253"/>
                <a:gd name="T59" fmla="*/ 0 h 512"/>
                <a:gd name="T60" fmla="*/ 0 w 253"/>
                <a:gd name="T61" fmla="*/ 0 h 512"/>
                <a:gd name="T62" fmla="*/ 0 w 253"/>
                <a:gd name="T63" fmla="*/ 0 h 512"/>
                <a:gd name="T64" fmla="*/ 0 w 253"/>
                <a:gd name="T65" fmla="*/ 0 h 512"/>
                <a:gd name="T66" fmla="*/ 0 w 253"/>
                <a:gd name="T67" fmla="*/ 0 h 512"/>
                <a:gd name="T68" fmla="*/ 0 w 253"/>
                <a:gd name="T69" fmla="*/ 0 h 512"/>
                <a:gd name="T70" fmla="*/ 0 w 253"/>
                <a:gd name="T71" fmla="*/ 0 h 512"/>
                <a:gd name="T72" fmla="*/ 0 w 253"/>
                <a:gd name="T73" fmla="*/ 0 h 512"/>
                <a:gd name="T74" fmla="*/ 0 w 253"/>
                <a:gd name="T75" fmla="*/ 0 h 512"/>
                <a:gd name="T76" fmla="*/ 0 w 253"/>
                <a:gd name="T77" fmla="*/ 0 h 512"/>
                <a:gd name="T78" fmla="*/ 0 w 253"/>
                <a:gd name="T79" fmla="*/ 0 h 512"/>
                <a:gd name="T80" fmla="*/ 0 w 253"/>
                <a:gd name="T81" fmla="*/ 0 h 512"/>
                <a:gd name="T82" fmla="*/ 0 w 253"/>
                <a:gd name="T83" fmla="*/ 0 h 512"/>
                <a:gd name="T84" fmla="*/ 0 w 253"/>
                <a:gd name="T85" fmla="*/ 0 h 512"/>
                <a:gd name="T86" fmla="*/ 0 w 253"/>
                <a:gd name="T87" fmla="*/ 0 h 512"/>
                <a:gd name="T88" fmla="*/ 0 w 253"/>
                <a:gd name="T89" fmla="*/ 0 h 512"/>
                <a:gd name="T90" fmla="*/ 0 w 253"/>
                <a:gd name="T91" fmla="*/ 0 h 512"/>
                <a:gd name="T92" fmla="*/ 0 w 253"/>
                <a:gd name="T93" fmla="*/ 0 h 512"/>
                <a:gd name="T94" fmla="*/ 0 w 253"/>
                <a:gd name="T95" fmla="*/ 0 h 512"/>
                <a:gd name="T96" fmla="*/ 0 w 253"/>
                <a:gd name="T97" fmla="*/ 0 h 512"/>
                <a:gd name="T98" fmla="*/ 0 w 253"/>
                <a:gd name="T99" fmla="*/ 0 h 512"/>
                <a:gd name="T100" fmla="*/ 0 w 253"/>
                <a:gd name="T101" fmla="*/ 0 h 512"/>
                <a:gd name="T102" fmla="*/ 0 w 253"/>
                <a:gd name="T103" fmla="*/ 0 h 512"/>
                <a:gd name="T104" fmla="*/ 0 w 253"/>
                <a:gd name="T105" fmla="*/ 0 h 512"/>
                <a:gd name="T106" fmla="*/ 0 w 253"/>
                <a:gd name="T107" fmla="*/ 0 h 512"/>
                <a:gd name="T108" fmla="*/ 0 w 253"/>
                <a:gd name="T109" fmla="*/ 0 h 512"/>
                <a:gd name="T110" fmla="*/ 0 w 253"/>
                <a:gd name="T111" fmla="*/ 0 h 512"/>
                <a:gd name="T112" fmla="*/ 0 w 253"/>
                <a:gd name="T113" fmla="*/ 0 h 512"/>
                <a:gd name="T114" fmla="*/ 0 w 253"/>
                <a:gd name="T115" fmla="*/ 0 h 512"/>
                <a:gd name="T116" fmla="*/ 0 w 253"/>
                <a:gd name="T117" fmla="*/ 0 h 512"/>
                <a:gd name="T118" fmla="*/ 0 w 253"/>
                <a:gd name="T119" fmla="*/ 0 h 512"/>
                <a:gd name="T120" fmla="*/ 0 w 253"/>
                <a:gd name="T121" fmla="*/ 0 h 51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53" h="512">
                  <a:moveTo>
                    <a:pt x="153" y="32"/>
                  </a:moveTo>
                  <a:lnTo>
                    <a:pt x="164" y="45"/>
                  </a:lnTo>
                  <a:lnTo>
                    <a:pt x="187" y="25"/>
                  </a:lnTo>
                  <a:lnTo>
                    <a:pt x="177" y="13"/>
                  </a:lnTo>
                  <a:lnTo>
                    <a:pt x="174" y="18"/>
                  </a:lnTo>
                  <a:lnTo>
                    <a:pt x="172" y="36"/>
                  </a:lnTo>
                  <a:lnTo>
                    <a:pt x="171" y="81"/>
                  </a:lnTo>
                  <a:lnTo>
                    <a:pt x="173" y="110"/>
                  </a:lnTo>
                  <a:lnTo>
                    <a:pt x="176" y="140"/>
                  </a:lnTo>
                  <a:lnTo>
                    <a:pt x="183" y="169"/>
                  </a:lnTo>
                  <a:lnTo>
                    <a:pt x="192" y="194"/>
                  </a:lnTo>
                  <a:lnTo>
                    <a:pt x="184" y="210"/>
                  </a:lnTo>
                  <a:lnTo>
                    <a:pt x="178" y="235"/>
                  </a:lnTo>
                  <a:lnTo>
                    <a:pt x="172" y="267"/>
                  </a:lnTo>
                  <a:lnTo>
                    <a:pt x="173" y="305"/>
                  </a:lnTo>
                  <a:lnTo>
                    <a:pt x="182" y="348"/>
                  </a:lnTo>
                  <a:lnTo>
                    <a:pt x="201" y="398"/>
                  </a:lnTo>
                  <a:lnTo>
                    <a:pt x="229" y="437"/>
                  </a:lnTo>
                  <a:lnTo>
                    <a:pt x="20" y="492"/>
                  </a:lnTo>
                  <a:lnTo>
                    <a:pt x="18" y="463"/>
                  </a:lnTo>
                  <a:lnTo>
                    <a:pt x="17" y="420"/>
                  </a:lnTo>
                  <a:lnTo>
                    <a:pt x="18" y="368"/>
                  </a:lnTo>
                  <a:lnTo>
                    <a:pt x="25" y="308"/>
                  </a:lnTo>
                  <a:lnTo>
                    <a:pt x="37" y="245"/>
                  </a:lnTo>
                  <a:lnTo>
                    <a:pt x="59" y="185"/>
                  </a:lnTo>
                  <a:lnTo>
                    <a:pt x="75" y="156"/>
                  </a:lnTo>
                  <a:lnTo>
                    <a:pt x="92" y="128"/>
                  </a:lnTo>
                  <a:lnTo>
                    <a:pt x="135" y="75"/>
                  </a:lnTo>
                  <a:lnTo>
                    <a:pt x="164" y="45"/>
                  </a:lnTo>
                  <a:lnTo>
                    <a:pt x="187" y="25"/>
                  </a:lnTo>
                  <a:lnTo>
                    <a:pt x="177" y="13"/>
                  </a:lnTo>
                  <a:lnTo>
                    <a:pt x="174" y="18"/>
                  </a:lnTo>
                  <a:lnTo>
                    <a:pt x="172" y="36"/>
                  </a:lnTo>
                  <a:lnTo>
                    <a:pt x="188" y="38"/>
                  </a:lnTo>
                  <a:lnTo>
                    <a:pt x="192" y="0"/>
                  </a:lnTo>
                  <a:lnTo>
                    <a:pt x="153" y="32"/>
                  </a:lnTo>
                  <a:lnTo>
                    <a:pt x="123" y="65"/>
                  </a:lnTo>
                  <a:lnTo>
                    <a:pt x="80" y="120"/>
                  </a:lnTo>
                  <a:lnTo>
                    <a:pt x="60" y="148"/>
                  </a:lnTo>
                  <a:lnTo>
                    <a:pt x="45" y="179"/>
                  </a:lnTo>
                  <a:lnTo>
                    <a:pt x="23" y="241"/>
                  </a:lnTo>
                  <a:lnTo>
                    <a:pt x="8" y="305"/>
                  </a:lnTo>
                  <a:lnTo>
                    <a:pt x="1" y="366"/>
                  </a:lnTo>
                  <a:lnTo>
                    <a:pt x="0" y="420"/>
                  </a:lnTo>
                  <a:lnTo>
                    <a:pt x="1" y="463"/>
                  </a:lnTo>
                  <a:lnTo>
                    <a:pt x="5" y="512"/>
                  </a:lnTo>
                  <a:lnTo>
                    <a:pt x="253" y="448"/>
                  </a:lnTo>
                  <a:lnTo>
                    <a:pt x="216" y="389"/>
                  </a:lnTo>
                  <a:lnTo>
                    <a:pt x="196" y="344"/>
                  </a:lnTo>
                  <a:lnTo>
                    <a:pt x="189" y="303"/>
                  </a:lnTo>
                  <a:lnTo>
                    <a:pt x="188" y="269"/>
                  </a:lnTo>
                  <a:lnTo>
                    <a:pt x="192" y="239"/>
                  </a:lnTo>
                  <a:lnTo>
                    <a:pt x="198" y="216"/>
                  </a:lnTo>
                  <a:lnTo>
                    <a:pt x="209" y="194"/>
                  </a:lnTo>
                  <a:lnTo>
                    <a:pt x="197" y="165"/>
                  </a:lnTo>
                  <a:lnTo>
                    <a:pt x="192" y="138"/>
                  </a:lnTo>
                  <a:lnTo>
                    <a:pt x="189" y="108"/>
                  </a:lnTo>
                  <a:lnTo>
                    <a:pt x="187" y="81"/>
                  </a:lnTo>
                  <a:lnTo>
                    <a:pt x="188" y="38"/>
                  </a:lnTo>
                  <a:lnTo>
                    <a:pt x="192" y="0"/>
                  </a:lnTo>
                  <a:lnTo>
                    <a:pt x="153" y="32"/>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31" name="Freeform 125"/>
            <p:cNvSpPr>
              <a:spLocks/>
            </p:cNvSpPr>
            <p:nvPr/>
          </p:nvSpPr>
          <p:spPr bwMode="auto">
            <a:xfrm>
              <a:off x="4830" y="3360"/>
              <a:ext cx="42" cy="48"/>
            </a:xfrm>
            <a:custGeom>
              <a:avLst/>
              <a:gdLst>
                <a:gd name="T0" fmla="*/ 0 w 307"/>
                <a:gd name="T1" fmla="*/ 0 h 361"/>
                <a:gd name="T2" fmla="*/ 0 w 307"/>
                <a:gd name="T3" fmla="*/ 0 h 361"/>
                <a:gd name="T4" fmla="*/ 0 w 307"/>
                <a:gd name="T5" fmla="*/ 0 h 361"/>
                <a:gd name="T6" fmla="*/ 0 w 307"/>
                <a:gd name="T7" fmla="*/ 0 h 361"/>
                <a:gd name="T8" fmla="*/ 0 w 307"/>
                <a:gd name="T9" fmla="*/ 0 h 361"/>
                <a:gd name="T10" fmla="*/ 0 w 307"/>
                <a:gd name="T11" fmla="*/ 0 h 361"/>
                <a:gd name="T12" fmla="*/ 0 w 307"/>
                <a:gd name="T13" fmla="*/ 0 h 361"/>
                <a:gd name="T14" fmla="*/ 0 w 307"/>
                <a:gd name="T15" fmla="*/ 0 h 361"/>
                <a:gd name="T16" fmla="*/ 0 w 307"/>
                <a:gd name="T17" fmla="*/ 0 h 361"/>
                <a:gd name="T18" fmla="*/ 0 w 307"/>
                <a:gd name="T19" fmla="*/ 0 h 361"/>
                <a:gd name="T20" fmla="*/ 0 w 307"/>
                <a:gd name="T21" fmla="*/ 0 h 361"/>
                <a:gd name="T22" fmla="*/ 0 w 307"/>
                <a:gd name="T23" fmla="*/ 0 h 361"/>
                <a:gd name="T24" fmla="*/ 0 w 307"/>
                <a:gd name="T25" fmla="*/ 0 h 361"/>
                <a:gd name="T26" fmla="*/ 0 w 307"/>
                <a:gd name="T27" fmla="*/ 0 h 361"/>
                <a:gd name="T28" fmla="*/ 0 w 307"/>
                <a:gd name="T29" fmla="*/ 0 h 361"/>
                <a:gd name="T30" fmla="*/ 0 w 307"/>
                <a:gd name="T31" fmla="*/ 0 h 361"/>
                <a:gd name="T32" fmla="*/ 0 w 307"/>
                <a:gd name="T33" fmla="*/ 0 h 361"/>
                <a:gd name="T34" fmla="*/ 0 w 307"/>
                <a:gd name="T35" fmla="*/ 0 h 361"/>
                <a:gd name="T36" fmla="*/ 0 w 307"/>
                <a:gd name="T37" fmla="*/ 0 h 361"/>
                <a:gd name="T38" fmla="*/ 0 w 307"/>
                <a:gd name="T39" fmla="*/ 0 h 36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07" h="361">
                  <a:moveTo>
                    <a:pt x="0" y="68"/>
                  </a:moveTo>
                  <a:lnTo>
                    <a:pt x="84" y="361"/>
                  </a:lnTo>
                  <a:lnTo>
                    <a:pt x="171" y="252"/>
                  </a:lnTo>
                  <a:lnTo>
                    <a:pt x="233" y="165"/>
                  </a:lnTo>
                  <a:lnTo>
                    <a:pt x="256" y="133"/>
                  </a:lnTo>
                  <a:lnTo>
                    <a:pt x="262" y="124"/>
                  </a:lnTo>
                  <a:lnTo>
                    <a:pt x="270" y="101"/>
                  </a:lnTo>
                  <a:lnTo>
                    <a:pt x="294" y="31"/>
                  </a:lnTo>
                  <a:lnTo>
                    <a:pt x="307" y="0"/>
                  </a:lnTo>
                  <a:lnTo>
                    <a:pt x="261" y="7"/>
                  </a:lnTo>
                  <a:lnTo>
                    <a:pt x="221" y="11"/>
                  </a:lnTo>
                  <a:lnTo>
                    <a:pt x="207" y="11"/>
                  </a:lnTo>
                  <a:lnTo>
                    <a:pt x="188" y="9"/>
                  </a:lnTo>
                  <a:lnTo>
                    <a:pt x="188" y="12"/>
                  </a:lnTo>
                  <a:lnTo>
                    <a:pt x="185" y="21"/>
                  </a:lnTo>
                  <a:lnTo>
                    <a:pt x="173" y="33"/>
                  </a:lnTo>
                  <a:lnTo>
                    <a:pt x="148" y="47"/>
                  </a:lnTo>
                  <a:lnTo>
                    <a:pt x="107" y="59"/>
                  </a:lnTo>
                  <a:lnTo>
                    <a:pt x="58" y="66"/>
                  </a:lnTo>
                  <a:lnTo>
                    <a:pt x="0" y="68"/>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32" name="Freeform 126"/>
            <p:cNvSpPr>
              <a:spLocks/>
            </p:cNvSpPr>
            <p:nvPr/>
          </p:nvSpPr>
          <p:spPr bwMode="auto">
            <a:xfrm>
              <a:off x="4825" y="3360"/>
              <a:ext cx="47" cy="48"/>
            </a:xfrm>
            <a:custGeom>
              <a:avLst/>
              <a:gdLst>
                <a:gd name="T0" fmla="*/ 0 w 329"/>
                <a:gd name="T1" fmla="*/ 0 h 388"/>
                <a:gd name="T2" fmla="*/ 0 w 329"/>
                <a:gd name="T3" fmla="*/ 0 h 388"/>
                <a:gd name="T4" fmla="*/ 0 w 329"/>
                <a:gd name="T5" fmla="*/ 0 h 388"/>
                <a:gd name="T6" fmla="*/ 0 w 329"/>
                <a:gd name="T7" fmla="*/ 0 h 388"/>
                <a:gd name="T8" fmla="*/ 0 w 329"/>
                <a:gd name="T9" fmla="*/ 0 h 388"/>
                <a:gd name="T10" fmla="*/ 0 w 329"/>
                <a:gd name="T11" fmla="*/ 0 h 388"/>
                <a:gd name="T12" fmla="*/ 0 w 329"/>
                <a:gd name="T13" fmla="*/ 0 h 388"/>
                <a:gd name="T14" fmla="*/ 0 w 329"/>
                <a:gd name="T15" fmla="*/ 0 h 388"/>
                <a:gd name="T16" fmla="*/ 0 w 329"/>
                <a:gd name="T17" fmla="*/ 0 h 388"/>
                <a:gd name="T18" fmla="*/ 0 w 329"/>
                <a:gd name="T19" fmla="*/ 0 h 388"/>
                <a:gd name="T20" fmla="*/ 0 w 329"/>
                <a:gd name="T21" fmla="*/ 0 h 388"/>
                <a:gd name="T22" fmla="*/ 0 w 329"/>
                <a:gd name="T23" fmla="*/ 0 h 388"/>
                <a:gd name="T24" fmla="*/ 0 w 329"/>
                <a:gd name="T25" fmla="*/ 0 h 388"/>
                <a:gd name="T26" fmla="*/ 0 w 329"/>
                <a:gd name="T27" fmla="*/ 0 h 388"/>
                <a:gd name="T28" fmla="*/ 0 w 329"/>
                <a:gd name="T29" fmla="*/ 0 h 388"/>
                <a:gd name="T30" fmla="*/ 0 w 329"/>
                <a:gd name="T31" fmla="*/ 0 h 388"/>
                <a:gd name="T32" fmla="*/ 0 w 329"/>
                <a:gd name="T33" fmla="*/ 0 h 388"/>
                <a:gd name="T34" fmla="*/ 0 w 329"/>
                <a:gd name="T35" fmla="*/ 0 h 388"/>
                <a:gd name="T36" fmla="*/ 0 w 329"/>
                <a:gd name="T37" fmla="*/ 0 h 388"/>
                <a:gd name="T38" fmla="*/ 0 w 329"/>
                <a:gd name="T39" fmla="*/ 0 h 388"/>
                <a:gd name="T40" fmla="*/ 0 w 329"/>
                <a:gd name="T41" fmla="*/ 0 h 388"/>
                <a:gd name="T42" fmla="*/ 0 w 329"/>
                <a:gd name="T43" fmla="*/ 0 h 388"/>
                <a:gd name="T44" fmla="*/ 0 w 329"/>
                <a:gd name="T45" fmla="*/ 0 h 388"/>
                <a:gd name="T46" fmla="*/ 0 w 329"/>
                <a:gd name="T47" fmla="*/ 0 h 388"/>
                <a:gd name="T48" fmla="*/ 0 w 329"/>
                <a:gd name="T49" fmla="*/ 0 h 388"/>
                <a:gd name="T50" fmla="*/ 0 w 329"/>
                <a:gd name="T51" fmla="*/ 0 h 388"/>
                <a:gd name="T52" fmla="*/ 0 w 329"/>
                <a:gd name="T53" fmla="*/ 0 h 388"/>
                <a:gd name="T54" fmla="*/ 0 w 329"/>
                <a:gd name="T55" fmla="*/ 0 h 388"/>
                <a:gd name="T56" fmla="*/ 0 w 329"/>
                <a:gd name="T57" fmla="*/ 0 h 388"/>
                <a:gd name="T58" fmla="*/ 0 w 329"/>
                <a:gd name="T59" fmla="*/ 0 h 388"/>
                <a:gd name="T60" fmla="*/ 0 w 329"/>
                <a:gd name="T61" fmla="*/ 0 h 388"/>
                <a:gd name="T62" fmla="*/ 0 w 329"/>
                <a:gd name="T63" fmla="*/ 0 h 388"/>
                <a:gd name="T64" fmla="*/ 0 w 329"/>
                <a:gd name="T65" fmla="*/ 0 h 388"/>
                <a:gd name="T66" fmla="*/ 0 w 329"/>
                <a:gd name="T67" fmla="*/ 0 h 388"/>
                <a:gd name="T68" fmla="*/ 0 w 329"/>
                <a:gd name="T69" fmla="*/ 0 h 388"/>
                <a:gd name="T70" fmla="*/ 0 w 329"/>
                <a:gd name="T71" fmla="*/ 0 h 388"/>
                <a:gd name="T72" fmla="*/ 0 w 329"/>
                <a:gd name="T73" fmla="*/ 0 h 388"/>
                <a:gd name="T74" fmla="*/ 0 w 329"/>
                <a:gd name="T75" fmla="*/ 0 h 388"/>
                <a:gd name="T76" fmla="*/ 0 w 329"/>
                <a:gd name="T77" fmla="*/ 0 h 388"/>
                <a:gd name="T78" fmla="*/ 0 w 329"/>
                <a:gd name="T79" fmla="*/ 0 h 388"/>
                <a:gd name="T80" fmla="*/ 0 w 329"/>
                <a:gd name="T81" fmla="*/ 0 h 388"/>
                <a:gd name="T82" fmla="*/ 0 w 329"/>
                <a:gd name="T83" fmla="*/ 0 h 388"/>
                <a:gd name="T84" fmla="*/ 0 w 329"/>
                <a:gd name="T85" fmla="*/ 0 h 388"/>
                <a:gd name="T86" fmla="*/ 0 w 329"/>
                <a:gd name="T87" fmla="*/ 0 h 388"/>
                <a:gd name="T88" fmla="*/ 0 w 329"/>
                <a:gd name="T89" fmla="*/ 0 h 388"/>
                <a:gd name="T90" fmla="*/ 0 w 329"/>
                <a:gd name="T91" fmla="*/ 0 h 388"/>
                <a:gd name="T92" fmla="*/ 0 w 329"/>
                <a:gd name="T93" fmla="*/ 0 h 38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329" h="388">
                  <a:moveTo>
                    <a:pt x="68" y="84"/>
                  </a:moveTo>
                  <a:lnTo>
                    <a:pt x="68" y="67"/>
                  </a:lnTo>
                  <a:lnTo>
                    <a:pt x="0" y="70"/>
                  </a:lnTo>
                  <a:lnTo>
                    <a:pt x="91" y="388"/>
                  </a:lnTo>
                  <a:lnTo>
                    <a:pt x="187" y="267"/>
                  </a:lnTo>
                  <a:lnTo>
                    <a:pt x="249" y="179"/>
                  </a:lnTo>
                  <a:lnTo>
                    <a:pt x="272" y="147"/>
                  </a:lnTo>
                  <a:lnTo>
                    <a:pt x="279" y="137"/>
                  </a:lnTo>
                  <a:lnTo>
                    <a:pt x="287" y="114"/>
                  </a:lnTo>
                  <a:lnTo>
                    <a:pt x="312" y="44"/>
                  </a:lnTo>
                  <a:lnTo>
                    <a:pt x="329" y="0"/>
                  </a:lnTo>
                  <a:lnTo>
                    <a:pt x="270" y="9"/>
                  </a:lnTo>
                  <a:lnTo>
                    <a:pt x="231" y="13"/>
                  </a:lnTo>
                  <a:lnTo>
                    <a:pt x="217" y="13"/>
                  </a:lnTo>
                  <a:lnTo>
                    <a:pt x="190" y="11"/>
                  </a:lnTo>
                  <a:lnTo>
                    <a:pt x="190" y="21"/>
                  </a:lnTo>
                  <a:lnTo>
                    <a:pt x="188" y="26"/>
                  </a:lnTo>
                  <a:lnTo>
                    <a:pt x="178" y="37"/>
                  </a:lnTo>
                  <a:lnTo>
                    <a:pt x="155" y="50"/>
                  </a:lnTo>
                  <a:lnTo>
                    <a:pt x="114" y="62"/>
                  </a:lnTo>
                  <a:lnTo>
                    <a:pt x="66" y="67"/>
                  </a:lnTo>
                  <a:lnTo>
                    <a:pt x="0" y="70"/>
                  </a:lnTo>
                  <a:lnTo>
                    <a:pt x="87" y="373"/>
                  </a:lnTo>
                  <a:lnTo>
                    <a:pt x="101" y="369"/>
                  </a:lnTo>
                  <a:lnTo>
                    <a:pt x="21" y="85"/>
                  </a:lnTo>
                  <a:lnTo>
                    <a:pt x="69" y="84"/>
                  </a:lnTo>
                  <a:lnTo>
                    <a:pt x="119" y="77"/>
                  </a:lnTo>
                  <a:lnTo>
                    <a:pt x="161" y="64"/>
                  </a:lnTo>
                  <a:lnTo>
                    <a:pt x="188" y="49"/>
                  </a:lnTo>
                  <a:lnTo>
                    <a:pt x="202" y="35"/>
                  </a:lnTo>
                  <a:lnTo>
                    <a:pt x="206" y="23"/>
                  </a:lnTo>
                  <a:lnTo>
                    <a:pt x="206" y="19"/>
                  </a:lnTo>
                  <a:lnTo>
                    <a:pt x="199" y="11"/>
                  </a:lnTo>
                  <a:lnTo>
                    <a:pt x="197" y="27"/>
                  </a:lnTo>
                  <a:lnTo>
                    <a:pt x="217" y="30"/>
                  </a:lnTo>
                  <a:lnTo>
                    <a:pt x="231" y="30"/>
                  </a:lnTo>
                  <a:lnTo>
                    <a:pt x="272" y="25"/>
                  </a:lnTo>
                  <a:lnTo>
                    <a:pt x="304" y="20"/>
                  </a:lnTo>
                  <a:lnTo>
                    <a:pt x="297" y="38"/>
                  </a:lnTo>
                  <a:lnTo>
                    <a:pt x="273" y="108"/>
                  </a:lnTo>
                  <a:lnTo>
                    <a:pt x="265" y="131"/>
                  </a:lnTo>
                  <a:lnTo>
                    <a:pt x="260" y="139"/>
                  </a:lnTo>
                  <a:lnTo>
                    <a:pt x="237" y="171"/>
                  </a:lnTo>
                  <a:lnTo>
                    <a:pt x="175" y="257"/>
                  </a:lnTo>
                  <a:lnTo>
                    <a:pt x="97" y="355"/>
                  </a:lnTo>
                  <a:lnTo>
                    <a:pt x="21" y="85"/>
                  </a:lnTo>
                  <a:lnTo>
                    <a:pt x="68" y="8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33" name="Freeform 127"/>
            <p:cNvSpPr>
              <a:spLocks/>
            </p:cNvSpPr>
            <p:nvPr/>
          </p:nvSpPr>
          <p:spPr bwMode="auto">
            <a:xfrm>
              <a:off x="4825" y="3429"/>
              <a:ext cx="53" cy="48"/>
            </a:xfrm>
            <a:custGeom>
              <a:avLst/>
              <a:gdLst>
                <a:gd name="T0" fmla="*/ 0 w 376"/>
                <a:gd name="T1" fmla="*/ 0 h 373"/>
                <a:gd name="T2" fmla="*/ 0 w 376"/>
                <a:gd name="T3" fmla="*/ 0 h 373"/>
                <a:gd name="T4" fmla="*/ 0 w 376"/>
                <a:gd name="T5" fmla="*/ 0 h 373"/>
                <a:gd name="T6" fmla="*/ 0 w 376"/>
                <a:gd name="T7" fmla="*/ 0 h 373"/>
                <a:gd name="T8" fmla="*/ 0 w 376"/>
                <a:gd name="T9" fmla="*/ 0 h 373"/>
                <a:gd name="T10" fmla="*/ 0 w 376"/>
                <a:gd name="T11" fmla="*/ 0 h 373"/>
                <a:gd name="T12" fmla="*/ 0 w 376"/>
                <a:gd name="T13" fmla="*/ 0 h 373"/>
                <a:gd name="T14" fmla="*/ 0 w 376"/>
                <a:gd name="T15" fmla="*/ 0 h 373"/>
                <a:gd name="T16" fmla="*/ 0 w 376"/>
                <a:gd name="T17" fmla="*/ 0 h 373"/>
                <a:gd name="T18" fmla="*/ 0 w 376"/>
                <a:gd name="T19" fmla="*/ 0 h 373"/>
                <a:gd name="T20" fmla="*/ 0 w 376"/>
                <a:gd name="T21" fmla="*/ 0 h 373"/>
                <a:gd name="T22" fmla="*/ 0 w 376"/>
                <a:gd name="T23" fmla="*/ 0 h 373"/>
                <a:gd name="T24" fmla="*/ 0 w 376"/>
                <a:gd name="T25" fmla="*/ 0 h 373"/>
                <a:gd name="T26" fmla="*/ 0 w 376"/>
                <a:gd name="T27" fmla="*/ 0 h 373"/>
                <a:gd name="T28" fmla="*/ 0 w 376"/>
                <a:gd name="T29" fmla="*/ 0 h 373"/>
                <a:gd name="T30" fmla="*/ 0 w 376"/>
                <a:gd name="T31" fmla="*/ 0 h 373"/>
                <a:gd name="T32" fmla="*/ 0 w 376"/>
                <a:gd name="T33" fmla="*/ 0 h 373"/>
                <a:gd name="T34" fmla="*/ 0 w 376"/>
                <a:gd name="T35" fmla="*/ 0 h 373"/>
                <a:gd name="T36" fmla="*/ 0 w 376"/>
                <a:gd name="T37" fmla="*/ 0 h 373"/>
                <a:gd name="T38" fmla="*/ 0 w 376"/>
                <a:gd name="T39" fmla="*/ 0 h 373"/>
                <a:gd name="T40" fmla="*/ 0 w 376"/>
                <a:gd name="T41" fmla="*/ 0 h 373"/>
                <a:gd name="T42" fmla="*/ 0 w 376"/>
                <a:gd name="T43" fmla="*/ 0 h 373"/>
                <a:gd name="T44" fmla="*/ 0 w 376"/>
                <a:gd name="T45" fmla="*/ 0 h 373"/>
                <a:gd name="T46" fmla="*/ 0 w 376"/>
                <a:gd name="T47" fmla="*/ 0 h 373"/>
                <a:gd name="T48" fmla="*/ 0 w 376"/>
                <a:gd name="T49" fmla="*/ 0 h 373"/>
                <a:gd name="T50" fmla="*/ 0 w 376"/>
                <a:gd name="T51" fmla="*/ 0 h 373"/>
                <a:gd name="T52" fmla="*/ 0 w 376"/>
                <a:gd name="T53" fmla="*/ 0 h 373"/>
                <a:gd name="T54" fmla="*/ 0 w 376"/>
                <a:gd name="T55" fmla="*/ 0 h 373"/>
                <a:gd name="T56" fmla="*/ 0 w 376"/>
                <a:gd name="T57" fmla="*/ 0 h 373"/>
                <a:gd name="T58" fmla="*/ 0 w 376"/>
                <a:gd name="T59" fmla="*/ 0 h 373"/>
                <a:gd name="T60" fmla="*/ 0 w 376"/>
                <a:gd name="T61" fmla="*/ 0 h 373"/>
                <a:gd name="T62" fmla="*/ 0 w 376"/>
                <a:gd name="T63" fmla="*/ 0 h 373"/>
                <a:gd name="T64" fmla="*/ 0 w 376"/>
                <a:gd name="T65" fmla="*/ 0 h 373"/>
                <a:gd name="T66" fmla="*/ 0 w 376"/>
                <a:gd name="T67" fmla="*/ 0 h 373"/>
                <a:gd name="T68" fmla="*/ 0 w 376"/>
                <a:gd name="T69" fmla="*/ 0 h 373"/>
                <a:gd name="T70" fmla="*/ 0 w 376"/>
                <a:gd name="T71" fmla="*/ 0 h 373"/>
                <a:gd name="T72" fmla="*/ 0 w 376"/>
                <a:gd name="T73" fmla="*/ 0 h 373"/>
                <a:gd name="T74" fmla="*/ 0 w 376"/>
                <a:gd name="T75" fmla="*/ 0 h 373"/>
                <a:gd name="T76" fmla="*/ 0 w 376"/>
                <a:gd name="T77" fmla="*/ 0 h 373"/>
                <a:gd name="T78" fmla="*/ 0 w 376"/>
                <a:gd name="T79" fmla="*/ 0 h 373"/>
                <a:gd name="T80" fmla="*/ 0 w 376"/>
                <a:gd name="T81" fmla="*/ 0 h 373"/>
                <a:gd name="T82" fmla="*/ 0 w 376"/>
                <a:gd name="T83" fmla="*/ 0 h 373"/>
                <a:gd name="T84" fmla="*/ 0 w 376"/>
                <a:gd name="T85" fmla="*/ 0 h 373"/>
                <a:gd name="T86" fmla="*/ 0 w 376"/>
                <a:gd name="T87" fmla="*/ 0 h 373"/>
                <a:gd name="T88" fmla="*/ 0 w 376"/>
                <a:gd name="T89" fmla="*/ 0 h 373"/>
                <a:gd name="T90" fmla="*/ 0 w 376"/>
                <a:gd name="T91" fmla="*/ 0 h 373"/>
                <a:gd name="T92" fmla="*/ 0 w 376"/>
                <a:gd name="T93" fmla="*/ 0 h 373"/>
                <a:gd name="T94" fmla="*/ 0 w 376"/>
                <a:gd name="T95" fmla="*/ 0 h 373"/>
                <a:gd name="T96" fmla="*/ 0 w 376"/>
                <a:gd name="T97" fmla="*/ 0 h 373"/>
                <a:gd name="T98" fmla="*/ 0 w 376"/>
                <a:gd name="T99" fmla="*/ 0 h 373"/>
                <a:gd name="T100" fmla="*/ 0 w 376"/>
                <a:gd name="T101" fmla="*/ 0 h 37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6" h="373">
                  <a:moveTo>
                    <a:pt x="337" y="346"/>
                  </a:moveTo>
                  <a:lnTo>
                    <a:pt x="343" y="360"/>
                  </a:lnTo>
                  <a:lnTo>
                    <a:pt x="355" y="355"/>
                  </a:lnTo>
                  <a:lnTo>
                    <a:pt x="364" y="346"/>
                  </a:lnTo>
                  <a:lnTo>
                    <a:pt x="369" y="330"/>
                  </a:lnTo>
                  <a:lnTo>
                    <a:pt x="376" y="287"/>
                  </a:lnTo>
                  <a:lnTo>
                    <a:pt x="376" y="232"/>
                  </a:lnTo>
                  <a:lnTo>
                    <a:pt x="374" y="171"/>
                  </a:lnTo>
                  <a:lnTo>
                    <a:pt x="364" y="57"/>
                  </a:lnTo>
                  <a:lnTo>
                    <a:pt x="358" y="0"/>
                  </a:lnTo>
                  <a:lnTo>
                    <a:pt x="14" y="0"/>
                  </a:lnTo>
                  <a:lnTo>
                    <a:pt x="9" y="57"/>
                  </a:lnTo>
                  <a:lnTo>
                    <a:pt x="2" y="170"/>
                  </a:lnTo>
                  <a:lnTo>
                    <a:pt x="0" y="231"/>
                  </a:lnTo>
                  <a:lnTo>
                    <a:pt x="0" y="285"/>
                  </a:lnTo>
                  <a:lnTo>
                    <a:pt x="5" y="329"/>
                  </a:lnTo>
                  <a:lnTo>
                    <a:pt x="9" y="344"/>
                  </a:lnTo>
                  <a:lnTo>
                    <a:pt x="16" y="355"/>
                  </a:lnTo>
                  <a:lnTo>
                    <a:pt x="41" y="363"/>
                  </a:lnTo>
                  <a:lnTo>
                    <a:pt x="79" y="370"/>
                  </a:lnTo>
                  <a:lnTo>
                    <a:pt x="184" y="373"/>
                  </a:lnTo>
                  <a:lnTo>
                    <a:pt x="290" y="369"/>
                  </a:lnTo>
                  <a:lnTo>
                    <a:pt x="329" y="363"/>
                  </a:lnTo>
                  <a:lnTo>
                    <a:pt x="342" y="360"/>
                  </a:lnTo>
                  <a:lnTo>
                    <a:pt x="355" y="355"/>
                  </a:lnTo>
                  <a:lnTo>
                    <a:pt x="363" y="347"/>
                  </a:lnTo>
                  <a:lnTo>
                    <a:pt x="351" y="336"/>
                  </a:lnTo>
                  <a:lnTo>
                    <a:pt x="347" y="343"/>
                  </a:lnTo>
                  <a:lnTo>
                    <a:pt x="338" y="346"/>
                  </a:lnTo>
                  <a:lnTo>
                    <a:pt x="327" y="349"/>
                  </a:lnTo>
                  <a:lnTo>
                    <a:pt x="288" y="353"/>
                  </a:lnTo>
                  <a:lnTo>
                    <a:pt x="184" y="357"/>
                  </a:lnTo>
                  <a:lnTo>
                    <a:pt x="81" y="354"/>
                  </a:lnTo>
                  <a:lnTo>
                    <a:pt x="45" y="349"/>
                  </a:lnTo>
                  <a:lnTo>
                    <a:pt x="26" y="343"/>
                  </a:lnTo>
                  <a:lnTo>
                    <a:pt x="23" y="337"/>
                  </a:lnTo>
                  <a:lnTo>
                    <a:pt x="19" y="325"/>
                  </a:lnTo>
                  <a:lnTo>
                    <a:pt x="16" y="285"/>
                  </a:lnTo>
                  <a:lnTo>
                    <a:pt x="16" y="231"/>
                  </a:lnTo>
                  <a:lnTo>
                    <a:pt x="18" y="170"/>
                  </a:lnTo>
                  <a:lnTo>
                    <a:pt x="25" y="59"/>
                  </a:lnTo>
                  <a:lnTo>
                    <a:pt x="28" y="16"/>
                  </a:lnTo>
                  <a:lnTo>
                    <a:pt x="344" y="16"/>
                  </a:lnTo>
                  <a:lnTo>
                    <a:pt x="348" y="59"/>
                  </a:lnTo>
                  <a:lnTo>
                    <a:pt x="357" y="171"/>
                  </a:lnTo>
                  <a:lnTo>
                    <a:pt x="359" y="232"/>
                  </a:lnTo>
                  <a:lnTo>
                    <a:pt x="359" y="287"/>
                  </a:lnTo>
                  <a:lnTo>
                    <a:pt x="355" y="326"/>
                  </a:lnTo>
                  <a:lnTo>
                    <a:pt x="350" y="337"/>
                  </a:lnTo>
                  <a:lnTo>
                    <a:pt x="347" y="343"/>
                  </a:lnTo>
                  <a:lnTo>
                    <a:pt x="337" y="346"/>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34" name="Freeform 128"/>
            <p:cNvSpPr>
              <a:spLocks/>
            </p:cNvSpPr>
            <p:nvPr/>
          </p:nvSpPr>
          <p:spPr bwMode="auto">
            <a:xfrm>
              <a:off x="4846" y="3429"/>
              <a:ext cx="5" cy="43"/>
            </a:xfrm>
            <a:custGeom>
              <a:avLst/>
              <a:gdLst>
                <a:gd name="T0" fmla="*/ 0 w 48"/>
                <a:gd name="T1" fmla="*/ 0 h 331"/>
                <a:gd name="T2" fmla="*/ 0 w 48"/>
                <a:gd name="T3" fmla="*/ 0 h 331"/>
                <a:gd name="T4" fmla="*/ 0 w 48"/>
                <a:gd name="T5" fmla="*/ 0 h 331"/>
                <a:gd name="T6" fmla="*/ 0 w 48"/>
                <a:gd name="T7" fmla="*/ 0 h 331"/>
                <a:gd name="T8" fmla="*/ 0 w 48"/>
                <a:gd name="T9" fmla="*/ 0 h 331"/>
                <a:gd name="T10" fmla="*/ 0 w 48"/>
                <a:gd name="T11" fmla="*/ 0 h 331"/>
                <a:gd name="T12" fmla="*/ 0 w 48"/>
                <a:gd name="T13" fmla="*/ 0 h 331"/>
                <a:gd name="T14" fmla="*/ 0 w 48"/>
                <a:gd name="T15" fmla="*/ 0 h 331"/>
                <a:gd name="T16" fmla="*/ 0 w 48"/>
                <a:gd name="T17" fmla="*/ 0 h 331"/>
                <a:gd name="T18" fmla="*/ 0 w 48"/>
                <a:gd name="T19" fmla="*/ 0 h 331"/>
                <a:gd name="T20" fmla="*/ 0 w 48"/>
                <a:gd name="T21" fmla="*/ 0 h 331"/>
                <a:gd name="T22" fmla="*/ 0 w 48"/>
                <a:gd name="T23" fmla="*/ 0 h 331"/>
                <a:gd name="T24" fmla="*/ 0 w 48"/>
                <a:gd name="T25" fmla="*/ 0 h 331"/>
                <a:gd name="T26" fmla="*/ 0 w 48"/>
                <a:gd name="T27" fmla="*/ 0 h 331"/>
                <a:gd name="T28" fmla="*/ 0 w 48"/>
                <a:gd name="T29" fmla="*/ 0 h 331"/>
                <a:gd name="T30" fmla="*/ 0 w 48"/>
                <a:gd name="T31" fmla="*/ 0 h 3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8" h="331">
                  <a:moveTo>
                    <a:pt x="24" y="331"/>
                  </a:moveTo>
                  <a:lnTo>
                    <a:pt x="36" y="287"/>
                  </a:lnTo>
                  <a:lnTo>
                    <a:pt x="44" y="237"/>
                  </a:lnTo>
                  <a:lnTo>
                    <a:pt x="47" y="215"/>
                  </a:lnTo>
                  <a:lnTo>
                    <a:pt x="48" y="209"/>
                  </a:lnTo>
                  <a:lnTo>
                    <a:pt x="48" y="172"/>
                  </a:lnTo>
                  <a:lnTo>
                    <a:pt x="44" y="106"/>
                  </a:lnTo>
                  <a:lnTo>
                    <a:pt x="36" y="51"/>
                  </a:lnTo>
                  <a:lnTo>
                    <a:pt x="24" y="0"/>
                  </a:lnTo>
                  <a:lnTo>
                    <a:pt x="12" y="51"/>
                  </a:lnTo>
                  <a:lnTo>
                    <a:pt x="4" y="106"/>
                  </a:lnTo>
                  <a:lnTo>
                    <a:pt x="1" y="129"/>
                  </a:lnTo>
                  <a:lnTo>
                    <a:pt x="0" y="172"/>
                  </a:lnTo>
                  <a:lnTo>
                    <a:pt x="4" y="237"/>
                  </a:lnTo>
                  <a:lnTo>
                    <a:pt x="12" y="287"/>
                  </a:lnTo>
                  <a:lnTo>
                    <a:pt x="24" y="331"/>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35" name="Freeform 129"/>
            <p:cNvSpPr>
              <a:spLocks/>
            </p:cNvSpPr>
            <p:nvPr/>
          </p:nvSpPr>
          <p:spPr bwMode="auto">
            <a:xfrm>
              <a:off x="4846" y="3429"/>
              <a:ext cx="10" cy="48"/>
            </a:xfrm>
            <a:custGeom>
              <a:avLst/>
              <a:gdLst>
                <a:gd name="T0" fmla="*/ 0 w 64"/>
                <a:gd name="T1" fmla="*/ 0 h 362"/>
                <a:gd name="T2" fmla="*/ 0 w 64"/>
                <a:gd name="T3" fmla="*/ 0 h 362"/>
                <a:gd name="T4" fmla="*/ 0 w 64"/>
                <a:gd name="T5" fmla="*/ 0 h 362"/>
                <a:gd name="T6" fmla="*/ 0 w 64"/>
                <a:gd name="T7" fmla="*/ 0 h 362"/>
                <a:gd name="T8" fmla="*/ 0 w 64"/>
                <a:gd name="T9" fmla="*/ 0 h 362"/>
                <a:gd name="T10" fmla="*/ 0 w 64"/>
                <a:gd name="T11" fmla="*/ 0 h 362"/>
                <a:gd name="T12" fmla="*/ 0 w 64"/>
                <a:gd name="T13" fmla="*/ 0 h 362"/>
                <a:gd name="T14" fmla="*/ 0 w 64"/>
                <a:gd name="T15" fmla="*/ 0 h 362"/>
                <a:gd name="T16" fmla="*/ 0 w 64"/>
                <a:gd name="T17" fmla="*/ 0 h 362"/>
                <a:gd name="T18" fmla="*/ 0 w 64"/>
                <a:gd name="T19" fmla="*/ 0 h 362"/>
                <a:gd name="T20" fmla="*/ 0 w 64"/>
                <a:gd name="T21" fmla="*/ 0 h 362"/>
                <a:gd name="T22" fmla="*/ 0 w 64"/>
                <a:gd name="T23" fmla="*/ 0 h 362"/>
                <a:gd name="T24" fmla="*/ 0 w 64"/>
                <a:gd name="T25" fmla="*/ 0 h 362"/>
                <a:gd name="T26" fmla="*/ 0 w 64"/>
                <a:gd name="T27" fmla="*/ 0 h 362"/>
                <a:gd name="T28" fmla="*/ 0 w 64"/>
                <a:gd name="T29" fmla="*/ 0 h 362"/>
                <a:gd name="T30" fmla="*/ 0 w 64"/>
                <a:gd name="T31" fmla="*/ 0 h 362"/>
                <a:gd name="T32" fmla="*/ 0 w 64"/>
                <a:gd name="T33" fmla="*/ 0 h 362"/>
                <a:gd name="T34" fmla="*/ 0 w 64"/>
                <a:gd name="T35" fmla="*/ 0 h 362"/>
                <a:gd name="T36" fmla="*/ 0 w 64"/>
                <a:gd name="T37" fmla="*/ 0 h 362"/>
                <a:gd name="T38" fmla="*/ 0 w 64"/>
                <a:gd name="T39" fmla="*/ 0 h 362"/>
                <a:gd name="T40" fmla="*/ 0 w 64"/>
                <a:gd name="T41" fmla="*/ 0 h 362"/>
                <a:gd name="T42" fmla="*/ 0 w 64"/>
                <a:gd name="T43" fmla="*/ 0 h 362"/>
                <a:gd name="T44" fmla="*/ 0 w 64"/>
                <a:gd name="T45" fmla="*/ 0 h 362"/>
                <a:gd name="T46" fmla="*/ 0 w 64"/>
                <a:gd name="T47" fmla="*/ 0 h 362"/>
                <a:gd name="T48" fmla="*/ 0 w 64"/>
                <a:gd name="T49" fmla="*/ 0 h 362"/>
                <a:gd name="T50" fmla="*/ 0 w 64"/>
                <a:gd name="T51" fmla="*/ 0 h 362"/>
                <a:gd name="T52" fmla="*/ 0 w 64"/>
                <a:gd name="T53" fmla="*/ 0 h 362"/>
                <a:gd name="T54" fmla="*/ 0 w 64"/>
                <a:gd name="T55" fmla="*/ 0 h 362"/>
                <a:gd name="T56" fmla="*/ 0 w 64"/>
                <a:gd name="T57" fmla="*/ 0 h 362"/>
                <a:gd name="T58" fmla="*/ 0 w 64"/>
                <a:gd name="T59" fmla="*/ 0 h 362"/>
                <a:gd name="T60" fmla="*/ 0 w 64"/>
                <a:gd name="T61" fmla="*/ 0 h 362"/>
                <a:gd name="T62" fmla="*/ 0 w 64"/>
                <a:gd name="T63" fmla="*/ 0 h 362"/>
                <a:gd name="T64" fmla="*/ 0 w 64"/>
                <a:gd name="T65" fmla="*/ 0 h 362"/>
                <a:gd name="T66" fmla="*/ 0 w 64"/>
                <a:gd name="T67" fmla="*/ 0 h 362"/>
                <a:gd name="T68" fmla="*/ 0 w 64"/>
                <a:gd name="T69" fmla="*/ 0 h 362"/>
                <a:gd name="T70" fmla="*/ 0 w 64"/>
                <a:gd name="T71" fmla="*/ 0 h 362"/>
                <a:gd name="T72" fmla="*/ 0 w 64"/>
                <a:gd name="T73" fmla="*/ 0 h 362"/>
                <a:gd name="T74" fmla="*/ 0 w 64"/>
                <a:gd name="T75" fmla="*/ 0 h 36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4" h="362">
                  <a:moveTo>
                    <a:pt x="27" y="287"/>
                  </a:moveTo>
                  <a:lnTo>
                    <a:pt x="13" y="291"/>
                  </a:lnTo>
                  <a:lnTo>
                    <a:pt x="32" y="362"/>
                  </a:lnTo>
                  <a:lnTo>
                    <a:pt x="51" y="291"/>
                  </a:lnTo>
                  <a:lnTo>
                    <a:pt x="60" y="240"/>
                  </a:lnTo>
                  <a:lnTo>
                    <a:pt x="63" y="218"/>
                  </a:lnTo>
                  <a:lnTo>
                    <a:pt x="64" y="212"/>
                  </a:lnTo>
                  <a:lnTo>
                    <a:pt x="64" y="174"/>
                  </a:lnTo>
                  <a:lnTo>
                    <a:pt x="60" y="107"/>
                  </a:lnTo>
                  <a:lnTo>
                    <a:pt x="51" y="52"/>
                  </a:lnTo>
                  <a:lnTo>
                    <a:pt x="39" y="0"/>
                  </a:lnTo>
                  <a:lnTo>
                    <a:pt x="24" y="0"/>
                  </a:lnTo>
                  <a:lnTo>
                    <a:pt x="13" y="52"/>
                  </a:lnTo>
                  <a:lnTo>
                    <a:pt x="4" y="107"/>
                  </a:lnTo>
                  <a:lnTo>
                    <a:pt x="1" y="130"/>
                  </a:lnTo>
                  <a:lnTo>
                    <a:pt x="0" y="174"/>
                  </a:lnTo>
                  <a:lnTo>
                    <a:pt x="4" y="240"/>
                  </a:lnTo>
                  <a:lnTo>
                    <a:pt x="13" y="291"/>
                  </a:lnTo>
                  <a:lnTo>
                    <a:pt x="32" y="362"/>
                  </a:lnTo>
                  <a:lnTo>
                    <a:pt x="51" y="291"/>
                  </a:lnTo>
                  <a:lnTo>
                    <a:pt x="37" y="287"/>
                  </a:lnTo>
                  <a:lnTo>
                    <a:pt x="32" y="303"/>
                  </a:lnTo>
                  <a:lnTo>
                    <a:pt x="27" y="287"/>
                  </a:lnTo>
                  <a:lnTo>
                    <a:pt x="20" y="238"/>
                  </a:lnTo>
                  <a:lnTo>
                    <a:pt x="16" y="174"/>
                  </a:lnTo>
                  <a:lnTo>
                    <a:pt x="17" y="132"/>
                  </a:lnTo>
                  <a:lnTo>
                    <a:pt x="20" y="109"/>
                  </a:lnTo>
                  <a:lnTo>
                    <a:pt x="27" y="54"/>
                  </a:lnTo>
                  <a:lnTo>
                    <a:pt x="32" y="37"/>
                  </a:lnTo>
                  <a:lnTo>
                    <a:pt x="37" y="54"/>
                  </a:lnTo>
                  <a:lnTo>
                    <a:pt x="44" y="109"/>
                  </a:lnTo>
                  <a:lnTo>
                    <a:pt x="48" y="174"/>
                  </a:lnTo>
                  <a:lnTo>
                    <a:pt x="48" y="210"/>
                  </a:lnTo>
                  <a:lnTo>
                    <a:pt x="47" y="216"/>
                  </a:lnTo>
                  <a:lnTo>
                    <a:pt x="44" y="238"/>
                  </a:lnTo>
                  <a:lnTo>
                    <a:pt x="37" y="287"/>
                  </a:lnTo>
                  <a:lnTo>
                    <a:pt x="32" y="303"/>
                  </a:lnTo>
                  <a:lnTo>
                    <a:pt x="27" y="287"/>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36" name="Freeform 130"/>
            <p:cNvSpPr>
              <a:spLocks/>
            </p:cNvSpPr>
            <p:nvPr/>
          </p:nvSpPr>
          <p:spPr bwMode="auto">
            <a:xfrm>
              <a:off x="4740" y="3397"/>
              <a:ext cx="48" cy="69"/>
            </a:xfrm>
            <a:custGeom>
              <a:avLst/>
              <a:gdLst>
                <a:gd name="T0" fmla="*/ 0 w 353"/>
                <a:gd name="T1" fmla="*/ 0 h 541"/>
                <a:gd name="T2" fmla="*/ 0 w 353"/>
                <a:gd name="T3" fmla="*/ 0 h 541"/>
                <a:gd name="T4" fmla="*/ 0 w 353"/>
                <a:gd name="T5" fmla="*/ 0 h 541"/>
                <a:gd name="T6" fmla="*/ 0 w 353"/>
                <a:gd name="T7" fmla="*/ 0 h 541"/>
                <a:gd name="T8" fmla="*/ 0 w 353"/>
                <a:gd name="T9" fmla="*/ 0 h 541"/>
                <a:gd name="T10" fmla="*/ 0 w 353"/>
                <a:gd name="T11" fmla="*/ 0 h 541"/>
                <a:gd name="T12" fmla="*/ 0 w 353"/>
                <a:gd name="T13" fmla="*/ 0 h 541"/>
                <a:gd name="T14" fmla="*/ 0 w 353"/>
                <a:gd name="T15" fmla="*/ 0 h 541"/>
                <a:gd name="T16" fmla="*/ 0 w 353"/>
                <a:gd name="T17" fmla="*/ 0 h 541"/>
                <a:gd name="T18" fmla="*/ 0 w 353"/>
                <a:gd name="T19" fmla="*/ 0 h 541"/>
                <a:gd name="T20" fmla="*/ 0 w 353"/>
                <a:gd name="T21" fmla="*/ 0 h 541"/>
                <a:gd name="T22" fmla="*/ 0 w 353"/>
                <a:gd name="T23" fmla="*/ 0 h 541"/>
                <a:gd name="T24" fmla="*/ 0 w 353"/>
                <a:gd name="T25" fmla="*/ 0 h 541"/>
                <a:gd name="T26" fmla="*/ 0 w 353"/>
                <a:gd name="T27" fmla="*/ 0 h 541"/>
                <a:gd name="T28" fmla="*/ 0 w 353"/>
                <a:gd name="T29" fmla="*/ 0 h 541"/>
                <a:gd name="T30" fmla="*/ 0 w 353"/>
                <a:gd name="T31" fmla="*/ 0 h 541"/>
                <a:gd name="T32" fmla="*/ 0 w 353"/>
                <a:gd name="T33" fmla="*/ 0 h 541"/>
                <a:gd name="T34" fmla="*/ 0 w 353"/>
                <a:gd name="T35" fmla="*/ 0 h 541"/>
                <a:gd name="T36" fmla="*/ 0 w 353"/>
                <a:gd name="T37" fmla="*/ 0 h 541"/>
                <a:gd name="T38" fmla="*/ 0 w 353"/>
                <a:gd name="T39" fmla="*/ 0 h 541"/>
                <a:gd name="T40" fmla="*/ 0 w 353"/>
                <a:gd name="T41" fmla="*/ 0 h 541"/>
                <a:gd name="T42" fmla="*/ 0 w 353"/>
                <a:gd name="T43" fmla="*/ 0 h 541"/>
                <a:gd name="T44" fmla="*/ 0 w 353"/>
                <a:gd name="T45" fmla="*/ 0 h 541"/>
                <a:gd name="T46" fmla="*/ 0 w 353"/>
                <a:gd name="T47" fmla="*/ 0 h 541"/>
                <a:gd name="T48" fmla="*/ 0 w 353"/>
                <a:gd name="T49" fmla="*/ 0 h 541"/>
                <a:gd name="T50" fmla="*/ 0 w 353"/>
                <a:gd name="T51" fmla="*/ 0 h 541"/>
                <a:gd name="T52" fmla="*/ 0 w 353"/>
                <a:gd name="T53" fmla="*/ 0 h 541"/>
                <a:gd name="T54" fmla="*/ 0 w 353"/>
                <a:gd name="T55" fmla="*/ 0 h 541"/>
                <a:gd name="T56" fmla="*/ 0 w 353"/>
                <a:gd name="T57" fmla="*/ 0 h 541"/>
                <a:gd name="T58" fmla="*/ 0 w 353"/>
                <a:gd name="T59" fmla="*/ 0 h 541"/>
                <a:gd name="T60" fmla="*/ 0 w 353"/>
                <a:gd name="T61" fmla="*/ 0 h 541"/>
                <a:gd name="T62" fmla="*/ 0 w 353"/>
                <a:gd name="T63" fmla="*/ 0 h 541"/>
                <a:gd name="T64" fmla="*/ 0 w 353"/>
                <a:gd name="T65" fmla="*/ 0 h 541"/>
                <a:gd name="T66" fmla="*/ 0 w 353"/>
                <a:gd name="T67" fmla="*/ 0 h 541"/>
                <a:gd name="T68" fmla="*/ 0 w 353"/>
                <a:gd name="T69" fmla="*/ 0 h 541"/>
                <a:gd name="T70" fmla="*/ 0 w 353"/>
                <a:gd name="T71" fmla="*/ 0 h 541"/>
                <a:gd name="T72" fmla="*/ 0 w 353"/>
                <a:gd name="T73" fmla="*/ 0 h 541"/>
                <a:gd name="T74" fmla="*/ 0 w 353"/>
                <a:gd name="T75" fmla="*/ 0 h 541"/>
                <a:gd name="T76" fmla="*/ 0 w 353"/>
                <a:gd name="T77" fmla="*/ 0 h 541"/>
                <a:gd name="T78" fmla="*/ 0 w 353"/>
                <a:gd name="T79" fmla="*/ 0 h 541"/>
                <a:gd name="T80" fmla="*/ 0 w 353"/>
                <a:gd name="T81" fmla="*/ 0 h 541"/>
                <a:gd name="T82" fmla="*/ 0 w 353"/>
                <a:gd name="T83" fmla="*/ 0 h 541"/>
                <a:gd name="T84" fmla="*/ 0 w 353"/>
                <a:gd name="T85" fmla="*/ 0 h 541"/>
                <a:gd name="T86" fmla="*/ 0 w 353"/>
                <a:gd name="T87" fmla="*/ 0 h 541"/>
                <a:gd name="T88" fmla="*/ 0 w 353"/>
                <a:gd name="T89" fmla="*/ 0 h 54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53" h="541">
                  <a:moveTo>
                    <a:pt x="234" y="524"/>
                  </a:moveTo>
                  <a:lnTo>
                    <a:pt x="234" y="541"/>
                  </a:lnTo>
                  <a:lnTo>
                    <a:pt x="245" y="541"/>
                  </a:lnTo>
                  <a:lnTo>
                    <a:pt x="257" y="532"/>
                  </a:lnTo>
                  <a:lnTo>
                    <a:pt x="265" y="519"/>
                  </a:lnTo>
                  <a:lnTo>
                    <a:pt x="280" y="477"/>
                  </a:lnTo>
                  <a:lnTo>
                    <a:pt x="313" y="355"/>
                  </a:lnTo>
                  <a:lnTo>
                    <a:pt x="353" y="173"/>
                  </a:lnTo>
                  <a:lnTo>
                    <a:pt x="75" y="0"/>
                  </a:lnTo>
                  <a:lnTo>
                    <a:pt x="33" y="190"/>
                  </a:lnTo>
                  <a:lnTo>
                    <a:pt x="9" y="321"/>
                  </a:lnTo>
                  <a:lnTo>
                    <a:pt x="2" y="366"/>
                  </a:lnTo>
                  <a:lnTo>
                    <a:pt x="0" y="379"/>
                  </a:lnTo>
                  <a:lnTo>
                    <a:pt x="0" y="385"/>
                  </a:lnTo>
                  <a:lnTo>
                    <a:pt x="9" y="403"/>
                  </a:lnTo>
                  <a:lnTo>
                    <a:pt x="25" y="423"/>
                  </a:lnTo>
                  <a:lnTo>
                    <a:pt x="49" y="444"/>
                  </a:lnTo>
                  <a:lnTo>
                    <a:pt x="120" y="490"/>
                  </a:lnTo>
                  <a:lnTo>
                    <a:pt x="193" y="526"/>
                  </a:lnTo>
                  <a:lnTo>
                    <a:pt x="223" y="536"/>
                  </a:lnTo>
                  <a:lnTo>
                    <a:pt x="233" y="541"/>
                  </a:lnTo>
                  <a:lnTo>
                    <a:pt x="245" y="541"/>
                  </a:lnTo>
                  <a:lnTo>
                    <a:pt x="255" y="533"/>
                  </a:lnTo>
                  <a:lnTo>
                    <a:pt x="247" y="521"/>
                  </a:lnTo>
                  <a:lnTo>
                    <a:pt x="241" y="524"/>
                  </a:lnTo>
                  <a:lnTo>
                    <a:pt x="235" y="524"/>
                  </a:lnTo>
                  <a:lnTo>
                    <a:pt x="227" y="522"/>
                  </a:lnTo>
                  <a:lnTo>
                    <a:pt x="200" y="512"/>
                  </a:lnTo>
                  <a:lnTo>
                    <a:pt x="128" y="476"/>
                  </a:lnTo>
                  <a:lnTo>
                    <a:pt x="60" y="432"/>
                  </a:lnTo>
                  <a:lnTo>
                    <a:pt x="35" y="413"/>
                  </a:lnTo>
                  <a:lnTo>
                    <a:pt x="23" y="395"/>
                  </a:lnTo>
                  <a:lnTo>
                    <a:pt x="17" y="381"/>
                  </a:lnTo>
                  <a:lnTo>
                    <a:pt x="19" y="368"/>
                  </a:lnTo>
                  <a:lnTo>
                    <a:pt x="25" y="323"/>
                  </a:lnTo>
                  <a:lnTo>
                    <a:pt x="47" y="192"/>
                  </a:lnTo>
                  <a:lnTo>
                    <a:pt x="85" y="25"/>
                  </a:lnTo>
                  <a:lnTo>
                    <a:pt x="334" y="181"/>
                  </a:lnTo>
                  <a:lnTo>
                    <a:pt x="299" y="351"/>
                  </a:lnTo>
                  <a:lnTo>
                    <a:pt x="266" y="473"/>
                  </a:lnTo>
                  <a:lnTo>
                    <a:pt x="251" y="513"/>
                  </a:lnTo>
                  <a:lnTo>
                    <a:pt x="244" y="522"/>
                  </a:lnTo>
                  <a:lnTo>
                    <a:pt x="241" y="524"/>
                  </a:lnTo>
                  <a:lnTo>
                    <a:pt x="234" y="524"/>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37" name="Freeform 131"/>
            <p:cNvSpPr>
              <a:spLocks/>
            </p:cNvSpPr>
            <p:nvPr/>
          </p:nvSpPr>
          <p:spPr bwMode="auto">
            <a:xfrm>
              <a:off x="4761" y="3408"/>
              <a:ext cx="6" cy="48"/>
            </a:xfrm>
            <a:custGeom>
              <a:avLst/>
              <a:gdLst>
                <a:gd name="T0" fmla="*/ 0 w 64"/>
                <a:gd name="T1" fmla="*/ 0 h 374"/>
                <a:gd name="T2" fmla="*/ 0 w 64"/>
                <a:gd name="T3" fmla="*/ 0 h 374"/>
                <a:gd name="T4" fmla="*/ 0 w 64"/>
                <a:gd name="T5" fmla="*/ 0 h 374"/>
                <a:gd name="T6" fmla="*/ 0 w 64"/>
                <a:gd name="T7" fmla="*/ 0 h 374"/>
                <a:gd name="T8" fmla="*/ 0 w 64"/>
                <a:gd name="T9" fmla="*/ 0 h 374"/>
                <a:gd name="T10" fmla="*/ 0 w 64"/>
                <a:gd name="T11" fmla="*/ 0 h 374"/>
                <a:gd name="T12" fmla="*/ 0 w 64"/>
                <a:gd name="T13" fmla="*/ 0 h 374"/>
                <a:gd name="T14" fmla="*/ 0 w 64"/>
                <a:gd name="T15" fmla="*/ 0 h 374"/>
                <a:gd name="T16" fmla="*/ 0 w 64"/>
                <a:gd name="T17" fmla="*/ 0 h 374"/>
                <a:gd name="T18" fmla="*/ 0 w 64"/>
                <a:gd name="T19" fmla="*/ 0 h 374"/>
                <a:gd name="T20" fmla="*/ 0 w 64"/>
                <a:gd name="T21" fmla="*/ 0 h 374"/>
                <a:gd name="T22" fmla="*/ 0 w 64"/>
                <a:gd name="T23" fmla="*/ 0 h 374"/>
                <a:gd name="T24" fmla="*/ 0 w 64"/>
                <a:gd name="T25" fmla="*/ 0 h 374"/>
                <a:gd name="T26" fmla="*/ 0 w 64"/>
                <a:gd name="T27" fmla="*/ 0 h 37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4" h="374">
                  <a:moveTo>
                    <a:pt x="1" y="374"/>
                  </a:moveTo>
                  <a:lnTo>
                    <a:pt x="19" y="330"/>
                  </a:lnTo>
                  <a:lnTo>
                    <a:pt x="34" y="278"/>
                  </a:lnTo>
                  <a:lnTo>
                    <a:pt x="41" y="255"/>
                  </a:lnTo>
                  <a:lnTo>
                    <a:pt x="49" y="206"/>
                  </a:lnTo>
                  <a:lnTo>
                    <a:pt x="60" y="129"/>
                  </a:lnTo>
                  <a:lnTo>
                    <a:pt x="64" y="63"/>
                  </a:lnTo>
                  <a:lnTo>
                    <a:pt x="64" y="0"/>
                  </a:lnTo>
                  <a:lnTo>
                    <a:pt x="44" y="51"/>
                  </a:lnTo>
                  <a:lnTo>
                    <a:pt x="28" y="109"/>
                  </a:lnTo>
                  <a:lnTo>
                    <a:pt x="12" y="183"/>
                  </a:lnTo>
                  <a:lnTo>
                    <a:pt x="2" y="259"/>
                  </a:lnTo>
                  <a:lnTo>
                    <a:pt x="0" y="319"/>
                  </a:lnTo>
                  <a:lnTo>
                    <a:pt x="1" y="374"/>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38" name="Freeform 132"/>
            <p:cNvSpPr>
              <a:spLocks/>
            </p:cNvSpPr>
            <p:nvPr/>
          </p:nvSpPr>
          <p:spPr bwMode="auto">
            <a:xfrm>
              <a:off x="4756" y="3408"/>
              <a:ext cx="16" cy="53"/>
            </a:xfrm>
            <a:custGeom>
              <a:avLst/>
              <a:gdLst>
                <a:gd name="T0" fmla="*/ 0 w 80"/>
                <a:gd name="T1" fmla="*/ 0 h 380"/>
                <a:gd name="T2" fmla="*/ 0 w 80"/>
                <a:gd name="T3" fmla="*/ 0 h 380"/>
                <a:gd name="T4" fmla="*/ 0 w 80"/>
                <a:gd name="T5" fmla="*/ 0 h 380"/>
                <a:gd name="T6" fmla="*/ 0 w 80"/>
                <a:gd name="T7" fmla="*/ 0 h 380"/>
                <a:gd name="T8" fmla="*/ 0 w 80"/>
                <a:gd name="T9" fmla="*/ 0 h 380"/>
                <a:gd name="T10" fmla="*/ 0 w 80"/>
                <a:gd name="T11" fmla="*/ 0 h 380"/>
                <a:gd name="T12" fmla="*/ 0 w 80"/>
                <a:gd name="T13" fmla="*/ 0 h 380"/>
                <a:gd name="T14" fmla="*/ 0 w 80"/>
                <a:gd name="T15" fmla="*/ 0 h 380"/>
                <a:gd name="T16" fmla="*/ 0 w 80"/>
                <a:gd name="T17" fmla="*/ 0 h 380"/>
                <a:gd name="T18" fmla="*/ 0 w 80"/>
                <a:gd name="T19" fmla="*/ 0 h 380"/>
                <a:gd name="T20" fmla="*/ 0 w 80"/>
                <a:gd name="T21" fmla="*/ 0 h 380"/>
                <a:gd name="T22" fmla="*/ 0 w 80"/>
                <a:gd name="T23" fmla="*/ 0 h 380"/>
                <a:gd name="T24" fmla="*/ 0 w 80"/>
                <a:gd name="T25" fmla="*/ 0 h 380"/>
                <a:gd name="T26" fmla="*/ 0 w 80"/>
                <a:gd name="T27" fmla="*/ 0 h 380"/>
                <a:gd name="T28" fmla="*/ 0 w 80"/>
                <a:gd name="T29" fmla="*/ 0 h 380"/>
                <a:gd name="T30" fmla="*/ 0 w 80"/>
                <a:gd name="T31" fmla="*/ 0 h 380"/>
                <a:gd name="T32" fmla="*/ 0 w 80"/>
                <a:gd name="T33" fmla="*/ 0 h 380"/>
                <a:gd name="T34" fmla="*/ 0 w 80"/>
                <a:gd name="T35" fmla="*/ 0 h 380"/>
                <a:gd name="T36" fmla="*/ 0 w 80"/>
                <a:gd name="T37" fmla="*/ 0 h 380"/>
                <a:gd name="T38" fmla="*/ 0 w 80"/>
                <a:gd name="T39" fmla="*/ 0 h 380"/>
                <a:gd name="T40" fmla="*/ 0 w 80"/>
                <a:gd name="T41" fmla="*/ 0 h 380"/>
                <a:gd name="T42" fmla="*/ 0 w 80"/>
                <a:gd name="T43" fmla="*/ 0 h 380"/>
                <a:gd name="T44" fmla="*/ 0 w 80"/>
                <a:gd name="T45" fmla="*/ 0 h 380"/>
                <a:gd name="T46" fmla="*/ 0 w 80"/>
                <a:gd name="T47" fmla="*/ 0 h 380"/>
                <a:gd name="T48" fmla="*/ 0 w 80"/>
                <a:gd name="T49" fmla="*/ 0 h 380"/>
                <a:gd name="T50" fmla="*/ 0 w 80"/>
                <a:gd name="T51" fmla="*/ 0 h 380"/>
                <a:gd name="T52" fmla="*/ 0 w 80"/>
                <a:gd name="T53" fmla="*/ 0 h 380"/>
                <a:gd name="T54" fmla="*/ 0 w 80"/>
                <a:gd name="T55" fmla="*/ 0 h 380"/>
                <a:gd name="T56" fmla="*/ 0 w 80"/>
                <a:gd name="T57" fmla="*/ 0 h 380"/>
                <a:gd name="T58" fmla="*/ 0 w 80"/>
                <a:gd name="T59" fmla="*/ 0 h 380"/>
                <a:gd name="T60" fmla="*/ 0 w 80"/>
                <a:gd name="T61" fmla="*/ 0 h 380"/>
                <a:gd name="T62" fmla="*/ 0 w 80"/>
                <a:gd name="T63" fmla="*/ 0 h 380"/>
                <a:gd name="T64" fmla="*/ 0 w 80"/>
                <a:gd name="T65" fmla="*/ 0 h 380"/>
                <a:gd name="T66" fmla="*/ 0 w 80"/>
                <a:gd name="T67" fmla="*/ 0 h 380"/>
                <a:gd name="T68" fmla="*/ 0 w 80"/>
                <a:gd name="T69" fmla="*/ 0 h 380"/>
                <a:gd name="T70" fmla="*/ 0 w 80"/>
                <a:gd name="T71" fmla="*/ 0 h 38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0" h="380">
                  <a:moveTo>
                    <a:pt x="17" y="322"/>
                  </a:moveTo>
                  <a:lnTo>
                    <a:pt x="0" y="322"/>
                  </a:lnTo>
                  <a:lnTo>
                    <a:pt x="1" y="377"/>
                  </a:lnTo>
                  <a:lnTo>
                    <a:pt x="17" y="380"/>
                  </a:lnTo>
                  <a:lnTo>
                    <a:pt x="34" y="335"/>
                  </a:lnTo>
                  <a:lnTo>
                    <a:pt x="49" y="283"/>
                  </a:lnTo>
                  <a:lnTo>
                    <a:pt x="56" y="260"/>
                  </a:lnTo>
                  <a:lnTo>
                    <a:pt x="66" y="210"/>
                  </a:lnTo>
                  <a:lnTo>
                    <a:pt x="76" y="133"/>
                  </a:lnTo>
                  <a:lnTo>
                    <a:pt x="80" y="66"/>
                  </a:lnTo>
                  <a:lnTo>
                    <a:pt x="80" y="3"/>
                  </a:lnTo>
                  <a:lnTo>
                    <a:pt x="65" y="0"/>
                  </a:lnTo>
                  <a:lnTo>
                    <a:pt x="45" y="52"/>
                  </a:lnTo>
                  <a:lnTo>
                    <a:pt x="29" y="110"/>
                  </a:lnTo>
                  <a:lnTo>
                    <a:pt x="11" y="185"/>
                  </a:lnTo>
                  <a:lnTo>
                    <a:pt x="2" y="261"/>
                  </a:lnTo>
                  <a:lnTo>
                    <a:pt x="0" y="322"/>
                  </a:lnTo>
                  <a:lnTo>
                    <a:pt x="1" y="377"/>
                  </a:lnTo>
                  <a:lnTo>
                    <a:pt x="17" y="380"/>
                  </a:lnTo>
                  <a:lnTo>
                    <a:pt x="34" y="336"/>
                  </a:lnTo>
                  <a:lnTo>
                    <a:pt x="20" y="330"/>
                  </a:lnTo>
                  <a:lnTo>
                    <a:pt x="17" y="338"/>
                  </a:lnTo>
                  <a:lnTo>
                    <a:pt x="17" y="322"/>
                  </a:lnTo>
                  <a:lnTo>
                    <a:pt x="19" y="263"/>
                  </a:lnTo>
                  <a:lnTo>
                    <a:pt x="28" y="187"/>
                  </a:lnTo>
                  <a:lnTo>
                    <a:pt x="43" y="114"/>
                  </a:lnTo>
                  <a:lnTo>
                    <a:pt x="59" y="56"/>
                  </a:lnTo>
                  <a:lnTo>
                    <a:pt x="64" y="45"/>
                  </a:lnTo>
                  <a:lnTo>
                    <a:pt x="64" y="66"/>
                  </a:lnTo>
                  <a:lnTo>
                    <a:pt x="59" y="131"/>
                  </a:lnTo>
                  <a:lnTo>
                    <a:pt x="49" y="208"/>
                  </a:lnTo>
                  <a:lnTo>
                    <a:pt x="42" y="255"/>
                  </a:lnTo>
                  <a:lnTo>
                    <a:pt x="35" y="279"/>
                  </a:lnTo>
                  <a:lnTo>
                    <a:pt x="20" y="331"/>
                  </a:lnTo>
                  <a:lnTo>
                    <a:pt x="17" y="338"/>
                  </a:lnTo>
                  <a:lnTo>
                    <a:pt x="17" y="322"/>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39" name="Freeform 133"/>
            <p:cNvSpPr>
              <a:spLocks/>
            </p:cNvSpPr>
            <p:nvPr/>
          </p:nvSpPr>
          <p:spPr bwMode="auto">
            <a:xfrm>
              <a:off x="4846" y="3509"/>
              <a:ext cx="74" cy="63"/>
            </a:xfrm>
            <a:custGeom>
              <a:avLst/>
              <a:gdLst>
                <a:gd name="T0" fmla="*/ 0 w 527"/>
                <a:gd name="T1" fmla="*/ 0 h 466"/>
                <a:gd name="T2" fmla="*/ 0 w 527"/>
                <a:gd name="T3" fmla="*/ 0 h 466"/>
                <a:gd name="T4" fmla="*/ 0 w 527"/>
                <a:gd name="T5" fmla="*/ 0 h 466"/>
                <a:gd name="T6" fmla="*/ 0 w 527"/>
                <a:gd name="T7" fmla="*/ 0 h 466"/>
                <a:gd name="T8" fmla="*/ 0 w 527"/>
                <a:gd name="T9" fmla="*/ 0 h 466"/>
                <a:gd name="T10" fmla="*/ 0 w 527"/>
                <a:gd name="T11" fmla="*/ 0 h 466"/>
                <a:gd name="T12" fmla="*/ 0 w 527"/>
                <a:gd name="T13" fmla="*/ 0 h 466"/>
                <a:gd name="T14" fmla="*/ 0 w 527"/>
                <a:gd name="T15" fmla="*/ 0 h 466"/>
                <a:gd name="T16" fmla="*/ 0 w 527"/>
                <a:gd name="T17" fmla="*/ 0 h 466"/>
                <a:gd name="T18" fmla="*/ 0 w 527"/>
                <a:gd name="T19" fmla="*/ 0 h 466"/>
                <a:gd name="T20" fmla="*/ 0 w 527"/>
                <a:gd name="T21" fmla="*/ 0 h 466"/>
                <a:gd name="T22" fmla="*/ 0 w 527"/>
                <a:gd name="T23" fmla="*/ 0 h 466"/>
                <a:gd name="T24" fmla="*/ 0 w 527"/>
                <a:gd name="T25" fmla="*/ 0 h 466"/>
                <a:gd name="T26" fmla="*/ 0 w 527"/>
                <a:gd name="T27" fmla="*/ 0 h 466"/>
                <a:gd name="T28" fmla="*/ 0 w 527"/>
                <a:gd name="T29" fmla="*/ 0 h 466"/>
                <a:gd name="T30" fmla="*/ 0 w 527"/>
                <a:gd name="T31" fmla="*/ 0 h 466"/>
                <a:gd name="T32" fmla="*/ 0 w 527"/>
                <a:gd name="T33" fmla="*/ 0 h 466"/>
                <a:gd name="T34" fmla="*/ 0 w 527"/>
                <a:gd name="T35" fmla="*/ 0 h 466"/>
                <a:gd name="T36" fmla="*/ 0 w 527"/>
                <a:gd name="T37" fmla="*/ 0 h 466"/>
                <a:gd name="T38" fmla="*/ 0 w 527"/>
                <a:gd name="T39" fmla="*/ 0 h 466"/>
                <a:gd name="T40" fmla="*/ 0 w 527"/>
                <a:gd name="T41" fmla="*/ 0 h 466"/>
                <a:gd name="T42" fmla="*/ 0 w 527"/>
                <a:gd name="T43" fmla="*/ 0 h 466"/>
                <a:gd name="T44" fmla="*/ 0 w 527"/>
                <a:gd name="T45" fmla="*/ 0 h 466"/>
                <a:gd name="T46" fmla="*/ 0 w 527"/>
                <a:gd name="T47" fmla="*/ 0 h 466"/>
                <a:gd name="T48" fmla="*/ 0 w 527"/>
                <a:gd name="T49" fmla="*/ 0 h 466"/>
                <a:gd name="T50" fmla="*/ 0 w 527"/>
                <a:gd name="T51" fmla="*/ 0 h 466"/>
                <a:gd name="T52" fmla="*/ 0 w 527"/>
                <a:gd name="T53" fmla="*/ 0 h 466"/>
                <a:gd name="T54" fmla="*/ 0 w 527"/>
                <a:gd name="T55" fmla="*/ 0 h 466"/>
                <a:gd name="T56" fmla="*/ 0 w 527"/>
                <a:gd name="T57" fmla="*/ 0 h 466"/>
                <a:gd name="T58" fmla="*/ 0 w 527"/>
                <a:gd name="T59" fmla="*/ 0 h 466"/>
                <a:gd name="T60" fmla="*/ 0 w 527"/>
                <a:gd name="T61" fmla="*/ 0 h 466"/>
                <a:gd name="T62" fmla="*/ 0 w 527"/>
                <a:gd name="T63" fmla="*/ 0 h 46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27" h="466">
                  <a:moveTo>
                    <a:pt x="354" y="44"/>
                  </a:moveTo>
                  <a:lnTo>
                    <a:pt x="344" y="37"/>
                  </a:lnTo>
                  <a:lnTo>
                    <a:pt x="317" y="23"/>
                  </a:lnTo>
                  <a:lnTo>
                    <a:pt x="276" y="8"/>
                  </a:lnTo>
                  <a:lnTo>
                    <a:pt x="251" y="2"/>
                  </a:lnTo>
                  <a:lnTo>
                    <a:pt x="224" y="0"/>
                  </a:lnTo>
                  <a:lnTo>
                    <a:pt x="212" y="89"/>
                  </a:lnTo>
                  <a:lnTo>
                    <a:pt x="175" y="107"/>
                  </a:lnTo>
                  <a:lnTo>
                    <a:pt x="98" y="148"/>
                  </a:lnTo>
                  <a:lnTo>
                    <a:pt x="58" y="172"/>
                  </a:lnTo>
                  <a:lnTo>
                    <a:pt x="24" y="197"/>
                  </a:lnTo>
                  <a:lnTo>
                    <a:pt x="4" y="220"/>
                  </a:lnTo>
                  <a:lnTo>
                    <a:pt x="0" y="230"/>
                  </a:lnTo>
                  <a:lnTo>
                    <a:pt x="2" y="239"/>
                  </a:lnTo>
                  <a:lnTo>
                    <a:pt x="7" y="243"/>
                  </a:lnTo>
                  <a:lnTo>
                    <a:pt x="16" y="245"/>
                  </a:lnTo>
                  <a:lnTo>
                    <a:pt x="42" y="242"/>
                  </a:lnTo>
                  <a:lnTo>
                    <a:pt x="112" y="220"/>
                  </a:lnTo>
                  <a:lnTo>
                    <a:pt x="209" y="180"/>
                  </a:lnTo>
                  <a:lnTo>
                    <a:pt x="176" y="197"/>
                  </a:lnTo>
                  <a:lnTo>
                    <a:pt x="105" y="235"/>
                  </a:lnTo>
                  <a:lnTo>
                    <a:pt x="68" y="258"/>
                  </a:lnTo>
                  <a:lnTo>
                    <a:pt x="39" y="282"/>
                  </a:lnTo>
                  <a:lnTo>
                    <a:pt x="19" y="303"/>
                  </a:lnTo>
                  <a:lnTo>
                    <a:pt x="16" y="314"/>
                  </a:lnTo>
                  <a:lnTo>
                    <a:pt x="17" y="322"/>
                  </a:lnTo>
                  <a:lnTo>
                    <a:pt x="23" y="327"/>
                  </a:lnTo>
                  <a:lnTo>
                    <a:pt x="33" y="329"/>
                  </a:lnTo>
                  <a:lnTo>
                    <a:pt x="65" y="325"/>
                  </a:lnTo>
                  <a:lnTo>
                    <a:pt x="152" y="297"/>
                  </a:lnTo>
                  <a:lnTo>
                    <a:pt x="235" y="262"/>
                  </a:lnTo>
                  <a:lnTo>
                    <a:pt x="272" y="246"/>
                  </a:lnTo>
                  <a:lnTo>
                    <a:pt x="160" y="310"/>
                  </a:lnTo>
                  <a:lnTo>
                    <a:pt x="86" y="362"/>
                  </a:lnTo>
                  <a:lnTo>
                    <a:pt x="62" y="380"/>
                  </a:lnTo>
                  <a:lnTo>
                    <a:pt x="55" y="385"/>
                  </a:lnTo>
                  <a:lnTo>
                    <a:pt x="54" y="386"/>
                  </a:lnTo>
                  <a:lnTo>
                    <a:pt x="58" y="398"/>
                  </a:lnTo>
                  <a:lnTo>
                    <a:pt x="65" y="408"/>
                  </a:lnTo>
                  <a:lnTo>
                    <a:pt x="77" y="412"/>
                  </a:lnTo>
                  <a:lnTo>
                    <a:pt x="93" y="413"/>
                  </a:lnTo>
                  <a:lnTo>
                    <a:pt x="111" y="411"/>
                  </a:lnTo>
                  <a:lnTo>
                    <a:pt x="155" y="398"/>
                  </a:lnTo>
                  <a:lnTo>
                    <a:pt x="202" y="379"/>
                  </a:lnTo>
                  <a:lnTo>
                    <a:pt x="288" y="336"/>
                  </a:lnTo>
                  <a:lnTo>
                    <a:pt x="326" y="315"/>
                  </a:lnTo>
                  <a:lnTo>
                    <a:pt x="242" y="375"/>
                  </a:lnTo>
                  <a:lnTo>
                    <a:pt x="186" y="421"/>
                  </a:lnTo>
                  <a:lnTo>
                    <a:pt x="167" y="437"/>
                  </a:lnTo>
                  <a:lnTo>
                    <a:pt x="162" y="442"/>
                  </a:lnTo>
                  <a:lnTo>
                    <a:pt x="161" y="443"/>
                  </a:lnTo>
                  <a:lnTo>
                    <a:pt x="164" y="452"/>
                  </a:lnTo>
                  <a:lnTo>
                    <a:pt x="172" y="462"/>
                  </a:lnTo>
                  <a:lnTo>
                    <a:pt x="185" y="466"/>
                  </a:lnTo>
                  <a:lnTo>
                    <a:pt x="201" y="465"/>
                  </a:lnTo>
                  <a:lnTo>
                    <a:pt x="220" y="460"/>
                  </a:lnTo>
                  <a:lnTo>
                    <a:pt x="266" y="438"/>
                  </a:lnTo>
                  <a:lnTo>
                    <a:pt x="317" y="406"/>
                  </a:lnTo>
                  <a:lnTo>
                    <a:pt x="368" y="368"/>
                  </a:lnTo>
                  <a:lnTo>
                    <a:pt x="415" y="329"/>
                  </a:lnTo>
                  <a:lnTo>
                    <a:pt x="451" y="294"/>
                  </a:lnTo>
                  <a:lnTo>
                    <a:pt x="473" y="268"/>
                  </a:lnTo>
                  <a:lnTo>
                    <a:pt x="512" y="200"/>
                  </a:lnTo>
                  <a:lnTo>
                    <a:pt x="527" y="168"/>
                  </a:lnTo>
                  <a:lnTo>
                    <a:pt x="354" y="44"/>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40" name="Freeform 134"/>
            <p:cNvSpPr>
              <a:spLocks/>
            </p:cNvSpPr>
            <p:nvPr/>
          </p:nvSpPr>
          <p:spPr bwMode="auto">
            <a:xfrm>
              <a:off x="4846" y="3509"/>
              <a:ext cx="74" cy="63"/>
            </a:xfrm>
            <a:custGeom>
              <a:avLst/>
              <a:gdLst>
                <a:gd name="T0" fmla="*/ 0 w 544"/>
                <a:gd name="T1" fmla="*/ 0 h 482"/>
                <a:gd name="T2" fmla="*/ 0 w 544"/>
                <a:gd name="T3" fmla="*/ 0 h 482"/>
                <a:gd name="T4" fmla="*/ 0 w 544"/>
                <a:gd name="T5" fmla="*/ 0 h 482"/>
                <a:gd name="T6" fmla="*/ 0 w 544"/>
                <a:gd name="T7" fmla="*/ 0 h 482"/>
                <a:gd name="T8" fmla="*/ 0 w 544"/>
                <a:gd name="T9" fmla="*/ 0 h 482"/>
                <a:gd name="T10" fmla="*/ 0 w 544"/>
                <a:gd name="T11" fmla="*/ 0 h 482"/>
                <a:gd name="T12" fmla="*/ 0 w 544"/>
                <a:gd name="T13" fmla="*/ 0 h 482"/>
                <a:gd name="T14" fmla="*/ 0 w 544"/>
                <a:gd name="T15" fmla="*/ 0 h 482"/>
                <a:gd name="T16" fmla="*/ 0 w 544"/>
                <a:gd name="T17" fmla="*/ 0 h 482"/>
                <a:gd name="T18" fmla="*/ 0 w 544"/>
                <a:gd name="T19" fmla="*/ 0 h 482"/>
                <a:gd name="T20" fmla="*/ 0 w 544"/>
                <a:gd name="T21" fmla="*/ 0 h 482"/>
                <a:gd name="T22" fmla="*/ 0 w 544"/>
                <a:gd name="T23" fmla="*/ 0 h 482"/>
                <a:gd name="T24" fmla="*/ 0 w 544"/>
                <a:gd name="T25" fmla="*/ 0 h 482"/>
                <a:gd name="T26" fmla="*/ 0 w 544"/>
                <a:gd name="T27" fmla="*/ 0 h 482"/>
                <a:gd name="T28" fmla="*/ 0 w 544"/>
                <a:gd name="T29" fmla="*/ 0 h 482"/>
                <a:gd name="T30" fmla="*/ 0 w 544"/>
                <a:gd name="T31" fmla="*/ 0 h 482"/>
                <a:gd name="T32" fmla="*/ 0 w 544"/>
                <a:gd name="T33" fmla="*/ 0 h 482"/>
                <a:gd name="T34" fmla="*/ 0 w 544"/>
                <a:gd name="T35" fmla="*/ 0 h 482"/>
                <a:gd name="T36" fmla="*/ 0 w 544"/>
                <a:gd name="T37" fmla="*/ 0 h 482"/>
                <a:gd name="T38" fmla="*/ 0 w 544"/>
                <a:gd name="T39" fmla="*/ 0 h 482"/>
                <a:gd name="T40" fmla="*/ 0 w 544"/>
                <a:gd name="T41" fmla="*/ 0 h 482"/>
                <a:gd name="T42" fmla="*/ 0 w 544"/>
                <a:gd name="T43" fmla="*/ 0 h 482"/>
                <a:gd name="T44" fmla="*/ 0 w 544"/>
                <a:gd name="T45" fmla="*/ 0 h 482"/>
                <a:gd name="T46" fmla="*/ 0 w 544"/>
                <a:gd name="T47" fmla="*/ 0 h 482"/>
                <a:gd name="T48" fmla="*/ 0 w 544"/>
                <a:gd name="T49" fmla="*/ 0 h 482"/>
                <a:gd name="T50" fmla="*/ 0 w 544"/>
                <a:gd name="T51" fmla="*/ 0 h 482"/>
                <a:gd name="T52" fmla="*/ 0 w 544"/>
                <a:gd name="T53" fmla="*/ 0 h 482"/>
                <a:gd name="T54" fmla="*/ 0 w 544"/>
                <a:gd name="T55" fmla="*/ 0 h 482"/>
                <a:gd name="T56" fmla="*/ 0 w 544"/>
                <a:gd name="T57" fmla="*/ 0 h 482"/>
                <a:gd name="T58" fmla="*/ 0 w 544"/>
                <a:gd name="T59" fmla="*/ 0 h 482"/>
                <a:gd name="T60" fmla="*/ 0 w 544"/>
                <a:gd name="T61" fmla="*/ 0 h 482"/>
                <a:gd name="T62" fmla="*/ 0 w 544"/>
                <a:gd name="T63" fmla="*/ 0 h 482"/>
                <a:gd name="T64" fmla="*/ 0 w 544"/>
                <a:gd name="T65" fmla="*/ 0 h 482"/>
                <a:gd name="T66" fmla="*/ 0 w 544"/>
                <a:gd name="T67" fmla="*/ 0 h 482"/>
                <a:gd name="T68" fmla="*/ 0 w 544"/>
                <a:gd name="T69" fmla="*/ 0 h 482"/>
                <a:gd name="T70" fmla="*/ 0 w 544"/>
                <a:gd name="T71" fmla="*/ 0 h 482"/>
                <a:gd name="T72" fmla="*/ 0 w 544"/>
                <a:gd name="T73" fmla="*/ 0 h 482"/>
                <a:gd name="T74" fmla="*/ 0 w 544"/>
                <a:gd name="T75" fmla="*/ 0 h 482"/>
                <a:gd name="T76" fmla="*/ 0 w 544"/>
                <a:gd name="T77" fmla="*/ 0 h 482"/>
                <a:gd name="T78" fmla="*/ 0 w 544"/>
                <a:gd name="T79" fmla="*/ 0 h 482"/>
                <a:gd name="T80" fmla="*/ 0 w 544"/>
                <a:gd name="T81" fmla="*/ 0 h 482"/>
                <a:gd name="T82" fmla="*/ 0 w 544"/>
                <a:gd name="T83" fmla="*/ 0 h 482"/>
                <a:gd name="T84" fmla="*/ 0 w 544"/>
                <a:gd name="T85" fmla="*/ 0 h 482"/>
                <a:gd name="T86" fmla="*/ 0 w 544"/>
                <a:gd name="T87" fmla="*/ 0 h 482"/>
                <a:gd name="T88" fmla="*/ 0 w 544"/>
                <a:gd name="T89" fmla="*/ 0 h 482"/>
                <a:gd name="T90" fmla="*/ 0 w 544"/>
                <a:gd name="T91" fmla="*/ 0 h 482"/>
                <a:gd name="T92" fmla="*/ 0 w 544"/>
                <a:gd name="T93" fmla="*/ 0 h 482"/>
                <a:gd name="T94" fmla="*/ 0 w 544"/>
                <a:gd name="T95" fmla="*/ 0 h 482"/>
                <a:gd name="T96" fmla="*/ 0 w 544"/>
                <a:gd name="T97" fmla="*/ 0 h 48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44" h="482">
                  <a:moveTo>
                    <a:pt x="531" y="182"/>
                  </a:moveTo>
                  <a:lnTo>
                    <a:pt x="539" y="170"/>
                  </a:lnTo>
                  <a:lnTo>
                    <a:pt x="366" y="46"/>
                  </a:lnTo>
                  <a:lnTo>
                    <a:pt x="356" y="39"/>
                  </a:lnTo>
                  <a:lnTo>
                    <a:pt x="328" y="24"/>
                  </a:lnTo>
                  <a:lnTo>
                    <a:pt x="286" y="8"/>
                  </a:lnTo>
                  <a:lnTo>
                    <a:pt x="260" y="2"/>
                  </a:lnTo>
                  <a:lnTo>
                    <a:pt x="225" y="0"/>
                  </a:lnTo>
                  <a:lnTo>
                    <a:pt x="213" y="92"/>
                  </a:lnTo>
                  <a:lnTo>
                    <a:pt x="180" y="108"/>
                  </a:lnTo>
                  <a:lnTo>
                    <a:pt x="102" y="149"/>
                  </a:lnTo>
                  <a:lnTo>
                    <a:pt x="62" y="174"/>
                  </a:lnTo>
                  <a:lnTo>
                    <a:pt x="27" y="199"/>
                  </a:lnTo>
                  <a:lnTo>
                    <a:pt x="6" y="224"/>
                  </a:lnTo>
                  <a:lnTo>
                    <a:pt x="0" y="237"/>
                  </a:lnTo>
                  <a:lnTo>
                    <a:pt x="3" y="251"/>
                  </a:lnTo>
                  <a:lnTo>
                    <a:pt x="12" y="258"/>
                  </a:lnTo>
                  <a:lnTo>
                    <a:pt x="24" y="261"/>
                  </a:lnTo>
                  <a:lnTo>
                    <a:pt x="52" y="257"/>
                  </a:lnTo>
                  <a:lnTo>
                    <a:pt x="123" y="236"/>
                  </a:lnTo>
                  <a:lnTo>
                    <a:pt x="220" y="196"/>
                  </a:lnTo>
                  <a:lnTo>
                    <a:pt x="214" y="181"/>
                  </a:lnTo>
                  <a:lnTo>
                    <a:pt x="181" y="198"/>
                  </a:lnTo>
                  <a:lnTo>
                    <a:pt x="109" y="236"/>
                  </a:lnTo>
                  <a:lnTo>
                    <a:pt x="72" y="260"/>
                  </a:lnTo>
                  <a:lnTo>
                    <a:pt x="41" y="284"/>
                  </a:lnTo>
                  <a:lnTo>
                    <a:pt x="20" y="307"/>
                  </a:lnTo>
                  <a:lnTo>
                    <a:pt x="16" y="320"/>
                  </a:lnTo>
                  <a:lnTo>
                    <a:pt x="18" y="334"/>
                  </a:lnTo>
                  <a:lnTo>
                    <a:pt x="28" y="342"/>
                  </a:lnTo>
                  <a:lnTo>
                    <a:pt x="41" y="345"/>
                  </a:lnTo>
                  <a:lnTo>
                    <a:pt x="75" y="340"/>
                  </a:lnTo>
                  <a:lnTo>
                    <a:pt x="163" y="312"/>
                  </a:lnTo>
                  <a:lnTo>
                    <a:pt x="246" y="278"/>
                  </a:lnTo>
                  <a:lnTo>
                    <a:pt x="284" y="261"/>
                  </a:lnTo>
                  <a:lnTo>
                    <a:pt x="277" y="247"/>
                  </a:lnTo>
                  <a:lnTo>
                    <a:pt x="276" y="247"/>
                  </a:lnTo>
                  <a:lnTo>
                    <a:pt x="164" y="312"/>
                  </a:lnTo>
                  <a:lnTo>
                    <a:pt x="89" y="363"/>
                  </a:lnTo>
                  <a:lnTo>
                    <a:pt x="65" y="382"/>
                  </a:lnTo>
                  <a:lnTo>
                    <a:pt x="58" y="387"/>
                  </a:lnTo>
                  <a:lnTo>
                    <a:pt x="53" y="392"/>
                  </a:lnTo>
                  <a:lnTo>
                    <a:pt x="59" y="411"/>
                  </a:lnTo>
                  <a:lnTo>
                    <a:pt x="68" y="422"/>
                  </a:lnTo>
                  <a:lnTo>
                    <a:pt x="84" y="428"/>
                  </a:lnTo>
                  <a:lnTo>
                    <a:pt x="101" y="429"/>
                  </a:lnTo>
                  <a:lnTo>
                    <a:pt x="120" y="426"/>
                  </a:lnTo>
                  <a:lnTo>
                    <a:pt x="165" y="414"/>
                  </a:lnTo>
                  <a:lnTo>
                    <a:pt x="213" y="394"/>
                  </a:lnTo>
                  <a:lnTo>
                    <a:pt x="300" y="351"/>
                  </a:lnTo>
                  <a:lnTo>
                    <a:pt x="338" y="330"/>
                  </a:lnTo>
                  <a:lnTo>
                    <a:pt x="329" y="315"/>
                  </a:lnTo>
                  <a:lnTo>
                    <a:pt x="329" y="316"/>
                  </a:lnTo>
                  <a:lnTo>
                    <a:pt x="245" y="377"/>
                  </a:lnTo>
                  <a:lnTo>
                    <a:pt x="189" y="423"/>
                  </a:lnTo>
                  <a:lnTo>
                    <a:pt x="170" y="439"/>
                  </a:lnTo>
                  <a:lnTo>
                    <a:pt x="165" y="445"/>
                  </a:lnTo>
                  <a:lnTo>
                    <a:pt x="160" y="449"/>
                  </a:lnTo>
                  <a:lnTo>
                    <a:pt x="165" y="464"/>
                  </a:lnTo>
                  <a:lnTo>
                    <a:pt x="175" y="476"/>
                  </a:lnTo>
                  <a:lnTo>
                    <a:pt x="192" y="482"/>
                  </a:lnTo>
                  <a:lnTo>
                    <a:pt x="210" y="481"/>
                  </a:lnTo>
                  <a:lnTo>
                    <a:pt x="231" y="475"/>
                  </a:lnTo>
                  <a:lnTo>
                    <a:pt x="278" y="454"/>
                  </a:lnTo>
                  <a:lnTo>
                    <a:pt x="329" y="420"/>
                  </a:lnTo>
                  <a:lnTo>
                    <a:pt x="382" y="382"/>
                  </a:lnTo>
                  <a:lnTo>
                    <a:pt x="429" y="343"/>
                  </a:lnTo>
                  <a:lnTo>
                    <a:pt x="465" y="307"/>
                  </a:lnTo>
                  <a:lnTo>
                    <a:pt x="487" y="281"/>
                  </a:lnTo>
                  <a:lnTo>
                    <a:pt x="528" y="211"/>
                  </a:lnTo>
                  <a:lnTo>
                    <a:pt x="544" y="173"/>
                  </a:lnTo>
                  <a:lnTo>
                    <a:pt x="366" y="46"/>
                  </a:lnTo>
                  <a:lnTo>
                    <a:pt x="356" y="39"/>
                  </a:lnTo>
                  <a:lnTo>
                    <a:pt x="348" y="51"/>
                  </a:lnTo>
                  <a:lnTo>
                    <a:pt x="358" y="59"/>
                  </a:lnTo>
                  <a:lnTo>
                    <a:pt x="526" y="179"/>
                  </a:lnTo>
                  <a:lnTo>
                    <a:pt x="513" y="205"/>
                  </a:lnTo>
                  <a:lnTo>
                    <a:pt x="475" y="272"/>
                  </a:lnTo>
                  <a:lnTo>
                    <a:pt x="453" y="297"/>
                  </a:lnTo>
                  <a:lnTo>
                    <a:pt x="418" y="331"/>
                  </a:lnTo>
                  <a:lnTo>
                    <a:pt x="371" y="370"/>
                  </a:lnTo>
                  <a:lnTo>
                    <a:pt x="321" y="407"/>
                  </a:lnTo>
                  <a:lnTo>
                    <a:pt x="270" y="439"/>
                  </a:lnTo>
                  <a:lnTo>
                    <a:pt x="225" y="461"/>
                  </a:lnTo>
                  <a:lnTo>
                    <a:pt x="208" y="465"/>
                  </a:lnTo>
                  <a:lnTo>
                    <a:pt x="194" y="466"/>
                  </a:lnTo>
                  <a:lnTo>
                    <a:pt x="185" y="463"/>
                  </a:lnTo>
                  <a:lnTo>
                    <a:pt x="179" y="456"/>
                  </a:lnTo>
                  <a:lnTo>
                    <a:pt x="176" y="448"/>
                  </a:lnTo>
                  <a:lnTo>
                    <a:pt x="162" y="455"/>
                  </a:lnTo>
                  <a:lnTo>
                    <a:pt x="174" y="457"/>
                  </a:lnTo>
                  <a:lnTo>
                    <a:pt x="180" y="451"/>
                  </a:lnTo>
                  <a:lnTo>
                    <a:pt x="199" y="435"/>
                  </a:lnTo>
                  <a:lnTo>
                    <a:pt x="255" y="389"/>
                  </a:lnTo>
                  <a:lnTo>
                    <a:pt x="338" y="329"/>
                  </a:lnTo>
                  <a:lnTo>
                    <a:pt x="329" y="315"/>
                  </a:lnTo>
                  <a:lnTo>
                    <a:pt x="292" y="337"/>
                  </a:lnTo>
                  <a:lnTo>
                    <a:pt x="207" y="380"/>
                  </a:lnTo>
                  <a:lnTo>
                    <a:pt x="161" y="399"/>
                  </a:lnTo>
                  <a:lnTo>
                    <a:pt x="118" y="412"/>
                  </a:lnTo>
                  <a:lnTo>
                    <a:pt x="101" y="413"/>
                  </a:lnTo>
                  <a:lnTo>
                    <a:pt x="86" y="412"/>
                  </a:lnTo>
                  <a:lnTo>
                    <a:pt x="78" y="410"/>
                  </a:lnTo>
                  <a:lnTo>
                    <a:pt x="73" y="402"/>
                  </a:lnTo>
                  <a:lnTo>
                    <a:pt x="69" y="392"/>
                  </a:lnTo>
                  <a:lnTo>
                    <a:pt x="55" y="396"/>
                  </a:lnTo>
                  <a:lnTo>
                    <a:pt x="67" y="399"/>
                  </a:lnTo>
                  <a:lnTo>
                    <a:pt x="68" y="399"/>
                  </a:lnTo>
                  <a:lnTo>
                    <a:pt x="75" y="394"/>
                  </a:lnTo>
                  <a:lnTo>
                    <a:pt x="98" y="376"/>
                  </a:lnTo>
                  <a:lnTo>
                    <a:pt x="172" y="325"/>
                  </a:lnTo>
                  <a:lnTo>
                    <a:pt x="285" y="261"/>
                  </a:lnTo>
                  <a:lnTo>
                    <a:pt x="277" y="247"/>
                  </a:lnTo>
                  <a:lnTo>
                    <a:pt x="240" y="263"/>
                  </a:lnTo>
                  <a:lnTo>
                    <a:pt x="157" y="298"/>
                  </a:lnTo>
                  <a:lnTo>
                    <a:pt x="71" y="326"/>
                  </a:lnTo>
                  <a:lnTo>
                    <a:pt x="41" y="329"/>
                  </a:lnTo>
                  <a:lnTo>
                    <a:pt x="34" y="328"/>
                  </a:lnTo>
                  <a:lnTo>
                    <a:pt x="32" y="326"/>
                  </a:lnTo>
                  <a:lnTo>
                    <a:pt x="32" y="323"/>
                  </a:lnTo>
                  <a:lnTo>
                    <a:pt x="34" y="315"/>
                  </a:lnTo>
                  <a:lnTo>
                    <a:pt x="52" y="296"/>
                  </a:lnTo>
                  <a:lnTo>
                    <a:pt x="80" y="272"/>
                  </a:lnTo>
                  <a:lnTo>
                    <a:pt x="117" y="250"/>
                  </a:lnTo>
                  <a:lnTo>
                    <a:pt x="188" y="212"/>
                  </a:lnTo>
                  <a:lnTo>
                    <a:pt x="220" y="196"/>
                  </a:lnTo>
                  <a:lnTo>
                    <a:pt x="214" y="181"/>
                  </a:lnTo>
                  <a:lnTo>
                    <a:pt x="117" y="221"/>
                  </a:lnTo>
                  <a:lnTo>
                    <a:pt x="48" y="243"/>
                  </a:lnTo>
                  <a:lnTo>
                    <a:pt x="24" y="245"/>
                  </a:lnTo>
                  <a:lnTo>
                    <a:pt x="18" y="244"/>
                  </a:lnTo>
                  <a:lnTo>
                    <a:pt x="17" y="243"/>
                  </a:lnTo>
                  <a:lnTo>
                    <a:pt x="16" y="239"/>
                  </a:lnTo>
                  <a:lnTo>
                    <a:pt x="18" y="232"/>
                  </a:lnTo>
                  <a:lnTo>
                    <a:pt x="37" y="211"/>
                  </a:lnTo>
                  <a:lnTo>
                    <a:pt x="70" y="186"/>
                  </a:lnTo>
                  <a:lnTo>
                    <a:pt x="110" y="163"/>
                  </a:lnTo>
                  <a:lnTo>
                    <a:pt x="187" y="122"/>
                  </a:lnTo>
                  <a:lnTo>
                    <a:pt x="227" y="103"/>
                  </a:lnTo>
                  <a:lnTo>
                    <a:pt x="240" y="17"/>
                  </a:lnTo>
                  <a:lnTo>
                    <a:pt x="258" y="19"/>
                  </a:lnTo>
                  <a:lnTo>
                    <a:pt x="281" y="23"/>
                  </a:lnTo>
                  <a:lnTo>
                    <a:pt x="322" y="38"/>
                  </a:lnTo>
                  <a:lnTo>
                    <a:pt x="348" y="51"/>
                  </a:lnTo>
                  <a:lnTo>
                    <a:pt x="358" y="59"/>
                  </a:lnTo>
                  <a:lnTo>
                    <a:pt x="531" y="182"/>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241" name="Freeform 135"/>
            <p:cNvSpPr>
              <a:spLocks/>
            </p:cNvSpPr>
            <p:nvPr/>
          </p:nvSpPr>
          <p:spPr bwMode="auto">
            <a:xfrm>
              <a:off x="4904" y="3286"/>
              <a:ext cx="26" cy="32"/>
            </a:xfrm>
            <a:custGeom>
              <a:avLst/>
              <a:gdLst>
                <a:gd name="T0" fmla="*/ 0 w 199"/>
                <a:gd name="T1" fmla="*/ 0 h 241"/>
                <a:gd name="T2" fmla="*/ 0 w 199"/>
                <a:gd name="T3" fmla="*/ 0 h 241"/>
                <a:gd name="T4" fmla="*/ 0 w 199"/>
                <a:gd name="T5" fmla="*/ 0 h 241"/>
                <a:gd name="T6" fmla="*/ 0 w 199"/>
                <a:gd name="T7" fmla="*/ 0 h 241"/>
                <a:gd name="T8" fmla="*/ 0 w 199"/>
                <a:gd name="T9" fmla="*/ 0 h 241"/>
                <a:gd name="T10" fmla="*/ 0 w 199"/>
                <a:gd name="T11" fmla="*/ 0 h 241"/>
                <a:gd name="T12" fmla="*/ 0 w 199"/>
                <a:gd name="T13" fmla="*/ 0 h 241"/>
                <a:gd name="T14" fmla="*/ 0 w 199"/>
                <a:gd name="T15" fmla="*/ 0 h 241"/>
                <a:gd name="T16" fmla="*/ 0 w 199"/>
                <a:gd name="T17" fmla="*/ 0 h 241"/>
                <a:gd name="T18" fmla="*/ 0 w 199"/>
                <a:gd name="T19" fmla="*/ 0 h 241"/>
                <a:gd name="T20" fmla="*/ 0 w 199"/>
                <a:gd name="T21" fmla="*/ 0 h 241"/>
                <a:gd name="T22" fmla="*/ 0 w 199"/>
                <a:gd name="T23" fmla="*/ 0 h 241"/>
                <a:gd name="T24" fmla="*/ 0 w 199"/>
                <a:gd name="T25" fmla="*/ 0 h 241"/>
                <a:gd name="T26" fmla="*/ 0 w 199"/>
                <a:gd name="T27" fmla="*/ 0 h 241"/>
                <a:gd name="T28" fmla="*/ 0 w 199"/>
                <a:gd name="T29" fmla="*/ 0 h 241"/>
                <a:gd name="T30" fmla="*/ 0 w 199"/>
                <a:gd name="T31" fmla="*/ 0 h 241"/>
                <a:gd name="T32" fmla="*/ 0 w 199"/>
                <a:gd name="T33" fmla="*/ 0 h 241"/>
                <a:gd name="T34" fmla="*/ 0 w 199"/>
                <a:gd name="T35" fmla="*/ 0 h 241"/>
                <a:gd name="T36" fmla="*/ 0 w 199"/>
                <a:gd name="T37" fmla="*/ 0 h 241"/>
                <a:gd name="T38" fmla="*/ 0 w 199"/>
                <a:gd name="T39" fmla="*/ 0 h 241"/>
                <a:gd name="T40" fmla="*/ 0 w 199"/>
                <a:gd name="T41" fmla="*/ 0 h 241"/>
                <a:gd name="T42" fmla="*/ 0 w 199"/>
                <a:gd name="T43" fmla="*/ 0 h 241"/>
                <a:gd name="T44" fmla="*/ 0 w 199"/>
                <a:gd name="T45" fmla="*/ 0 h 241"/>
                <a:gd name="T46" fmla="*/ 0 w 199"/>
                <a:gd name="T47" fmla="*/ 0 h 241"/>
                <a:gd name="T48" fmla="*/ 0 w 199"/>
                <a:gd name="T49" fmla="*/ 0 h 241"/>
                <a:gd name="T50" fmla="*/ 0 w 199"/>
                <a:gd name="T51" fmla="*/ 0 h 241"/>
                <a:gd name="T52" fmla="*/ 0 w 199"/>
                <a:gd name="T53" fmla="*/ 0 h 241"/>
                <a:gd name="T54" fmla="*/ 0 w 199"/>
                <a:gd name="T55" fmla="*/ 0 h 241"/>
                <a:gd name="T56" fmla="*/ 0 w 199"/>
                <a:gd name="T57" fmla="*/ 0 h 241"/>
                <a:gd name="T58" fmla="*/ 0 w 199"/>
                <a:gd name="T59" fmla="*/ 0 h 241"/>
                <a:gd name="T60" fmla="*/ 0 w 199"/>
                <a:gd name="T61" fmla="*/ 0 h 241"/>
                <a:gd name="T62" fmla="*/ 0 w 199"/>
                <a:gd name="T63" fmla="*/ 0 h 241"/>
                <a:gd name="T64" fmla="*/ 0 w 199"/>
                <a:gd name="T65" fmla="*/ 0 h 241"/>
                <a:gd name="T66" fmla="*/ 0 w 199"/>
                <a:gd name="T67" fmla="*/ 0 h 241"/>
                <a:gd name="T68" fmla="*/ 0 w 199"/>
                <a:gd name="T69" fmla="*/ 0 h 24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99" h="241">
                  <a:moveTo>
                    <a:pt x="15" y="2"/>
                  </a:moveTo>
                  <a:lnTo>
                    <a:pt x="3" y="9"/>
                  </a:lnTo>
                  <a:lnTo>
                    <a:pt x="0" y="22"/>
                  </a:lnTo>
                  <a:lnTo>
                    <a:pt x="7" y="33"/>
                  </a:lnTo>
                  <a:lnTo>
                    <a:pt x="21" y="37"/>
                  </a:lnTo>
                  <a:lnTo>
                    <a:pt x="31" y="36"/>
                  </a:lnTo>
                  <a:lnTo>
                    <a:pt x="41" y="37"/>
                  </a:lnTo>
                  <a:lnTo>
                    <a:pt x="68" y="47"/>
                  </a:lnTo>
                  <a:lnTo>
                    <a:pt x="95" y="65"/>
                  </a:lnTo>
                  <a:lnTo>
                    <a:pt x="122" y="91"/>
                  </a:lnTo>
                  <a:lnTo>
                    <a:pt x="144" y="121"/>
                  </a:lnTo>
                  <a:lnTo>
                    <a:pt x="159" y="154"/>
                  </a:lnTo>
                  <a:lnTo>
                    <a:pt x="164" y="187"/>
                  </a:lnTo>
                  <a:lnTo>
                    <a:pt x="159" y="221"/>
                  </a:lnTo>
                  <a:lnTo>
                    <a:pt x="162" y="234"/>
                  </a:lnTo>
                  <a:lnTo>
                    <a:pt x="173" y="241"/>
                  </a:lnTo>
                  <a:lnTo>
                    <a:pt x="186" y="238"/>
                  </a:lnTo>
                  <a:lnTo>
                    <a:pt x="193" y="227"/>
                  </a:lnTo>
                  <a:lnTo>
                    <a:pt x="199" y="190"/>
                  </a:lnTo>
                  <a:lnTo>
                    <a:pt x="199" y="184"/>
                  </a:lnTo>
                  <a:lnTo>
                    <a:pt x="193" y="146"/>
                  </a:lnTo>
                  <a:lnTo>
                    <a:pt x="192" y="142"/>
                  </a:lnTo>
                  <a:lnTo>
                    <a:pt x="176" y="105"/>
                  </a:lnTo>
                  <a:lnTo>
                    <a:pt x="174" y="102"/>
                  </a:lnTo>
                  <a:lnTo>
                    <a:pt x="149" y="68"/>
                  </a:lnTo>
                  <a:lnTo>
                    <a:pt x="147" y="65"/>
                  </a:lnTo>
                  <a:lnTo>
                    <a:pt x="119" y="38"/>
                  </a:lnTo>
                  <a:lnTo>
                    <a:pt x="117" y="36"/>
                  </a:lnTo>
                  <a:lnTo>
                    <a:pt x="86" y="15"/>
                  </a:lnTo>
                  <a:lnTo>
                    <a:pt x="82" y="13"/>
                  </a:lnTo>
                  <a:lnTo>
                    <a:pt x="51" y="2"/>
                  </a:lnTo>
                  <a:lnTo>
                    <a:pt x="47" y="2"/>
                  </a:lnTo>
                  <a:lnTo>
                    <a:pt x="33" y="0"/>
                  </a:lnTo>
                  <a:lnTo>
                    <a:pt x="28" y="0"/>
                  </a:lnTo>
                  <a:lnTo>
                    <a:pt x="15" y="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42" name="Freeform 136"/>
            <p:cNvSpPr>
              <a:spLocks/>
            </p:cNvSpPr>
            <p:nvPr/>
          </p:nvSpPr>
          <p:spPr bwMode="auto">
            <a:xfrm>
              <a:off x="4846" y="3281"/>
              <a:ext cx="21" cy="16"/>
            </a:xfrm>
            <a:custGeom>
              <a:avLst/>
              <a:gdLst>
                <a:gd name="T0" fmla="*/ 0 w 155"/>
                <a:gd name="T1" fmla="*/ 0 h 144"/>
                <a:gd name="T2" fmla="*/ 0 w 155"/>
                <a:gd name="T3" fmla="*/ 0 h 144"/>
                <a:gd name="T4" fmla="*/ 0 w 155"/>
                <a:gd name="T5" fmla="*/ 0 h 144"/>
                <a:gd name="T6" fmla="*/ 0 w 155"/>
                <a:gd name="T7" fmla="*/ 0 h 144"/>
                <a:gd name="T8" fmla="*/ 0 w 155"/>
                <a:gd name="T9" fmla="*/ 0 h 144"/>
                <a:gd name="T10" fmla="*/ 0 w 155"/>
                <a:gd name="T11" fmla="*/ 0 h 144"/>
                <a:gd name="T12" fmla="*/ 0 w 155"/>
                <a:gd name="T13" fmla="*/ 0 h 144"/>
                <a:gd name="T14" fmla="*/ 0 w 155"/>
                <a:gd name="T15" fmla="*/ 0 h 144"/>
                <a:gd name="T16" fmla="*/ 0 w 155"/>
                <a:gd name="T17" fmla="*/ 0 h 144"/>
                <a:gd name="T18" fmla="*/ 0 w 155"/>
                <a:gd name="T19" fmla="*/ 0 h 144"/>
                <a:gd name="T20" fmla="*/ 0 w 155"/>
                <a:gd name="T21" fmla="*/ 0 h 144"/>
                <a:gd name="T22" fmla="*/ 0 w 155"/>
                <a:gd name="T23" fmla="*/ 0 h 144"/>
                <a:gd name="T24" fmla="*/ 0 w 155"/>
                <a:gd name="T25" fmla="*/ 0 h 144"/>
                <a:gd name="T26" fmla="*/ 0 w 155"/>
                <a:gd name="T27" fmla="*/ 0 h 144"/>
                <a:gd name="T28" fmla="*/ 0 w 155"/>
                <a:gd name="T29" fmla="*/ 0 h 144"/>
                <a:gd name="T30" fmla="*/ 0 w 155"/>
                <a:gd name="T31" fmla="*/ 0 h 144"/>
                <a:gd name="T32" fmla="*/ 0 w 155"/>
                <a:gd name="T33" fmla="*/ 0 h 144"/>
                <a:gd name="T34" fmla="*/ 0 w 155"/>
                <a:gd name="T35" fmla="*/ 0 h 144"/>
                <a:gd name="T36" fmla="*/ 0 w 155"/>
                <a:gd name="T37" fmla="*/ 0 h 144"/>
                <a:gd name="T38" fmla="*/ 0 w 155"/>
                <a:gd name="T39" fmla="*/ 0 h 144"/>
                <a:gd name="T40" fmla="*/ 0 w 155"/>
                <a:gd name="T41" fmla="*/ 0 h 144"/>
                <a:gd name="T42" fmla="*/ 0 w 155"/>
                <a:gd name="T43" fmla="*/ 0 h 144"/>
                <a:gd name="T44" fmla="*/ 0 w 155"/>
                <a:gd name="T45" fmla="*/ 0 h 144"/>
                <a:gd name="T46" fmla="*/ 0 w 155"/>
                <a:gd name="T47" fmla="*/ 0 h 144"/>
                <a:gd name="T48" fmla="*/ 0 w 155"/>
                <a:gd name="T49" fmla="*/ 0 h 144"/>
                <a:gd name="T50" fmla="*/ 0 w 155"/>
                <a:gd name="T51" fmla="*/ 0 h 144"/>
                <a:gd name="T52" fmla="*/ 0 w 155"/>
                <a:gd name="T53" fmla="*/ 0 h 144"/>
                <a:gd name="T54" fmla="*/ 0 w 155"/>
                <a:gd name="T55" fmla="*/ 0 h 14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55" h="144">
                  <a:moveTo>
                    <a:pt x="4" y="13"/>
                  </a:moveTo>
                  <a:lnTo>
                    <a:pt x="0" y="23"/>
                  </a:lnTo>
                  <a:lnTo>
                    <a:pt x="10" y="27"/>
                  </a:lnTo>
                  <a:lnTo>
                    <a:pt x="30" y="18"/>
                  </a:lnTo>
                  <a:lnTo>
                    <a:pt x="51" y="16"/>
                  </a:lnTo>
                  <a:lnTo>
                    <a:pt x="75" y="18"/>
                  </a:lnTo>
                  <a:lnTo>
                    <a:pt x="97" y="28"/>
                  </a:lnTo>
                  <a:lnTo>
                    <a:pt x="116" y="44"/>
                  </a:lnTo>
                  <a:lnTo>
                    <a:pt x="132" y="66"/>
                  </a:lnTo>
                  <a:lnTo>
                    <a:pt x="139" y="96"/>
                  </a:lnTo>
                  <a:lnTo>
                    <a:pt x="137" y="136"/>
                  </a:lnTo>
                  <a:lnTo>
                    <a:pt x="145" y="144"/>
                  </a:lnTo>
                  <a:lnTo>
                    <a:pt x="153" y="136"/>
                  </a:lnTo>
                  <a:lnTo>
                    <a:pt x="155" y="95"/>
                  </a:lnTo>
                  <a:lnTo>
                    <a:pt x="154" y="93"/>
                  </a:lnTo>
                  <a:lnTo>
                    <a:pt x="146" y="61"/>
                  </a:lnTo>
                  <a:lnTo>
                    <a:pt x="145" y="59"/>
                  </a:lnTo>
                  <a:lnTo>
                    <a:pt x="129" y="34"/>
                  </a:lnTo>
                  <a:lnTo>
                    <a:pt x="128" y="32"/>
                  </a:lnTo>
                  <a:lnTo>
                    <a:pt x="106" y="15"/>
                  </a:lnTo>
                  <a:lnTo>
                    <a:pt x="104" y="14"/>
                  </a:lnTo>
                  <a:lnTo>
                    <a:pt x="80" y="4"/>
                  </a:lnTo>
                  <a:lnTo>
                    <a:pt x="78" y="3"/>
                  </a:lnTo>
                  <a:lnTo>
                    <a:pt x="52" y="0"/>
                  </a:lnTo>
                  <a:lnTo>
                    <a:pt x="50" y="0"/>
                  </a:lnTo>
                  <a:lnTo>
                    <a:pt x="27" y="3"/>
                  </a:lnTo>
                  <a:lnTo>
                    <a:pt x="25" y="4"/>
                  </a:lnTo>
                  <a:lnTo>
                    <a:pt x="4" y="13"/>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43" name="Freeform 137"/>
            <p:cNvSpPr>
              <a:spLocks/>
            </p:cNvSpPr>
            <p:nvPr/>
          </p:nvSpPr>
          <p:spPr bwMode="auto">
            <a:xfrm>
              <a:off x="4893" y="3307"/>
              <a:ext cx="22" cy="22"/>
            </a:xfrm>
            <a:custGeom>
              <a:avLst/>
              <a:gdLst>
                <a:gd name="T0" fmla="*/ 0 w 156"/>
                <a:gd name="T1" fmla="*/ 0 h 143"/>
                <a:gd name="T2" fmla="*/ 0 w 156"/>
                <a:gd name="T3" fmla="*/ 0 h 143"/>
                <a:gd name="T4" fmla="*/ 0 w 156"/>
                <a:gd name="T5" fmla="*/ 0 h 143"/>
                <a:gd name="T6" fmla="*/ 0 w 156"/>
                <a:gd name="T7" fmla="*/ 0 h 143"/>
                <a:gd name="T8" fmla="*/ 0 w 156"/>
                <a:gd name="T9" fmla="*/ 0 h 143"/>
                <a:gd name="T10" fmla="*/ 0 w 156"/>
                <a:gd name="T11" fmla="*/ 0 h 143"/>
                <a:gd name="T12" fmla="*/ 0 w 156"/>
                <a:gd name="T13" fmla="*/ 0 h 143"/>
                <a:gd name="T14" fmla="*/ 0 w 156"/>
                <a:gd name="T15" fmla="*/ 0 h 143"/>
                <a:gd name="T16" fmla="*/ 0 w 156"/>
                <a:gd name="T17" fmla="*/ 0 h 143"/>
                <a:gd name="T18" fmla="*/ 0 w 156"/>
                <a:gd name="T19" fmla="*/ 0 h 143"/>
                <a:gd name="T20" fmla="*/ 0 w 156"/>
                <a:gd name="T21" fmla="*/ 0 h 143"/>
                <a:gd name="T22" fmla="*/ 0 w 156"/>
                <a:gd name="T23" fmla="*/ 0 h 143"/>
                <a:gd name="T24" fmla="*/ 0 w 156"/>
                <a:gd name="T25" fmla="*/ 0 h 143"/>
                <a:gd name="T26" fmla="*/ 0 w 156"/>
                <a:gd name="T27" fmla="*/ 0 h 143"/>
                <a:gd name="T28" fmla="*/ 0 w 156"/>
                <a:gd name="T29" fmla="*/ 0 h 143"/>
                <a:gd name="T30" fmla="*/ 0 w 156"/>
                <a:gd name="T31" fmla="*/ 0 h 143"/>
                <a:gd name="T32" fmla="*/ 0 w 156"/>
                <a:gd name="T33" fmla="*/ 0 h 143"/>
                <a:gd name="T34" fmla="*/ 0 w 156"/>
                <a:gd name="T35" fmla="*/ 0 h 143"/>
                <a:gd name="T36" fmla="*/ 0 w 156"/>
                <a:gd name="T37" fmla="*/ 0 h 143"/>
                <a:gd name="T38" fmla="*/ 0 w 156"/>
                <a:gd name="T39" fmla="*/ 0 h 143"/>
                <a:gd name="T40" fmla="*/ 0 w 156"/>
                <a:gd name="T41" fmla="*/ 0 h 143"/>
                <a:gd name="T42" fmla="*/ 0 w 156"/>
                <a:gd name="T43" fmla="*/ 0 h 143"/>
                <a:gd name="T44" fmla="*/ 0 w 156"/>
                <a:gd name="T45" fmla="*/ 0 h 143"/>
                <a:gd name="T46" fmla="*/ 0 w 156"/>
                <a:gd name="T47" fmla="*/ 0 h 143"/>
                <a:gd name="T48" fmla="*/ 0 w 156"/>
                <a:gd name="T49" fmla="*/ 0 h 143"/>
                <a:gd name="T50" fmla="*/ 0 w 156"/>
                <a:gd name="T51" fmla="*/ 0 h 143"/>
                <a:gd name="T52" fmla="*/ 0 w 156"/>
                <a:gd name="T53" fmla="*/ 0 h 143"/>
                <a:gd name="T54" fmla="*/ 0 w 156"/>
                <a:gd name="T55" fmla="*/ 0 h 14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56" h="143">
                  <a:moveTo>
                    <a:pt x="4" y="12"/>
                  </a:moveTo>
                  <a:lnTo>
                    <a:pt x="0" y="22"/>
                  </a:lnTo>
                  <a:lnTo>
                    <a:pt x="10" y="26"/>
                  </a:lnTo>
                  <a:lnTo>
                    <a:pt x="29" y="17"/>
                  </a:lnTo>
                  <a:lnTo>
                    <a:pt x="51" y="16"/>
                  </a:lnTo>
                  <a:lnTo>
                    <a:pt x="75" y="18"/>
                  </a:lnTo>
                  <a:lnTo>
                    <a:pt x="98" y="28"/>
                  </a:lnTo>
                  <a:lnTo>
                    <a:pt x="117" y="43"/>
                  </a:lnTo>
                  <a:lnTo>
                    <a:pt x="132" y="65"/>
                  </a:lnTo>
                  <a:lnTo>
                    <a:pt x="140" y="96"/>
                  </a:lnTo>
                  <a:lnTo>
                    <a:pt x="137" y="135"/>
                  </a:lnTo>
                  <a:lnTo>
                    <a:pt x="146" y="143"/>
                  </a:lnTo>
                  <a:lnTo>
                    <a:pt x="154" y="135"/>
                  </a:lnTo>
                  <a:lnTo>
                    <a:pt x="156" y="95"/>
                  </a:lnTo>
                  <a:lnTo>
                    <a:pt x="155" y="93"/>
                  </a:lnTo>
                  <a:lnTo>
                    <a:pt x="147" y="60"/>
                  </a:lnTo>
                  <a:lnTo>
                    <a:pt x="146" y="58"/>
                  </a:lnTo>
                  <a:lnTo>
                    <a:pt x="129" y="33"/>
                  </a:lnTo>
                  <a:lnTo>
                    <a:pt x="128" y="31"/>
                  </a:lnTo>
                  <a:lnTo>
                    <a:pt x="107" y="15"/>
                  </a:lnTo>
                  <a:lnTo>
                    <a:pt x="105" y="14"/>
                  </a:lnTo>
                  <a:lnTo>
                    <a:pt x="80" y="4"/>
                  </a:lnTo>
                  <a:lnTo>
                    <a:pt x="78" y="3"/>
                  </a:lnTo>
                  <a:lnTo>
                    <a:pt x="52" y="0"/>
                  </a:lnTo>
                  <a:lnTo>
                    <a:pt x="50" y="0"/>
                  </a:lnTo>
                  <a:lnTo>
                    <a:pt x="26" y="2"/>
                  </a:lnTo>
                  <a:lnTo>
                    <a:pt x="24" y="3"/>
                  </a:lnTo>
                  <a:lnTo>
                    <a:pt x="4" y="1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44" name="Freeform 138"/>
            <p:cNvSpPr>
              <a:spLocks/>
            </p:cNvSpPr>
            <p:nvPr/>
          </p:nvSpPr>
          <p:spPr bwMode="auto">
            <a:xfrm>
              <a:off x="4867" y="3313"/>
              <a:ext cx="11" cy="10"/>
            </a:xfrm>
            <a:custGeom>
              <a:avLst/>
              <a:gdLst>
                <a:gd name="T0" fmla="*/ 0 w 87"/>
                <a:gd name="T1" fmla="*/ 0 h 74"/>
                <a:gd name="T2" fmla="*/ 0 w 87"/>
                <a:gd name="T3" fmla="*/ 0 h 74"/>
                <a:gd name="T4" fmla="*/ 0 w 87"/>
                <a:gd name="T5" fmla="*/ 0 h 74"/>
                <a:gd name="T6" fmla="*/ 0 w 87"/>
                <a:gd name="T7" fmla="*/ 0 h 74"/>
                <a:gd name="T8" fmla="*/ 0 w 87"/>
                <a:gd name="T9" fmla="*/ 0 h 74"/>
                <a:gd name="T10" fmla="*/ 0 w 87"/>
                <a:gd name="T11" fmla="*/ 0 h 74"/>
                <a:gd name="T12" fmla="*/ 0 w 87"/>
                <a:gd name="T13" fmla="*/ 0 h 74"/>
                <a:gd name="T14" fmla="*/ 0 w 87"/>
                <a:gd name="T15" fmla="*/ 0 h 74"/>
                <a:gd name="T16" fmla="*/ 0 w 87"/>
                <a:gd name="T17" fmla="*/ 0 h 74"/>
                <a:gd name="T18" fmla="*/ 0 w 87"/>
                <a:gd name="T19" fmla="*/ 0 h 74"/>
                <a:gd name="T20" fmla="*/ 0 w 87"/>
                <a:gd name="T21" fmla="*/ 0 h 74"/>
                <a:gd name="T22" fmla="*/ 0 w 87"/>
                <a:gd name="T23" fmla="*/ 0 h 74"/>
                <a:gd name="T24" fmla="*/ 0 w 87"/>
                <a:gd name="T25" fmla="*/ 0 h 7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7" h="74">
                  <a:moveTo>
                    <a:pt x="87" y="0"/>
                  </a:moveTo>
                  <a:lnTo>
                    <a:pt x="84" y="35"/>
                  </a:lnTo>
                  <a:lnTo>
                    <a:pt x="76" y="59"/>
                  </a:lnTo>
                  <a:lnTo>
                    <a:pt x="71" y="68"/>
                  </a:lnTo>
                  <a:lnTo>
                    <a:pt x="70" y="70"/>
                  </a:lnTo>
                  <a:lnTo>
                    <a:pt x="60" y="74"/>
                  </a:lnTo>
                  <a:lnTo>
                    <a:pt x="40" y="74"/>
                  </a:lnTo>
                  <a:lnTo>
                    <a:pt x="20" y="66"/>
                  </a:lnTo>
                  <a:lnTo>
                    <a:pt x="0" y="53"/>
                  </a:lnTo>
                  <a:lnTo>
                    <a:pt x="8" y="53"/>
                  </a:lnTo>
                  <a:lnTo>
                    <a:pt x="29" y="49"/>
                  </a:lnTo>
                  <a:lnTo>
                    <a:pt x="56" y="34"/>
                  </a:lnTo>
                  <a:lnTo>
                    <a:pt x="87" y="0"/>
                  </a:lnTo>
                  <a:close/>
                </a:path>
              </a:pathLst>
            </a:custGeom>
            <a:solidFill>
              <a:srgbClr val="FF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45" name="Freeform 139"/>
            <p:cNvSpPr>
              <a:spLocks/>
            </p:cNvSpPr>
            <p:nvPr/>
          </p:nvSpPr>
          <p:spPr bwMode="auto">
            <a:xfrm>
              <a:off x="4835" y="3313"/>
              <a:ext cx="37" cy="31"/>
            </a:xfrm>
            <a:custGeom>
              <a:avLst/>
              <a:gdLst>
                <a:gd name="T0" fmla="*/ 0 w 255"/>
                <a:gd name="T1" fmla="*/ 0 h 226"/>
                <a:gd name="T2" fmla="*/ 0 w 255"/>
                <a:gd name="T3" fmla="*/ 0 h 226"/>
                <a:gd name="T4" fmla="*/ 0 w 255"/>
                <a:gd name="T5" fmla="*/ 0 h 226"/>
                <a:gd name="T6" fmla="*/ 0 w 255"/>
                <a:gd name="T7" fmla="*/ 0 h 226"/>
                <a:gd name="T8" fmla="*/ 0 w 255"/>
                <a:gd name="T9" fmla="*/ 0 h 226"/>
                <a:gd name="T10" fmla="*/ 0 w 255"/>
                <a:gd name="T11" fmla="*/ 0 h 226"/>
                <a:gd name="T12" fmla="*/ 0 w 255"/>
                <a:gd name="T13" fmla="*/ 0 h 226"/>
                <a:gd name="T14" fmla="*/ 0 w 255"/>
                <a:gd name="T15" fmla="*/ 0 h 226"/>
                <a:gd name="T16" fmla="*/ 0 w 255"/>
                <a:gd name="T17" fmla="*/ 0 h 226"/>
                <a:gd name="T18" fmla="*/ 0 w 255"/>
                <a:gd name="T19" fmla="*/ 0 h 226"/>
                <a:gd name="T20" fmla="*/ 0 w 255"/>
                <a:gd name="T21" fmla="*/ 0 h 226"/>
                <a:gd name="T22" fmla="*/ 0 w 255"/>
                <a:gd name="T23" fmla="*/ 0 h 226"/>
                <a:gd name="T24" fmla="*/ 0 w 255"/>
                <a:gd name="T25" fmla="*/ 0 h 226"/>
                <a:gd name="T26" fmla="*/ 0 w 255"/>
                <a:gd name="T27" fmla="*/ 0 h 226"/>
                <a:gd name="T28" fmla="*/ 0 w 255"/>
                <a:gd name="T29" fmla="*/ 0 h 226"/>
                <a:gd name="T30" fmla="*/ 0 w 255"/>
                <a:gd name="T31" fmla="*/ 0 h 226"/>
                <a:gd name="T32" fmla="*/ 0 w 255"/>
                <a:gd name="T33" fmla="*/ 0 h 2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55" h="226">
                  <a:moveTo>
                    <a:pt x="255" y="226"/>
                  </a:moveTo>
                  <a:lnTo>
                    <a:pt x="231" y="225"/>
                  </a:lnTo>
                  <a:lnTo>
                    <a:pt x="173" y="221"/>
                  </a:lnTo>
                  <a:lnTo>
                    <a:pt x="108" y="208"/>
                  </a:lnTo>
                  <a:lnTo>
                    <a:pt x="80" y="198"/>
                  </a:lnTo>
                  <a:lnTo>
                    <a:pt x="71" y="194"/>
                  </a:lnTo>
                  <a:lnTo>
                    <a:pt x="60" y="185"/>
                  </a:lnTo>
                  <a:lnTo>
                    <a:pt x="46" y="165"/>
                  </a:lnTo>
                  <a:lnTo>
                    <a:pt x="33" y="139"/>
                  </a:lnTo>
                  <a:lnTo>
                    <a:pt x="15" y="77"/>
                  </a:lnTo>
                  <a:lnTo>
                    <a:pt x="4" y="23"/>
                  </a:lnTo>
                  <a:lnTo>
                    <a:pt x="0" y="0"/>
                  </a:lnTo>
                  <a:lnTo>
                    <a:pt x="49" y="66"/>
                  </a:lnTo>
                  <a:lnTo>
                    <a:pt x="112" y="148"/>
                  </a:lnTo>
                  <a:lnTo>
                    <a:pt x="143" y="168"/>
                  </a:lnTo>
                  <a:lnTo>
                    <a:pt x="192" y="195"/>
                  </a:lnTo>
                  <a:lnTo>
                    <a:pt x="255" y="226"/>
                  </a:lnTo>
                  <a:close/>
                </a:path>
              </a:pathLst>
            </a:custGeom>
            <a:solidFill>
              <a:srgbClr val="FF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46" name="Freeform 140"/>
            <p:cNvSpPr>
              <a:spLocks/>
            </p:cNvSpPr>
            <p:nvPr/>
          </p:nvSpPr>
          <p:spPr bwMode="auto">
            <a:xfrm>
              <a:off x="4835" y="3313"/>
              <a:ext cx="43" cy="31"/>
            </a:xfrm>
            <a:custGeom>
              <a:avLst/>
              <a:gdLst>
                <a:gd name="T0" fmla="*/ 0 w 271"/>
                <a:gd name="T1" fmla="*/ 0 h 240"/>
                <a:gd name="T2" fmla="*/ 0 w 271"/>
                <a:gd name="T3" fmla="*/ 0 h 240"/>
                <a:gd name="T4" fmla="*/ 0 w 271"/>
                <a:gd name="T5" fmla="*/ 0 h 240"/>
                <a:gd name="T6" fmla="*/ 0 w 271"/>
                <a:gd name="T7" fmla="*/ 0 h 240"/>
                <a:gd name="T8" fmla="*/ 0 w 271"/>
                <a:gd name="T9" fmla="*/ 0 h 240"/>
                <a:gd name="T10" fmla="*/ 0 w 271"/>
                <a:gd name="T11" fmla="*/ 0 h 240"/>
                <a:gd name="T12" fmla="*/ 0 w 271"/>
                <a:gd name="T13" fmla="*/ 0 h 240"/>
                <a:gd name="T14" fmla="*/ 0 w 271"/>
                <a:gd name="T15" fmla="*/ 0 h 240"/>
                <a:gd name="T16" fmla="*/ 0 w 271"/>
                <a:gd name="T17" fmla="*/ 0 h 240"/>
                <a:gd name="T18" fmla="*/ 0 w 271"/>
                <a:gd name="T19" fmla="*/ 0 h 240"/>
                <a:gd name="T20" fmla="*/ 0 w 271"/>
                <a:gd name="T21" fmla="*/ 0 h 240"/>
                <a:gd name="T22" fmla="*/ 0 w 271"/>
                <a:gd name="T23" fmla="*/ 0 h 240"/>
                <a:gd name="T24" fmla="*/ 0 w 271"/>
                <a:gd name="T25" fmla="*/ 0 h 240"/>
                <a:gd name="T26" fmla="*/ 0 w 271"/>
                <a:gd name="T27" fmla="*/ 0 h 240"/>
                <a:gd name="T28" fmla="*/ 0 w 271"/>
                <a:gd name="T29" fmla="*/ 0 h 240"/>
                <a:gd name="T30" fmla="*/ 0 w 271"/>
                <a:gd name="T31" fmla="*/ 0 h 240"/>
                <a:gd name="T32" fmla="*/ 0 w 271"/>
                <a:gd name="T33" fmla="*/ 0 h 240"/>
                <a:gd name="T34" fmla="*/ 0 w 271"/>
                <a:gd name="T35" fmla="*/ 0 h 240"/>
                <a:gd name="T36" fmla="*/ 0 w 271"/>
                <a:gd name="T37" fmla="*/ 0 h 240"/>
                <a:gd name="T38" fmla="*/ 0 w 271"/>
                <a:gd name="T39" fmla="*/ 0 h 240"/>
                <a:gd name="T40" fmla="*/ 0 w 271"/>
                <a:gd name="T41" fmla="*/ 0 h 240"/>
                <a:gd name="T42" fmla="*/ 0 w 271"/>
                <a:gd name="T43" fmla="*/ 0 h 240"/>
                <a:gd name="T44" fmla="*/ 0 w 271"/>
                <a:gd name="T45" fmla="*/ 0 h 240"/>
                <a:gd name="T46" fmla="*/ 0 w 271"/>
                <a:gd name="T47" fmla="*/ 0 h 240"/>
                <a:gd name="T48" fmla="*/ 0 w 271"/>
                <a:gd name="T49" fmla="*/ 0 h 240"/>
                <a:gd name="T50" fmla="*/ 0 w 271"/>
                <a:gd name="T51" fmla="*/ 0 h 240"/>
                <a:gd name="T52" fmla="*/ 0 w 271"/>
                <a:gd name="T53" fmla="*/ 0 h 240"/>
                <a:gd name="T54" fmla="*/ 0 w 271"/>
                <a:gd name="T55" fmla="*/ 0 h 240"/>
                <a:gd name="T56" fmla="*/ 0 w 271"/>
                <a:gd name="T57" fmla="*/ 0 h 240"/>
                <a:gd name="T58" fmla="*/ 0 w 271"/>
                <a:gd name="T59" fmla="*/ 0 h 240"/>
                <a:gd name="T60" fmla="*/ 0 w 271"/>
                <a:gd name="T61" fmla="*/ 0 h 240"/>
                <a:gd name="T62" fmla="*/ 0 w 271"/>
                <a:gd name="T63" fmla="*/ 0 h 240"/>
                <a:gd name="T64" fmla="*/ 0 w 271"/>
                <a:gd name="T65" fmla="*/ 0 h 240"/>
                <a:gd name="T66" fmla="*/ 0 w 271"/>
                <a:gd name="T67" fmla="*/ 0 h 240"/>
                <a:gd name="T68" fmla="*/ 0 w 271"/>
                <a:gd name="T69" fmla="*/ 0 h 240"/>
                <a:gd name="T70" fmla="*/ 0 w 271"/>
                <a:gd name="T71" fmla="*/ 0 h 240"/>
                <a:gd name="T72" fmla="*/ 0 w 271"/>
                <a:gd name="T73" fmla="*/ 0 h 240"/>
                <a:gd name="T74" fmla="*/ 0 w 271"/>
                <a:gd name="T75" fmla="*/ 0 h 240"/>
                <a:gd name="T76" fmla="*/ 0 w 271"/>
                <a:gd name="T77" fmla="*/ 0 h 24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71" h="240">
                  <a:moveTo>
                    <a:pt x="197" y="204"/>
                  </a:moveTo>
                  <a:lnTo>
                    <a:pt x="195" y="208"/>
                  </a:lnTo>
                  <a:lnTo>
                    <a:pt x="247" y="234"/>
                  </a:lnTo>
                  <a:lnTo>
                    <a:pt x="235" y="233"/>
                  </a:lnTo>
                  <a:lnTo>
                    <a:pt x="177" y="229"/>
                  </a:lnTo>
                  <a:lnTo>
                    <a:pt x="113" y="216"/>
                  </a:lnTo>
                  <a:lnTo>
                    <a:pt x="85" y="207"/>
                  </a:lnTo>
                  <a:lnTo>
                    <a:pt x="76" y="203"/>
                  </a:lnTo>
                  <a:lnTo>
                    <a:pt x="66" y="194"/>
                  </a:lnTo>
                  <a:lnTo>
                    <a:pt x="52" y="175"/>
                  </a:lnTo>
                  <a:lnTo>
                    <a:pt x="39" y="149"/>
                  </a:lnTo>
                  <a:lnTo>
                    <a:pt x="22" y="87"/>
                  </a:lnTo>
                  <a:lnTo>
                    <a:pt x="11" y="34"/>
                  </a:lnTo>
                  <a:lnTo>
                    <a:pt x="8" y="21"/>
                  </a:lnTo>
                  <a:lnTo>
                    <a:pt x="51" y="79"/>
                  </a:lnTo>
                  <a:lnTo>
                    <a:pt x="114" y="161"/>
                  </a:lnTo>
                  <a:lnTo>
                    <a:pt x="146" y="182"/>
                  </a:lnTo>
                  <a:lnTo>
                    <a:pt x="195" y="208"/>
                  </a:lnTo>
                  <a:lnTo>
                    <a:pt x="247" y="234"/>
                  </a:lnTo>
                  <a:lnTo>
                    <a:pt x="235" y="233"/>
                  </a:lnTo>
                  <a:lnTo>
                    <a:pt x="235" y="239"/>
                  </a:lnTo>
                  <a:lnTo>
                    <a:pt x="271" y="240"/>
                  </a:lnTo>
                  <a:lnTo>
                    <a:pt x="197" y="204"/>
                  </a:lnTo>
                  <a:lnTo>
                    <a:pt x="148" y="177"/>
                  </a:lnTo>
                  <a:lnTo>
                    <a:pt x="118" y="157"/>
                  </a:lnTo>
                  <a:lnTo>
                    <a:pt x="55" y="75"/>
                  </a:lnTo>
                  <a:lnTo>
                    <a:pt x="0" y="0"/>
                  </a:lnTo>
                  <a:lnTo>
                    <a:pt x="5" y="34"/>
                  </a:lnTo>
                  <a:lnTo>
                    <a:pt x="16" y="89"/>
                  </a:lnTo>
                  <a:lnTo>
                    <a:pt x="35" y="151"/>
                  </a:lnTo>
                  <a:lnTo>
                    <a:pt x="48" y="177"/>
                  </a:lnTo>
                  <a:lnTo>
                    <a:pt x="62" y="198"/>
                  </a:lnTo>
                  <a:lnTo>
                    <a:pt x="74" y="207"/>
                  </a:lnTo>
                  <a:lnTo>
                    <a:pt x="83" y="211"/>
                  </a:lnTo>
                  <a:lnTo>
                    <a:pt x="111" y="222"/>
                  </a:lnTo>
                  <a:lnTo>
                    <a:pt x="177" y="235"/>
                  </a:lnTo>
                  <a:lnTo>
                    <a:pt x="235" y="239"/>
                  </a:lnTo>
                  <a:lnTo>
                    <a:pt x="271" y="240"/>
                  </a:lnTo>
                  <a:lnTo>
                    <a:pt x="197" y="204"/>
                  </a:lnTo>
                  <a:close/>
                </a:path>
              </a:pathLst>
            </a:custGeom>
            <a:solidFill>
              <a:srgbClr val="FF0000"/>
            </a:solidFill>
            <a:ln w="0">
              <a:solidFill>
                <a:srgbClr val="FF0000"/>
              </a:solidFill>
              <a:prstDash val="solid"/>
              <a:round/>
              <a:headEnd/>
              <a:tailEnd/>
            </a:ln>
          </p:spPr>
          <p:txBody>
            <a:bodyPr/>
            <a:lstStyle/>
            <a:p>
              <a:endParaRPr lang="ja-JP" altLang="en-US"/>
            </a:p>
          </p:txBody>
        </p:sp>
        <p:sp>
          <p:nvSpPr>
            <p:cNvPr id="3247" name="Freeform 141"/>
            <p:cNvSpPr>
              <a:spLocks/>
            </p:cNvSpPr>
            <p:nvPr/>
          </p:nvSpPr>
          <p:spPr bwMode="auto">
            <a:xfrm>
              <a:off x="4851" y="3191"/>
              <a:ext cx="32" cy="32"/>
            </a:xfrm>
            <a:custGeom>
              <a:avLst/>
              <a:gdLst>
                <a:gd name="T0" fmla="*/ 0 w 209"/>
                <a:gd name="T1" fmla="*/ 0 h 261"/>
                <a:gd name="T2" fmla="*/ 0 w 209"/>
                <a:gd name="T3" fmla="*/ 0 h 261"/>
                <a:gd name="T4" fmla="*/ 0 w 209"/>
                <a:gd name="T5" fmla="*/ 0 h 261"/>
                <a:gd name="T6" fmla="*/ 0 w 209"/>
                <a:gd name="T7" fmla="*/ 0 h 261"/>
                <a:gd name="T8" fmla="*/ 0 w 209"/>
                <a:gd name="T9" fmla="*/ 0 h 261"/>
                <a:gd name="T10" fmla="*/ 0 w 209"/>
                <a:gd name="T11" fmla="*/ 0 h 261"/>
                <a:gd name="T12" fmla="*/ 0 w 209"/>
                <a:gd name="T13" fmla="*/ 0 h 261"/>
                <a:gd name="T14" fmla="*/ 0 w 209"/>
                <a:gd name="T15" fmla="*/ 0 h 261"/>
                <a:gd name="T16" fmla="*/ 0 w 209"/>
                <a:gd name="T17" fmla="*/ 0 h 261"/>
                <a:gd name="T18" fmla="*/ 0 w 209"/>
                <a:gd name="T19" fmla="*/ 0 h 261"/>
                <a:gd name="T20" fmla="*/ 0 w 209"/>
                <a:gd name="T21" fmla="*/ 0 h 261"/>
                <a:gd name="T22" fmla="*/ 0 w 209"/>
                <a:gd name="T23" fmla="*/ 0 h 261"/>
                <a:gd name="T24" fmla="*/ 0 w 209"/>
                <a:gd name="T25" fmla="*/ 0 h 261"/>
                <a:gd name="T26" fmla="*/ 0 w 209"/>
                <a:gd name="T27" fmla="*/ 0 h 261"/>
                <a:gd name="T28" fmla="*/ 0 w 209"/>
                <a:gd name="T29" fmla="*/ 0 h 26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9" h="261">
                  <a:moveTo>
                    <a:pt x="14" y="0"/>
                  </a:moveTo>
                  <a:lnTo>
                    <a:pt x="0" y="6"/>
                  </a:lnTo>
                  <a:lnTo>
                    <a:pt x="29" y="69"/>
                  </a:lnTo>
                  <a:lnTo>
                    <a:pt x="55" y="119"/>
                  </a:lnTo>
                  <a:lnTo>
                    <a:pt x="66" y="137"/>
                  </a:lnTo>
                  <a:lnTo>
                    <a:pt x="84" y="158"/>
                  </a:lnTo>
                  <a:lnTo>
                    <a:pt x="154" y="222"/>
                  </a:lnTo>
                  <a:lnTo>
                    <a:pt x="199" y="261"/>
                  </a:lnTo>
                  <a:lnTo>
                    <a:pt x="209" y="249"/>
                  </a:lnTo>
                  <a:lnTo>
                    <a:pt x="164" y="210"/>
                  </a:lnTo>
                  <a:lnTo>
                    <a:pt x="94" y="147"/>
                  </a:lnTo>
                  <a:lnTo>
                    <a:pt x="79" y="129"/>
                  </a:lnTo>
                  <a:lnTo>
                    <a:pt x="69" y="110"/>
                  </a:lnTo>
                  <a:lnTo>
                    <a:pt x="43" y="62"/>
                  </a:lnTo>
                  <a:lnTo>
                    <a:pt x="14" y="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48" name="Freeform 142"/>
            <p:cNvSpPr>
              <a:spLocks/>
            </p:cNvSpPr>
            <p:nvPr/>
          </p:nvSpPr>
          <p:spPr bwMode="auto">
            <a:xfrm>
              <a:off x="4909" y="3466"/>
              <a:ext cx="21" cy="11"/>
            </a:xfrm>
            <a:custGeom>
              <a:avLst/>
              <a:gdLst>
                <a:gd name="T0" fmla="*/ 0 w 142"/>
                <a:gd name="T1" fmla="*/ 0 h 111"/>
                <a:gd name="T2" fmla="*/ 0 w 142"/>
                <a:gd name="T3" fmla="*/ 0 h 111"/>
                <a:gd name="T4" fmla="*/ 0 w 142"/>
                <a:gd name="T5" fmla="*/ 0 h 111"/>
                <a:gd name="T6" fmla="*/ 0 w 142"/>
                <a:gd name="T7" fmla="*/ 0 h 111"/>
                <a:gd name="T8" fmla="*/ 0 w 142"/>
                <a:gd name="T9" fmla="*/ 0 h 111"/>
                <a:gd name="T10" fmla="*/ 0 w 142"/>
                <a:gd name="T11" fmla="*/ 0 h 111"/>
                <a:gd name="T12" fmla="*/ 0 w 142"/>
                <a:gd name="T13" fmla="*/ 0 h 111"/>
                <a:gd name="T14" fmla="*/ 0 w 142"/>
                <a:gd name="T15" fmla="*/ 0 h 111"/>
                <a:gd name="T16" fmla="*/ 0 w 142"/>
                <a:gd name="T17" fmla="*/ 0 h 111"/>
                <a:gd name="T18" fmla="*/ 0 w 142"/>
                <a:gd name="T19" fmla="*/ 0 h 111"/>
                <a:gd name="T20" fmla="*/ 0 w 142"/>
                <a:gd name="T21" fmla="*/ 0 h 111"/>
                <a:gd name="T22" fmla="*/ 0 w 142"/>
                <a:gd name="T23" fmla="*/ 0 h 111"/>
                <a:gd name="T24" fmla="*/ 0 w 142"/>
                <a:gd name="T25" fmla="*/ 0 h 111"/>
                <a:gd name="T26" fmla="*/ 0 w 142"/>
                <a:gd name="T27" fmla="*/ 0 h 111"/>
                <a:gd name="T28" fmla="*/ 0 w 142"/>
                <a:gd name="T29" fmla="*/ 0 h 111"/>
                <a:gd name="T30" fmla="*/ 0 w 142"/>
                <a:gd name="T31" fmla="*/ 0 h 111"/>
                <a:gd name="T32" fmla="*/ 0 w 142"/>
                <a:gd name="T33" fmla="*/ 0 h 111"/>
                <a:gd name="T34" fmla="*/ 0 w 142"/>
                <a:gd name="T35" fmla="*/ 0 h 111"/>
                <a:gd name="T36" fmla="*/ 0 w 142"/>
                <a:gd name="T37" fmla="*/ 0 h 111"/>
                <a:gd name="T38" fmla="*/ 0 w 142"/>
                <a:gd name="T39" fmla="*/ 0 h 111"/>
                <a:gd name="T40" fmla="*/ 0 w 142"/>
                <a:gd name="T41" fmla="*/ 0 h 111"/>
                <a:gd name="T42" fmla="*/ 0 w 142"/>
                <a:gd name="T43" fmla="*/ 0 h 111"/>
                <a:gd name="T44" fmla="*/ 0 w 142"/>
                <a:gd name="T45" fmla="*/ 0 h 111"/>
                <a:gd name="T46" fmla="*/ 0 w 142"/>
                <a:gd name="T47" fmla="*/ 0 h 111"/>
                <a:gd name="T48" fmla="*/ 0 w 142"/>
                <a:gd name="T49" fmla="*/ 0 h 111"/>
                <a:gd name="T50" fmla="*/ 0 w 142"/>
                <a:gd name="T51" fmla="*/ 0 h 111"/>
                <a:gd name="T52" fmla="*/ 0 w 142"/>
                <a:gd name="T53" fmla="*/ 0 h 111"/>
                <a:gd name="T54" fmla="*/ 0 w 142"/>
                <a:gd name="T55" fmla="*/ 0 h 111"/>
                <a:gd name="T56" fmla="*/ 0 w 142"/>
                <a:gd name="T57" fmla="*/ 0 h 11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42" h="111">
                  <a:moveTo>
                    <a:pt x="140" y="20"/>
                  </a:moveTo>
                  <a:lnTo>
                    <a:pt x="142" y="6"/>
                  </a:lnTo>
                  <a:lnTo>
                    <a:pt x="130" y="2"/>
                  </a:lnTo>
                  <a:lnTo>
                    <a:pt x="99" y="0"/>
                  </a:lnTo>
                  <a:lnTo>
                    <a:pt x="80" y="3"/>
                  </a:lnTo>
                  <a:lnTo>
                    <a:pt x="58" y="9"/>
                  </a:lnTo>
                  <a:lnTo>
                    <a:pt x="39" y="19"/>
                  </a:lnTo>
                  <a:lnTo>
                    <a:pt x="0" y="52"/>
                  </a:lnTo>
                  <a:lnTo>
                    <a:pt x="38" y="45"/>
                  </a:lnTo>
                  <a:lnTo>
                    <a:pt x="64" y="47"/>
                  </a:lnTo>
                  <a:lnTo>
                    <a:pt x="79" y="55"/>
                  </a:lnTo>
                  <a:lnTo>
                    <a:pt x="96" y="66"/>
                  </a:lnTo>
                  <a:lnTo>
                    <a:pt x="113" y="84"/>
                  </a:lnTo>
                  <a:lnTo>
                    <a:pt x="128" y="111"/>
                  </a:lnTo>
                  <a:lnTo>
                    <a:pt x="142" y="103"/>
                  </a:lnTo>
                  <a:lnTo>
                    <a:pt x="125" y="74"/>
                  </a:lnTo>
                  <a:lnTo>
                    <a:pt x="106" y="54"/>
                  </a:lnTo>
                  <a:lnTo>
                    <a:pt x="87" y="40"/>
                  </a:lnTo>
                  <a:lnTo>
                    <a:pt x="68" y="33"/>
                  </a:lnTo>
                  <a:lnTo>
                    <a:pt x="38" y="29"/>
                  </a:lnTo>
                  <a:lnTo>
                    <a:pt x="26" y="32"/>
                  </a:lnTo>
                  <a:lnTo>
                    <a:pt x="22" y="33"/>
                  </a:lnTo>
                  <a:lnTo>
                    <a:pt x="32" y="45"/>
                  </a:lnTo>
                  <a:lnTo>
                    <a:pt x="47" y="31"/>
                  </a:lnTo>
                  <a:lnTo>
                    <a:pt x="65" y="23"/>
                  </a:lnTo>
                  <a:lnTo>
                    <a:pt x="82" y="18"/>
                  </a:lnTo>
                  <a:lnTo>
                    <a:pt x="99" y="17"/>
                  </a:lnTo>
                  <a:lnTo>
                    <a:pt x="128" y="19"/>
                  </a:lnTo>
                  <a:lnTo>
                    <a:pt x="140" y="2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49" name="Freeform 143"/>
            <p:cNvSpPr>
              <a:spLocks/>
            </p:cNvSpPr>
            <p:nvPr/>
          </p:nvSpPr>
          <p:spPr bwMode="auto">
            <a:xfrm>
              <a:off x="4798" y="3382"/>
              <a:ext cx="37" cy="153"/>
            </a:xfrm>
            <a:custGeom>
              <a:avLst/>
              <a:gdLst>
                <a:gd name="T0" fmla="*/ 0 w 248"/>
                <a:gd name="T1" fmla="*/ 0 h 1181"/>
                <a:gd name="T2" fmla="*/ 0 w 248"/>
                <a:gd name="T3" fmla="*/ 0 h 1181"/>
                <a:gd name="T4" fmla="*/ 0 w 248"/>
                <a:gd name="T5" fmla="*/ 0 h 1181"/>
                <a:gd name="T6" fmla="*/ 0 w 248"/>
                <a:gd name="T7" fmla="*/ 0 h 1181"/>
                <a:gd name="T8" fmla="*/ 0 w 248"/>
                <a:gd name="T9" fmla="*/ 0 h 1181"/>
                <a:gd name="T10" fmla="*/ 0 w 248"/>
                <a:gd name="T11" fmla="*/ 0 h 1181"/>
                <a:gd name="T12" fmla="*/ 0 w 248"/>
                <a:gd name="T13" fmla="*/ 0 h 1181"/>
                <a:gd name="T14" fmla="*/ 0 w 248"/>
                <a:gd name="T15" fmla="*/ 0 h 1181"/>
                <a:gd name="T16" fmla="*/ 0 w 248"/>
                <a:gd name="T17" fmla="*/ 0 h 1181"/>
                <a:gd name="T18" fmla="*/ 0 w 248"/>
                <a:gd name="T19" fmla="*/ 0 h 1181"/>
                <a:gd name="T20" fmla="*/ 0 w 248"/>
                <a:gd name="T21" fmla="*/ 0 h 1181"/>
                <a:gd name="T22" fmla="*/ 0 w 248"/>
                <a:gd name="T23" fmla="*/ 0 h 1181"/>
                <a:gd name="T24" fmla="*/ 0 w 248"/>
                <a:gd name="T25" fmla="*/ 0 h 1181"/>
                <a:gd name="T26" fmla="*/ 0 w 248"/>
                <a:gd name="T27" fmla="*/ 0 h 1181"/>
                <a:gd name="T28" fmla="*/ 0 w 248"/>
                <a:gd name="T29" fmla="*/ 0 h 1181"/>
                <a:gd name="T30" fmla="*/ 0 w 248"/>
                <a:gd name="T31" fmla="*/ 0 h 1181"/>
                <a:gd name="T32" fmla="*/ 0 w 248"/>
                <a:gd name="T33" fmla="*/ 0 h 118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48" h="1181">
                  <a:moveTo>
                    <a:pt x="248" y="4"/>
                  </a:moveTo>
                  <a:lnTo>
                    <a:pt x="234" y="0"/>
                  </a:lnTo>
                  <a:lnTo>
                    <a:pt x="169" y="197"/>
                  </a:lnTo>
                  <a:lnTo>
                    <a:pt x="120" y="353"/>
                  </a:lnTo>
                  <a:lnTo>
                    <a:pt x="103" y="410"/>
                  </a:lnTo>
                  <a:lnTo>
                    <a:pt x="89" y="470"/>
                  </a:lnTo>
                  <a:lnTo>
                    <a:pt x="66" y="623"/>
                  </a:lnTo>
                  <a:lnTo>
                    <a:pt x="37" y="863"/>
                  </a:lnTo>
                  <a:lnTo>
                    <a:pt x="0" y="1179"/>
                  </a:lnTo>
                  <a:lnTo>
                    <a:pt x="16" y="1181"/>
                  </a:lnTo>
                  <a:lnTo>
                    <a:pt x="53" y="865"/>
                  </a:lnTo>
                  <a:lnTo>
                    <a:pt x="83" y="625"/>
                  </a:lnTo>
                  <a:lnTo>
                    <a:pt x="103" y="472"/>
                  </a:lnTo>
                  <a:lnTo>
                    <a:pt x="117" y="415"/>
                  </a:lnTo>
                  <a:lnTo>
                    <a:pt x="135" y="357"/>
                  </a:lnTo>
                  <a:lnTo>
                    <a:pt x="184" y="201"/>
                  </a:lnTo>
                  <a:lnTo>
                    <a:pt x="248" y="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50" name="Freeform 144"/>
            <p:cNvSpPr>
              <a:spLocks/>
            </p:cNvSpPr>
            <p:nvPr/>
          </p:nvSpPr>
          <p:spPr bwMode="auto">
            <a:xfrm>
              <a:off x="4782" y="3371"/>
              <a:ext cx="37" cy="164"/>
            </a:xfrm>
            <a:custGeom>
              <a:avLst/>
              <a:gdLst>
                <a:gd name="T0" fmla="*/ 0 w 253"/>
                <a:gd name="T1" fmla="*/ 0 h 1271"/>
                <a:gd name="T2" fmla="*/ 0 w 253"/>
                <a:gd name="T3" fmla="*/ 0 h 1271"/>
                <a:gd name="T4" fmla="*/ 0 w 253"/>
                <a:gd name="T5" fmla="*/ 0 h 1271"/>
                <a:gd name="T6" fmla="*/ 0 w 253"/>
                <a:gd name="T7" fmla="*/ 0 h 1271"/>
                <a:gd name="T8" fmla="*/ 0 w 253"/>
                <a:gd name="T9" fmla="*/ 0 h 1271"/>
                <a:gd name="T10" fmla="*/ 0 w 253"/>
                <a:gd name="T11" fmla="*/ 0 h 1271"/>
                <a:gd name="T12" fmla="*/ 0 w 253"/>
                <a:gd name="T13" fmla="*/ 0 h 1271"/>
                <a:gd name="T14" fmla="*/ 0 w 253"/>
                <a:gd name="T15" fmla="*/ 0 h 1271"/>
                <a:gd name="T16" fmla="*/ 0 w 253"/>
                <a:gd name="T17" fmla="*/ 0 h 1271"/>
                <a:gd name="T18" fmla="*/ 0 w 253"/>
                <a:gd name="T19" fmla="*/ 0 h 1271"/>
                <a:gd name="T20" fmla="*/ 0 w 253"/>
                <a:gd name="T21" fmla="*/ 0 h 1271"/>
                <a:gd name="T22" fmla="*/ 0 w 253"/>
                <a:gd name="T23" fmla="*/ 0 h 1271"/>
                <a:gd name="T24" fmla="*/ 0 w 253"/>
                <a:gd name="T25" fmla="*/ 0 h 1271"/>
                <a:gd name="T26" fmla="*/ 0 w 253"/>
                <a:gd name="T27" fmla="*/ 0 h 1271"/>
                <a:gd name="T28" fmla="*/ 0 w 253"/>
                <a:gd name="T29" fmla="*/ 0 h 1271"/>
                <a:gd name="T30" fmla="*/ 0 w 253"/>
                <a:gd name="T31" fmla="*/ 0 h 1271"/>
                <a:gd name="T32" fmla="*/ 0 w 253"/>
                <a:gd name="T33" fmla="*/ 0 h 127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53" h="1271">
                  <a:moveTo>
                    <a:pt x="253" y="4"/>
                  </a:moveTo>
                  <a:lnTo>
                    <a:pt x="239" y="0"/>
                  </a:lnTo>
                  <a:lnTo>
                    <a:pt x="184" y="200"/>
                  </a:lnTo>
                  <a:lnTo>
                    <a:pt x="138" y="379"/>
                  </a:lnTo>
                  <a:lnTo>
                    <a:pt x="120" y="448"/>
                  </a:lnTo>
                  <a:lnTo>
                    <a:pt x="99" y="548"/>
                  </a:lnTo>
                  <a:lnTo>
                    <a:pt x="65" y="743"/>
                  </a:lnTo>
                  <a:lnTo>
                    <a:pt x="34" y="983"/>
                  </a:lnTo>
                  <a:lnTo>
                    <a:pt x="0" y="1269"/>
                  </a:lnTo>
                  <a:lnTo>
                    <a:pt x="16" y="1271"/>
                  </a:lnTo>
                  <a:lnTo>
                    <a:pt x="50" y="985"/>
                  </a:lnTo>
                  <a:lnTo>
                    <a:pt x="82" y="745"/>
                  </a:lnTo>
                  <a:lnTo>
                    <a:pt x="113" y="550"/>
                  </a:lnTo>
                  <a:lnTo>
                    <a:pt x="135" y="452"/>
                  </a:lnTo>
                  <a:lnTo>
                    <a:pt x="152" y="383"/>
                  </a:lnTo>
                  <a:lnTo>
                    <a:pt x="198" y="204"/>
                  </a:lnTo>
                  <a:lnTo>
                    <a:pt x="253" y="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51" name="Freeform 145"/>
            <p:cNvSpPr>
              <a:spLocks/>
            </p:cNvSpPr>
            <p:nvPr/>
          </p:nvSpPr>
          <p:spPr bwMode="auto">
            <a:xfrm>
              <a:off x="4703" y="3509"/>
              <a:ext cx="175" cy="32"/>
            </a:xfrm>
            <a:custGeom>
              <a:avLst/>
              <a:gdLst>
                <a:gd name="T0" fmla="*/ 0 w 1208"/>
                <a:gd name="T1" fmla="*/ 0 h 228"/>
                <a:gd name="T2" fmla="*/ 0 w 1208"/>
                <a:gd name="T3" fmla="*/ 0 h 228"/>
                <a:gd name="T4" fmla="*/ 0 w 1208"/>
                <a:gd name="T5" fmla="*/ 0 h 228"/>
                <a:gd name="T6" fmla="*/ 0 w 1208"/>
                <a:gd name="T7" fmla="*/ 0 h 228"/>
                <a:gd name="T8" fmla="*/ 0 w 1208"/>
                <a:gd name="T9" fmla="*/ 0 h 228"/>
                <a:gd name="T10" fmla="*/ 0 w 1208"/>
                <a:gd name="T11" fmla="*/ 0 h 228"/>
                <a:gd name="T12" fmla="*/ 0 w 1208"/>
                <a:gd name="T13" fmla="*/ 0 h 228"/>
                <a:gd name="T14" fmla="*/ 0 w 1208"/>
                <a:gd name="T15" fmla="*/ 0 h 228"/>
                <a:gd name="T16" fmla="*/ 0 w 1208"/>
                <a:gd name="T17" fmla="*/ 0 h 228"/>
                <a:gd name="T18" fmla="*/ 0 w 1208"/>
                <a:gd name="T19" fmla="*/ 0 h 228"/>
                <a:gd name="T20" fmla="*/ 0 w 1208"/>
                <a:gd name="T21" fmla="*/ 0 h 228"/>
                <a:gd name="T22" fmla="*/ 0 w 1208"/>
                <a:gd name="T23" fmla="*/ 0 h 228"/>
                <a:gd name="T24" fmla="*/ 0 w 1208"/>
                <a:gd name="T25" fmla="*/ 0 h 228"/>
                <a:gd name="T26" fmla="*/ 0 w 1208"/>
                <a:gd name="T27" fmla="*/ 0 h 228"/>
                <a:gd name="T28" fmla="*/ 0 w 1208"/>
                <a:gd name="T29" fmla="*/ 0 h 228"/>
                <a:gd name="T30" fmla="*/ 0 w 1208"/>
                <a:gd name="T31" fmla="*/ 0 h 228"/>
                <a:gd name="T32" fmla="*/ 0 w 1208"/>
                <a:gd name="T33" fmla="*/ 0 h 228"/>
                <a:gd name="T34" fmla="*/ 0 w 1208"/>
                <a:gd name="T35" fmla="*/ 0 h 228"/>
                <a:gd name="T36" fmla="*/ 0 w 1208"/>
                <a:gd name="T37" fmla="*/ 0 h 228"/>
                <a:gd name="T38" fmla="*/ 0 w 1208"/>
                <a:gd name="T39" fmla="*/ 0 h 228"/>
                <a:gd name="T40" fmla="*/ 0 w 1208"/>
                <a:gd name="T41" fmla="*/ 0 h 228"/>
                <a:gd name="T42" fmla="*/ 0 w 1208"/>
                <a:gd name="T43" fmla="*/ 0 h 228"/>
                <a:gd name="T44" fmla="*/ 0 w 1208"/>
                <a:gd name="T45" fmla="*/ 0 h 2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208" h="228">
                  <a:moveTo>
                    <a:pt x="6" y="0"/>
                  </a:moveTo>
                  <a:lnTo>
                    <a:pt x="0" y="15"/>
                  </a:lnTo>
                  <a:lnTo>
                    <a:pt x="263" y="121"/>
                  </a:lnTo>
                  <a:lnTo>
                    <a:pt x="461" y="194"/>
                  </a:lnTo>
                  <a:lnTo>
                    <a:pt x="532" y="217"/>
                  </a:lnTo>
                  <a:lnTo>
                    <a:pt x="553" y="224"/>
                  </a:lnTo>
                  <a:lnTo>
                    <a:pt x="559" y="226"/>
                  </a:lnTo>
                  <a:lnTo>
                    <a:pt x="592" y="228"/>
                  </a:lnTo>
                  <a:lnTo>
                    <a:pt x="646" y="219"/>
                  </a:lnTo>
                  <a:lnTo>
                    <a:pt x="727" y="202"/>
                  </a:lnTo>
                  <a:lnTo>
                    <a:pt x="935" y="149"/>
                  </a:lnTo>
                  <a:lnTo>
                    <a:pt x="1208" y="71"/>
                  </a:lnTo>
                  <a:lnTo>
                    <a:pt x="1204" y="57"/>
                  </a:lnTo>
                  <a:lnTo>
                    <a:pt x="930" y="134"/>
                  </a:lnTo>
                  <a:lnTo>
                    <a:pt x="723" y="188"/>
                  </a:lnTo>
                  <a:lnTo>
                    <a:pt x="643" y="205"/>
                  </a:lnTo>
                  <a:lnTo>
                    <a:pt x="592" y="211"/>
                  </a:lnTo>
                  <a:lnTo>
                    <a:pt x="561" y="210"/>
                  </a:lnTo>
                  <a:lnTo>
                    <a:pt x="557" y="210"/>
                  </a:lnTo>
                  <a:lnTo>
                    <a:pt x="536" y="203"/>
                  </a:lnTo>
                  <a:lnTo>
                    <a:pt x="467" y="179"/>
                  </a:lnTo>
                  <a:lnTo>
                    <a:pt x="269" y="107"/>
                  </a:lnTo>
                  <a:lnTo>
                    <a:pt x="6" y="0"/>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52" name="Freeform 146"/>
            <p:cNvSpPr>
              <a:spLocks/>
            </p:cNvSpPr>
            <p:nvPr/>
          </p:nvSpPr>
          <p:spPr bwMode="auto">
            <a:xfrm>
              <a:off x="5057" y="3212"/>
              <a:ext cx="143" cy="143"/>
            </a:xfrm>
            <a:custGeom>
              <a:avLst/>
              <a:gdLst>
                <a:gd name="T0" fmla="*/ 0 w 1014"/>
                <a:gd name="T1" fmla="*/ 0 h 1088"/>
                <a:gd name="T2" fmla="*/ 0 w 1014"/>
                <a:gd name="T3" fmla="*/ 0 h 1088"/>
                <a:gd name="T4" fmla="*/ 0 w 1014"/>
                <a:gd name="T5" fmla="*/ 0 h 1088"/>
                <a:gd name="T6" fmla="*/ 0 w 1014"/>
                <a:gd name="T7" fmla="*/ 0 h 1088"/>
                <a:gd name="T8" fmla="*/ 0 w 1014"/>
                <a:gd name="T9" fmla="*/ 0 h 1088"/>
                <a:gd name="T10" fmla="*/ 0 w 1014"/>
                <a:gd name="T11" fmla="*/ 0 h 1088"/>
                <a:gd name="T12" fmla="*/ 0 w 1014"/>
                <a:gd name="T13" fmla="*/ 0 h 1088"/>
                <a:gd name="T14" fmla="*/ 0 w 1014"/>
                <a:gd name="T15" fmla="*/ 0 h 1088"/>
                <a:gd name="T16" fmla="*/ 0 w 1014"/>
                <a:gd name="T17" fmla="*/ 0 h 1088"/>
                <a:gd name="T18" fmla="*/ 0 w 1014"/>
                <a:gd name="T19" fmla="*/ 0 h 1088"/>
                <a:gd name="T20" fmla="*/ 0 w 1014"/>
                <a:gd name="T21" fmla="*/ 0 h 1088"/>
                <a:gd name="T22" fmla="*/ 0 w 1014"/>
                <a:gd name="T23" fmla="*/ 0 h 1088"/>
                <a:gd name="T24" fmla="*/ 0 w 1014"/>
                <a:gd name="T25" fmla="*/ 0 h 1088"/>
                <a:gd name="T26" fmla="*/ 0 w 1014"/>
                <a:gd name="T27" fmla="*/ 0 h 1088"/>
                <a:gd name="T28" fmla="*/ 0 w 1014"/>
                <a:gd name="T29" fmla="*/ 0 h 1088"/>
                <a:gd name="T30" fmla="*/ 0 w 1014"/>
                <a:gd name="T31" fmla="*/ 0 h 1088"/>
                <a:gd name="T32" fmla="*/ 0 w 1014"/>
                <a:gd name="T33" fmla="*/ 0 h 1088"/>
                <a:gd name="T34" fmla="*/ 0 w 1014"/>
                <a:gd name="T35" fmla="*/ 0 h 1088"/>
                <a:gd name="T36" fmla="*/ 0 w 1014"/>
                <a:gd name="T37" fmla="*/ 0 h 1088"/>
                <a:gd name="T38" fmla="*/ 0 w 1014"/>
                <a:gd name="T39" fmla="*/ 0 h 1088"/>
                <a:gd name="T40" fmla="*/ 0 w 1014"/>
                <a:gd name="T41" fmla="*/ 0 h 1088"/>
                <a:gd name="T42" fmla="*/ 0 w 1014"/>
                <a:gd name="T43" fmla="*/ 0 h 1088"/>
                <a:gd name="T44" fmla="*/ 0 w 1014"/>
                <a:gd name="T45" fmla="*/ 0 h 1088"/>
                <a:gd name="T46" fmla="*/ 0 w 1014"/>
                <a:gd name="T47" fmla="*/ 0 h 1088"/>
                <a:gd name="T48" fmla="*/ 0 w 1014"/>
                <a:gd name="T49" fmla="*/ 0 h 1088"/>
                <a:gd name="T50" fmla="*/ 0 w 1014"/>
                <a:gd name="T51" fmla="*/ 0 h 1088"/>
                <a:gd name="T52" fmla="*/ 0 w 1014"/>
                <a:gd name="T53" fmla="*/ 0 h 1088"/>
                <a:gd name="T54" fmla="*/ 0 w 1014"/>
                <a:gd name="T55" fmla="*/ 0 h 1088"/>
                <a:gd name="T56" fmla="*/ 0 w 1014"/>
                <a:gd name="T57" fmla="*/ 0 h 1088"/>
                <a:gd name="T58" fmla="*/ 0 w 1014"/>
                <a:gd name="T59" fmla="*/ 0 h 1088"/>
                <a:gd name="T60" fmla="*/ 0 w 1014"/>
                <a:gd name="T61" fmla="*/ 0 h 1088"/>
                <a:gd name="T62" fmla="*/ 0 w 1014"/>
                <a:gd name="T63" fmla="*/ 0 h 108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14" h="1088">
                  <a:moveTo>
                    <a:pt x="119" y="1017"/>
                  </a:moveTo>
                  <a:lnTo>
                    <a:pt x="155" y="1042"/>
                  </a:lnTo>
                  <a:lnTo>
                    <a:pt x="193" y="1061"/>
                  </a:lnTo>
                  <a:lnTo>
                    <a:pt x="234" y="1076"/>
                  </a:lnTo>
                  <a:lnTo>
                    <a:pt x="276" y="1085"/>
                  </a:lnTo>
                  <a:lnTo>
                    <a:pt x="321" y="1088"/>
                  </a:lnTo>
                  <a:lnTo>
                    <a:pt x="367" y="1087"/>
                  </a:lnTo>
                  <a:lnTo>
                    <a:pt x="415" y="1080"/>
                  </a:lnTo>
                  <a:lnTo>
                    <a:pt x="463" y="1069"/>
                  </a:lnTo>
                  <a:lnTo>
                    <a:pt x="511" y="1052"/>
                  </a:lnTo>
                  <a:lnTo>
                    <a:pt x="560" y="1032"/>
                  </a:lnTo>
                  <a:lnTo>
                    <a:pt x="608" y="1006"/>
                  </a:lnTo>
                  <a:lnTo>
                    <a:pt x="656" y="975"/>
                  </a:lnTo>
                  <a:lnTo>
                    <a:pt x="703" y="942"/>
                  </a:lnTo>
                  <a:lnTo>
                    <a:pt x="748" y="903"/>
                  </a:lnTo>
                  <a:lnTo>
                    <a:pt x="791" y="860"/>
                  </a:lnTo>
                  <a:lnTo>
                    <a:pt x="833" y="813"/>
                  </a:lnTo>
                  <a:lnTo>
                    <a:pt x="871" y="763"/>
                  </a:lnTo>
                  <a:lnTo>
                    <a:pt x="905" y="711"/>
                  </a:lnTo>
                  <a:lnTo>
                    <a:pt x="934" y="659"/>
                  </a:lnTo>
                  <a:lnTo>
                    <a:pt x="959" y="607"/>
                  </a:lnTo>
                  <a:lnTo>
                    <a:pt x="979" y="554"/>
                  </a:lnTo>
                  <a:lnTo>
                    <a:pt x="994" y="502"/>
                  </a:lnTo>
                  <a:lnTo>
                    <a:pt x="1006" y="449"/>
                  </a:lnTo>
                  <a:lnTo>
                    <a:pt x="1012" y="399"/>
                  </a:lnTo>
                  <a:lnTo>
                    <a:pt x="1014" y="349"/>
                  </a:lnTo>
                  <a:lnTo>
                    <a:pt x="1011" y="301"/>
                  </a:lnTo>
                  <a:lnTo>
                    <a:pt x="1004" y="255"/>
                  </a:lnTo>
                  <a:lnTo>
                    <a:pt x="991" y="212"/>
                  </a:lnTo>
                  <a:lnTo>
                    <a:pt x="975" y="171"/>
                  </a:lnTo>
                  <a:lnTo>
                    <a:pt x="954" y="134"/>
                  </a:lnTo>
                  <a:lnTo>
                    <a:pt x="927" y="100"/>
                  </a:lnTo>
                  <a:lnTo>
                    <a:pt x="895" y="71"/>
                  </a:lnTo>
                  <a:lnTo>
                    <a:pt x="860" y="46"/>
                  </a:lnTo>
                  <a:lnTo>
                    <a:pt x="822" y="27"/>
                  </a:lnTo>
                  <a:lnTo>
                    <a:pt x="781" y="12"/>
                  </a:lnTo>
                  <a:lnTo>
                    <a:pt x="738" y="3"/>
                  </a:lnTo>
                  <a:lnTo>
                    <a:pt x="693" y="0"/>
                  </a:lnTo>
                  <a:lnTo>
                    <a:pt x="647" y="1"/>
                  </a:lnTo>
                  <a:lnTo>
                    <a:pt x="599" y="8"/>
                  </a:lnTo>
                  <a:lnTo>
                    <a:pt x="551" y="20"/>
                  </a:lnTo>
                  <a:lnTo>
                    <a:pt x="503" y="36"/>
                  </a:lnTo>
                  <a:lnTo>
                    <a:pt x="454" y="57"/>
                  </a:lnTo>
                  <a:lnTo>
                    <a:pt x="406" y="83"/>
                  </a:lnTo>
                  <a:lnTo>
                    <a:pt x="358" y="113"/>
                  </a:lnTo>
                  <a:lnTo>
                    <a:pt x="311" y="148"/>
                  </a:lnTo>
                  <a:lnTo>
                    <a:pt x="266" y="186"/>
                  </a:lnTo>
                  <a:lnTo>
                    <a:pt x="223" y="229"/>
                  </a:lnTo>
                  <a:lnTo>
                    <a:pt x="182" y="276"/>
                  </a:lnTo>
                  <a:lnTo>
                    <a:pt x="144" y="327"/>
                  </a:lnTo>
                  <a:lnTo>
                    <a:pt x="110" y="377"/>
                  </a:lnTo>
                  <a:lnTo>
                    <a:pt x="80" y="429"/>
                  </a:lnTo>
                  <a:lnTo>
                    <a:pt x="56" y="481"/>
                  </a:lnTo>
                  <a:lnTo>
                    <a:pt x="35" y="534"/>
                  </a:lnTo>
                  <a:lnTo>
                    <a:pt x="20" y="587"/>
                  </a:lnTo>
                  <a:lnTo>
                    <a:pt x="9" y="639"/>
                  </a:lnTo>
                  <a:lnTo>
                    <a:pt x="2" y="690"/>
                  </a:lnTo>
                  <a:lnTo>
                    <a:pt x="0" y="739"/>
                  </a:lnTo>
                  <a:lnTo>
                    <a:pt x="3" y="787"/>
                  </a:lnTo>
                  <a:lnTo>
                    <a:pt x="10" y="833"/>
                  </a:lnTo>
                  <a:lnTo>
                    <a:pt x="22" y="876"/>
                  </a:lnTo>
                  <a:lnTo>
                    <a:pt x="40" y="917"/>
                  </a:lnTo>
                  <a:lnTo>
                    <a:pt x="61" y="954"/>
                  </a:lnTo>
                  <a:lnTo>
                    <a:pt x="88" y="988"/>
                  </a:lnTo>
                  <a:lnTo>
                    <a:pt x="119" y="1017"/>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53" name="Freeform 147"/>
            <p:cNvSpPr>
              <a:spLocks/>
            </p:cNvSpPr>
            <p:nvPr/>
          </p:nvSpPr>
          <p:spPr bwMode="auto">
            <a:xfrm>
              <a:off x="5057" y="3212"/>
              <a:ext cx="148" cy="143"/>
            </a:xfrm>
            <a:custGeom>
              <a:avLst/>
              <a:gdLst>
                <a:gd name="T0" fmla="*/ 0 w 1030"/>
                <a:gd name="T1" fmla="*/ 0 h 1104"/>
                <a:gd name="T2" fmla="*/ 0 w 1030"/>
                <a:gd name="T3" fmla="*/ 0 h 1104"/>
                <a:gd name="T4" fmla="*/ 0 w 1030"/>
                <a:gd name="T5" fmla="*/ 0 h 1104"/>
                <a:gd name="T6" fmla="*/ 0 w 1030"/>
                <a:gd name="T7" fmla="*/ 0 h 1104"/>
                <a:gd name="T8" fmla="*/ 0 w 1030"/>
                <a:gd name="T9" fmla="*/ 0 h 1104"/>
                <a:gd name="T10" fmla="*/ 0 w 1030"/>
                <a:gd name="T11" fmla="*/ 0 h 1104"/>
                <a:gd name="T12" fmla="*/ 0 w 1030"/>
                <a:gd name="T13" fmla="*/ 0 h 1104"/>
                <a:gd name="T14" fmla="*/ 0 w 1030"/>
                <a:gd name="T15" fmla="*/ 0 h 1104"/>
                <a:gd name="T16" fmla="*/ 0 w 1030"/>
                <a:gd name="T17" fmla="*/ 0 h 1104"/>
                <a:gd name="T18" fmla="*/ 0 w 1030"/>
                <a:gd name="T19" fmla="*/ 0 h 1104"/>
                <a:gd name="T20" fmla="*/ 0 w 1030"/>
                <a:gd name="T21" fmla="*/ 0 h 1104"/>
                <a:gd name="T22" fmla="*/ 0 w 1030"/>
                <a:gd name="T23" fmla="*/ 0 h 1104"/>
                <a:gd name="T24" fmla="*/ 0 w 1030"/>
                <a:gd name="T25" fmla="*/ 0 h 1104"/>
                <a:gd name="T26" fmla="*/ 0 w 1030"/>
                <a:gd name="T27" fmla="*/ 0 h 1104"/>
                <a:gd name="T28" fmla="*/ 0 w 1030"/>
                <a:gd name="T29" fmla="*/ 0 h 1104"/>
                <a:gd name="T30" fmla="*/ 0 w 1030"/>
                <a:gd name="T31" fmla="*/ 0 h 1104"/>
                <a:gd name="T32" fmla="*/ 0 w 1030"/>
                <a:gd name="T33" fmla="*/ 0 h 1104"/>
                <a:gd name="T34" fmla="*/ 0 w 1030"/>
                <a:gd name="T35" fmla="*/ 0 h 1104"/>
                <a:gd name="T36" fmla="*/ 0 w 1030"/>
                <a:gd name="T37" fmla="*/ 0 h 1104"/>
                <a:gd name="T38" fmla="*/ 0 w 1030"/>
                <a:gd name="T39" fmla="*/ 0 h 1104"/>
                <a:gd name="T40" fmla="*/ 0 w 1030"/>
                <a:gd name="T41" fmla="*/ 0 h 1104"/>
                <a:gd name="T42" fmla="*/ 0 w 1030"/>
                <a:gd name="T43" fmla="*/ 0 h 1104"/>
                <a:gd name="T44" fmla="*/ 0 w 1030"/>
                <a:gd name="T45" fmla="*/ 0 h 1104"/>
                <a:gd name="T46" fmla="*/ 0 w 1030"/>
                <a:gd name="T47" fmla="*/ 0 h 1104"/>
                <a:gd name="T48" fmla="*/ 0 w 1030"/>
                <a:gd name="T49" fmla="*/ 0 h 1104"/>
                <a:gd name="T50" fmla="*/ 0 w 1030"/>
                <a:gd name="T51" fmla="*/ 0 h 1104"/>
                <a:gd name="T52" fmla="*/ 0 w 1030"/>
                <a:gd name="T53" fmla="*/ 0 h 1104"/>
                <a:gd name="T54" fmla="*/ 0 w 1030"/>
                <a:gd name="T55" fmla="*/ 0 h 1104"/>
                <a:gd name="T56" fmla="*/ 0 w 1030"/>
                <a:gd name="T57" fmla="*/ 0 h 1104"/>
                <a:gd name="T58" fmla="*/ 0 w 1030"/>
                <a:gd name="T59" fmla="*/ 0 h 1104"/>
                <a:gd name="T60" fmla="*/ 0 w 1030"/>
                <a:gd name="T61" fmla="*/ 0 h 1104"/>
                <a:gd name="T62" fmla="*/ 0 w 1030"/>
                <a:gd name="T63" fmla="*/ 0 h 1104"/>
                <a:gd name="T64" fmla="*/ 0 w 1030"/>
                <a:gd name="T65" fmla="*/ 0 h 1104"/>
                <a:gd name="T66" fmla="*/ 0 w 1030"/>
                <a:gd name="T67" fmla="*/ 0 h 1104"/>
                <a:gd name="T68" fmla="*/ 0 w 1030"/>
                <a:gd name="T69" fmla="*/ 0 h 1104"/>
                <a:gd name="T70" fmla="*/ 0 w 1030"/>
                <a:gd name="T71" fmla="*/ 0 h 1104"/>
                <a:gd name="T72" fmla="*/ 0 w 1030"/>
                <a:gd name="T73" fmla="*/ 0 h 1104"/>
                <a:gd name="T74" fmla="*/ 0 w 1030"/>
                <a:gd name="T75" fmla="*/ 0 h 1104"/>
                <a:gd name="T76" fmla="*/ 0 w 1030"/>
                <a:gd name="T77" fmla="*/ 0 h 1104"/>
                <a:gd name="T78" fmla="*/ 0 w 1030"/>
                <a:gd name="T79" fmla="*/ 0 h 1104"/>
                <a:gd name="T80" fmla="*/ 0 w 1030"/>
                <a:gd name="T81" fmla="*/ 0 h 1104"/>
                <a:gd name="T82" fmla="*/ 0 w 1030"/>
                <a:gd name="T83" fmla="*/ 0 h 1104"/>
                <a:gd name="T84" fmla="*/ 0 w 1030"/>
                <a:gd name="T85" fmla="*/ 0 h 1104"/>
                <a:gd name="T86" fmla="*/ 0 w 1030"/>
                <a:gd name="T87" fmla="*/ 0 h 1104"/>
                <a:gd name="T88" fmla="*/ 0 w 1030"/>
                <a:gd name="T89" fmla="*/ 0 h 110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30" h="1104">
                  <a:moveTo>
                    <a:pt x="101" y="990"/>
                  </a:moveTo>
                  <a:lnTo>
                    <a:pt x="90" y="1002"/>
                  </a:lnTo>
                  <a:lnTo>
                    <a:pt x="122" y="1032"/>
                  </a:lnTo>
                  <a:lnTo>
                    <a:pt x="159" y="1057"/>
                  </a:lnTo>
                  <a:lnTo>
                    <a:pt x="198" y="1077"/>
                  </a:lnTo>
                  <a:lnTo>
                    <a:pt x="240" y="1091"/>
                  </a:lnTo>
                  <a:lnTo>
                    <a:pt x="283" y="1101"/>
                  </a:lnTo>
                  <a:lnTo>
                    <a:pt x="329" y="1104"/>
                  </a:lnTo>
                  <a:lnTo>
                    <a:pt x="376" y="1103"/>
                  </a:lnTo>
                  <a:lnTo>
                    <a:pt x="424" y="1095"/>
                  </a:lnTo>
                  <a:lnTo>
                    <a:pt x="473" y="1084"/>
                  </a:lnTo>
                  <a:lnTo>
                    <a:pt x="522" y="1067"/>
                  </a:lnTo>
                  <a:lnTo>
                    <a:pt x="571" y="1047"/>
                  </a:lnTo>
                  <a:lnTo>
                    <a:pt x="620" y="1021"/>
                  </a:lnTo>
                  <a:lnTo>
                    <a:pt x="668" y="990"/>
                  </a:lnTo>
                  <a:lnTo>
                    <a:pt x="716" y="956"/>
                  </a:lnTo>
                  <a:lnTo>
                    <a:pt x="761" y="917"/>
                  </a:lnTo>
                  <a:lnTo>
                    <a:pt x="805" y="873"/>
                  </a:lnTo>
                  <a:lnTo>
                    <a:pt x="847" y="826"/>
                  </a:lnTo>
                  <a:lnTo>
                    <a:pt x="885" y="775"/>
                  </a:lnTo>
                  <a:lnTo>
                    <a:pt x="919" y="724"/>
                  </a:lnTo>
                  <a:lnTo>
                    <a:pt x="949" y="671"/>
                  </a:lnTo>
                  <a:lnTo>
                    <a:pt x="974" y="618"/>
                  </a:lnTo>
                  <a:lnTo>
                    <a:pt x="994" y="564"/>
                  </a:lnTo>
                  <a:lnTo>
                    <a:pt x="1010" y="512"/>
                  </a:lnTo>
                  <a:lnTo>
                    <a:pt x="1022" y="458"/>
                  </a:lnTo>
                  <a:lnTo>
                    <a:pt x="1028" y="408"/>
                  </a:lnTo>
                  <a:lnTo>
                    <a:pt x="1030" y="357"/>
                  </a:lnTo>
                  <a:lnTo>
                    <a:pt x="1027" y="308"/>
                  </a:lnTo>
                  <a:lnTo>
                    <a:pt x="1019" y="261"/>
                  </a:lnTo>
                  <a:lnTo>
                    <a:pt x="1007" y="218"/>
                  </a:lnTo>
                  <a:lnTo>
                    <a:pt x="990" y="176"/>
                  </a:lnTo>
                  <a:lnTo>
                    <a:pt x="968" y="138"/>
                  </a:lnTo>
                  <a:lnTo>
                    <a:pt x="941" y="103"/>
                  </a:lnTo>
                  <a:lnTo>
                    <a:pt x="908" y="73"/>
                  </a:lnTo>
                  <a:lnTo>
                    <a:pt x="872" y="47"/>
                  </a:lnTo>
                  <a:lnTo>
                    <a:pt x="833" y="28"/>
                  </a:lnTo>
                  <a:lnTo>
                    <a:pt x="791" y="13"/>
                  </a:lnTo>
                  <a:lnTo>
                    <a:pt x="747" y="3"/>
                  </a:lnTo>
                  <a:lnTo>
                    <a:pt x="701" y="0"/>
                  </a:lnTo>
                  <a:lnTo>
                    <a:pt x="654" y="1"/>
                  </a:lnTo>
                  <a:lnTo>
                    <a:pt x="606" y="9"/>
                  </a:lnTo>
                  <a:lnTo>
                    <a:pt x="557" y="20"/>
                  </a:lnTo>
                  <a:lnTo>
                    <a:pt x="508" y="37"/>
                  </a:lnTo>
                  <a:lnTo>
                    <a:pt x="459" y="58"/>
                  </a:lnTo>
                  <a:lnTo>
                    <a:pt x="410" y="84"/>
                  </a:lnTo>
                  <a:lnTo>
                    <a:pt x="362" y="115"/>
                  </a:lnTo>
                  <a:lnTo>
                    <a:pt x="314" y="149"/>
                  </a:lnTo>
                  <a:lnTo>
                    <a:pt x="269" y="188"/>
                  </a:lnTo>
                  <a:lnTo>
                    <a:pt x="225" y="232"/>
                  </a:lnTo>
                  <a:lnTo>
                    <a:pt x="183" y="279"/>
                  </a:lnTo>
                  <a:lnTo>
                    <a:pt x="146" y="331"/>
                  </a:lnTo>
                  <a:lnTo>
                    <a:pt x="112" y="381"/>
                  </a:lnTo>
                  <a:lnTo>
                    <a:pt x="81" y="434"/>
                  </a:lnTo>
                  <a:lnTo>
                    <a:pt x="57" y="486"/>
                  </a:lnTo>
                  <a:lnTo>
                    <a:pt x="36" y="540"/>
                  </a:lnTo>
                  <a:lnTo>
                    <a:pt x="21" y="593"/>
                  </a:lnTo>
                  <a:lnTo>
                    <a:pt x="10" y="646"/>
                  </a:lnTo>
                  <a:lnTo>
                    <a:pt x="2" y="697"/>
                  </a:lnTo>
                  <a:lnTo>
                    <a:pt x="0" y="747"/>
                  </a:lnTo>
                  <a:lnTo>
                    <a:pt x="3" y="796"/>
                  </a:lnTo>
                  <a:lnTo>
                    <a:pt x="11" y="843"/>
                  </a:lnTo>
                  <a:lnTo>
                    <a:pt x="23" y="887"/>
                  </a:lnTo>
                  <a:lnTo>
                    <a:pt x="40" y="928"/>
                  </a:lnTo>
                  <a:lnTo>
                    <a:pt x="63" y="966"/>
                  </a:lnTo>
                  <a:lnTo>
                    <a:pt x="89" y="1001"/>
                  </a:lnTo>
                  <a:lnTo>
                    <a:pt x="122" y="1032"/>
                  </a:lnTo>
                  <a:lnTo>
                    <a:pt x="159" y="1056"/>
                  </a:lnTo>
                  <a:lnTo>
                    <a:pt x="167" y="1044"/>
                  </a:lnTo>
                  <a:lnTo>
                    <a:pt x="132" y="1019"/>
                  </a:lnTo>
                  <a:lnTo>
                    <a:pt x="102" y="991"/>
                  </a:lnTo>
                  <a:lnTo>
                    <a:pt x="75" y="958"/>
                  </a:lnTo>
                  <a:lnTo>
                    <a:pt x="55" y="922"/>
                  </a:lnTo>
                  <a:lnTo>
                    <a:pt x="37" y="881"/>
                  </a:lnTo>
                  <a:lnTo>
                    <a:pt x="25" y="839"/>
                  </a:lnTo>
                  <a:lnTo>
                    <a:pt x="19" y="794"/>
                  </a:lnTo>
                  <a:lnTo>
                    <a:pt x="16" y="747"/>
                  </a:lnTo>
                  <a:lnTo>
                    <a:pt x="18" y="699"/>
                  </a:lnTo>
                  <a:lnTo>
                    <a:pt x="24" y="648"/>
                  </a:lnTo>
                  <a:lnTo>
                    <a:pt x="35" y="597"/>
                  </a:lnTo>
                  <a:lnTo>
                    <a:pt x="51" y="544"/>
                  </a:lnTo>
                  <a:lnTo>
                    <a:pt x="71" y="492"/>
                  </a:lnTo>
                  <a:lnTo>
                    <a:pt x="96" y="440"/>
                  </a:lnTo>
                  <a:lnTo>
                    <a:pt x="124" y="389"/>
                  </a:lnTo>
                  <a:lnTo>
                    <a:pt x="158" y="339"/>
                  </a:lnTo>
                  <a:lnTo>
                    <a:pt x="196" y="290"/>
                  </a:lnTo>
                  <a:lnTo>
                    <a:pt x="238" y="243"/>
                  </a:lnTo>
                  <a:lnTo>
                    <a:pt x="279" y="201"/>
                  </a:lnTo>
                  <a:lnTo>
                    <a:pt x="324" y="162"/>
                  </a:lnTo>
                  <a:lnTo>
                    <a:pt x="370" y="127"/>
                  </a:lnTo>
                  <a:lnTo>
                    <a:pt x="418" y="98"/>
                  </a:lnTo>
                  <a:lnTo>
                    <a:pt x="465" y="73"/>
                  </a:lnTo>
                  <a:lnTo>
                    <a:pt x="514" y="51"/>
                  </a:lnTo>
                  <a:lnTo>
                    <a:pt x="561" y="35"/>
                  </a:lnTo>
                  <a:lnTo>
                    <a:pt x="608" y="24"/>
                  </a:lnTo>
                  <a:lnTo>
                    <a:pt x="656" y="17"/>
                  </a:lnTo>
                  <a:lnTo>
                    <a:pt x="701" y="16"/>
                  </a:lnTo>
                  <a:lnTo>
                    <a:pt x="745" y="19"/>
                  </a:lnTo>
                  <a:lnTo>
                    <a:pt x="787" y="28"/>
                  </a:lnTo>
                  <a:lnTo>
                    <a:pt x="827" y="42"/>
                  </a:lnTo>
                  <a:lnTo>
                    <a:pt x="864" y="61"/>
                  </a:lnTo>
                  <a:lnTo>
                    <a:pt x="898" y="85"/>
                  </a:lnTo>
                  <a:lnTo>
                    <a:pt x="929" y="114"/>
                  </a:lnTo>
                  <a:lnTo>
                    <a:pt x="955" y="146"/>
                  </a:lnTo>
                  <a:lnTo>
                    <a:pt x="976" y="182"/>
                  </a:lnTo>
                  <a:lnTo>
                    <a:pt x="992" y="222"/>
                  </a:lnTo>
                  <a:lnTo>
                    <a:pt x="1004" y="265"/>
                  </a:lnTo>
                  <a:lnTo>
                    <a:pt x="1011" y="310"/>
                  </a:lnTo>
                  <a:lnTo>
                    <a:pt x="1014" y="357"/>
                  </a:lnTo>
                  <a:lnTo>
                    <a:pt x="1012" y="406"/>
                  </a:lnTo>
                  <a:lnTo>
                    <a:pt x="1006" y="456"/>
                  </a:lnTo>
                  <a:lnTo>
                    <a:pt x="995" y="508"/>
                  </a:lnTo>
                  <a:lnTo>
                    <a:pt x="980" y="560"/>
                  </a:lnTo>
                  <a:lnTo>
                    <a:pt x="960" y="612"/>
                  </a:lnTo>
                  <a:lnTo>
                    <a:pt x="935" y="663"/>
                  </a:lnTo>
                  <a:lnTo>
                    <a:pt x="906" y="715"/>
                  </a:lnTo>
                  <a:lnTo>
                    <a:pt x="873" y="766"/>
                  </a:lnTo>
                  <a:lnTo>
                    <a:pt x="835" y="816"/>
                  </a:lnTo>
                  <a:lnTo>
                    <a:pt x="793" y="863"/>
                  </a:lnTo>
                  <a:lnTo>
                    <a:pt x="751" y="905"/>
                  </a:lnTo>
                  <a:lnTo>
                    <a:pt x="706" y="944"/>
                  </a:lnTo>
                  <a:lnTo>
                    <a:pt x="660" y="977"/>
                  </a:lnTo>
                  <a:lnTo>
                    <a:pt x="612" y="1007"/>
                  </a:lnTo>
                  <a:lnTo>
                    <a:pt x="565" y="1033"/>
                  </a:lnTo>
                  <a:lnTo>
                    <a:pt x="516" y="1053"/>
                  </a:lnTo>
                  <a:lnTo>
                    <a:pt x="469" y="1069"/>
                  </a:lnTo>
                  <a:lnTo>
                    <a:pt x="422" y="1081"/>
                  </a:lnTo>
                  <a:lnTo>
                    <a:pt x="374" y="1087"/>
                  </a:lnTo>
                  <a:lnTo>
                    <a:pt x="329" y="1088"/>
                  </a:lnTo>
                  <a:lnTo>
                    <a:pt x="286" y="1085"/>
                  </a:lnTo>
                  <a:lnTo>
                    <a:pt x="244" y="1077"/>
                  </a:lnTo>
                  <a:lnTo>
                    <a:pt x="204" y="1062"/>
                  </a:lnTo>
                  <a:lnTo>
                    <a:pt x="167" y="1043"/>
                  </a:lnTo>
                  <a:lnTo>
                    <a:pt x="132" y="1019"/>
                  </a:lnTo>
                  <a:lnTo>
                    <a:pt x="101" y="990"/>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254" name="Freeform 148"/>
            <p:cNvSpPr>
              <a:spLocks/>
            </p:cNvSpPr>
            <p:nvPr/>
          </p:nvSpPr>
          <p:spPr bwMode="auto">
            <a:xfrm>
              <a:off x="5168" y="3270"/>
              <a:ext cx="27" cy="48"/>
            </a:xfrm>
            <a:custGeom>
              <a:avLst/>
              <a:gdLst>
                <a:gd name="T0" fmla="*/ 0 w 206"/>
                <a:gd name="T1" fmla="*/ 0 h 388"/>
                <a:gd name="T2" fmla="*/ 0 w 206"/>
                <a:gd name="T3" fmla="*/ 0 h 388"/>
                <a:gd name="T4" fmla="*/ 0 w 206"/>
                <a:gd name="T5" fmla="*/ 0 h 388"/>
                <a:gd name="T6" fmla="*/ 0 w 206"/>
                <a:gd name="T7" fmla="*/ 0 h 388"/>
                <a:gd name="T8" fmla="*/ 0 w 206"/>
                <a:gd name="T9" fmla="*/ 0 h 388"/>
                <a:gd name="T10" fmla="*/ 0 w 206"/>
                <a:gd name="T11" fmla="*/ 0 h 388"/>
                <a:gd name="T12" fmla="*/ 0 w 206"/>
                <a:gd name="T13" fmla="*/ 0 h 388"/>
                <a:gd name="T14" fmla="*/ 0 w 206"/>
                <a:gd name="T15" fmla="*/ 0 h 388"/>
                <a:gd name="T16" fmla="*/ 0 w 206"/>
                <a:gd name="T17" fmla="*/ 0 h 388"/>
                <a:gd name="T18" fmla="*/ 0 w 206"/>
                <a:gd name="T19" fmla="*/ 0 h 388"/>
                <a:gd name="T20" fmla="*/ 0 w 206"/>
                <a:gd name="T21" fmla="*/ 0 h 388"/>
                <a:gd name="T22" fmla="*/ 0 w 206"/>
                <a:gd name="T23" fmla="*/ 0 h 388"/>
                <a:gd name="T24" fmla="*/ 0 w 206"/>
                <a:gd name="T25" fmla="*/ 0 h 388"/>
                <a:gd name="T26" fmla="*/ 0 w 206"/>
                <a:gd name="T27" fmla="*/ 0 h 388"/>
                <a:gd name="T28" fmla="*/ 0 w 206"/>
                <a:gd name="T29" fmla="*/ 0 h 38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6" h="388">
                  <a:moveTo>
                    <a:pt x="0" y="0"/>
                  </a:moveTo>
                  <a:lnTo>
                    <a:pt x="206" y="143"/>
                  </a:lnTo>
                  <a:lnTo>
                    <a:pt x="194" y="173"/>
                  </a:lnTo>
                  <a:lnTo>
                    <a:pt x="160" y="242"/>
                  </a:lnTo>
                  <a:lnTo>
                    <a:pt x="112" y="324"/>
                  </a:lnTo>
                  <a:lnTo>
                    <a:pt x="86" y="360"/>
                  </a:lnTo>
                  <a:lnTo>
                    <a:pt x="74" y="372"/>
                  </a:lnTo>
                  <a:lnTo>
                    <a:pt x="57" y="388"/>
                  </a:lnTo>
                  <a:lnTo>
                    <a:pt x="63" y="359"/>
                  </a:lnTo>
                  <a:lnTo>
                    <a:pt x="66" y="325"/>
                  </a:lnTo>
                  <a:lnTo>
                    <a:pt x="68" y="279"/>
                  </a:lnTo>
                  <a:lnTo>
                    <a:pt x="64" y="223"/>
                  </a:lnTo>
                  <a:lnTo>
                    <a:pt x="53" y="156"/>
                  </a:lnTo>
                  <a:lnTo>
                    <a:pt x="33" y="8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55" name="Freeform 149"/>
            <p:cNvSpPr>
              <a:spLocks/>
            </p:cNvSpPr>
            <p:nvPr/>
          </p:nvSpPr>
          <p:spPr bwMode="auto">
            <a:xfrm>
              <a:off x="5168" y="3270"/>
              <a:ext cx="32" cy="48"/>
            </a:xfrm>
            <a:custGeom>
              <a:avLst/>
              <a:gdLst>
                <a:gd name="T0" fmla="*/ 0 w 220"/>
                <a:gd name="T1" fmla="*/ 0 h 401"/>
                <a:gd name="T2" fmla="*/ 0 w 220"/>
                <a:gd name="T3" fmla="*/ 0 h 401"/>
                <a:gd name="T4" fmla="*/ 0 w 220"/>
                <a:gd name="T5" fmla="*/ 0 h 401"/>
                <a:gd name="T6" fmla="*/ 0 w 220"/>
                <a:gd name="T7" fmla="*/ 0 h 401"/>
                <a:gd name="T8" fmla="*/ 0 w 220"/>
                <a:gd name="T9" fmla="*/ 0 h 401"/>
                <a:gd name="T10" fmla="*/ 0 w 220"/>
                <a:gd name="T11" fmla="*/ 0 h 401"/>
                <a:gd name="T12" fmla="*/ 0 w 220"/>
                <a:gd name="T13" fmla="*/ 0 h 401"/>
                <a:gd name="T14" fmla="*/ 0 w 220"/>
                <a:gd name="T15" fmla="*/ 0 h 401"/>
                <a:gd name="T16" fmla="*/ 0 w 220"/>
                <a:gd name="T17" fmla="*/ 0 h 401"/>
                <a:gd name="T18" fmla="*/ 0 w 220"/>
                <a:gd name="T19" fmla="*/ 0 h 401"/>
                <a:gd name="T20" fmla="*/ 0 w 220"/>
                <a:gd name="T21" fmla="*/ 0 h 401"/>
                <a:gd name="T22" fmla="*/ 0 w 220"/>
                <a:gd name="T23" fmla="*/ 0 h 401"/>
                <a:gd name="T24" fmla="*/ 0 w 220"/>
                <a:gd name="T25" fmla="*/ 0 h 401"/>
                <a:gd name="T26" fmla="*/ 0 w 220"/>
                <a:gd name="T27" fmla="*/ 0 h 401"/>
                <a:gd name="T28" fmla="*/ 0 w 220"/>
                <a:gd name="T29" fmla="*/ 0 h 401"/>
                <a:gd name="T30" fmla="*/ 0 w 220"/>
                <a:gd name="T31" fmla="*/ 0 h 401"/>
                <a:gd name="T32" fmla="*/ 0 w 220"/>
                <a:gd name="T33" fmla="*/ 0 h 401"/>
                <a:gd name="T34" fmla="*/ 0 w 220"/>
                <a:gd name="T35" fmla="*/ 0 h 401"/>
                <a:gd name="T36" fmla="*/ 0 w 220"/>
                <a:gd name="T37" fmla="*/ 0 h 401"/>
                <a:gd name="T38" fmla="*/ 0 w 220"/>
                <a:gd name="T39" fmla="*/ 0 h 401"/>
                <a:gd name="T40" fmla="*/ 0 w 220"/>
                <a:gd name="T41" fmla="*/ 0 h 401"/>
                <a:gd name="T42" fmla="*/ 0 w 220"/>
                <a:gd name="T43" fmla="*/ 0 h 401"/>
                <a:gd name="T44" fmla="*/ 0 w 220"/>
                <a:gd name="T45" fmla="*/ 0 h 401"/>
                <a:gd name="T46" fmla="*/ 0 w 220"/>
                <a:gd name="T47" fmla="*/ 0 h 401"/>
                <a:gd name="T48" fmla="*/ 0 w 220"/>
                <a:gd name="T49" fmla="*/ 0 h 401"/>
                <a:gd name="T50" fmla="*/ 0 w 220"/>
                <a:gd name="T51" fmla="*/ 0 h 401"/>
                <a:gd name="T52" fmla="*/ 0 w 220"/>
                <a:gd name="T53" fmla="*/ 0 h 401"/>
                <a:gd name="T54" fmla="*/ 0 w 220"/>
                <a:gd name="T55" fmla="*/ 0 h 401"/>
                <a:gd name="T56" fmla="*/ 0 w 220"/>
                <a:gd name="T57" fmla="*/ 0 h 401"/>
                <a:gd name="T58" fmla="*/ 0 w 220"/>
                <a:gd name="T59" fmla="*/ 0 h 401"/>
                <a:gd name="T60" fmla="*/ 0 w 220"/>
                <a:gd name="T61" fmla="*/ 0 h 401"/>
                <a:gd name="T62" fmla="*/ 0 w 220"/>
                <a:gd name="T63" fmla="*/ 0 h 401"/>
                <a:gd name="T64" fmla="*/ 0 w 220"/>
                <a:gd name="T65" fmla="*/ 0 h 401"/>
                <a:gd name="T66" fmla="*/ 0 w 220"/>
                <a:gd name="T67" fmla="*/ 0 h 401"/>
                <a:gd name="T68" fmla="*/ 0 w 220"/>
                <a:gd name="T69" fmla="*/ 0 h 401"/>
                <a:gd name="T70" fmla="*/ 0 w 220"/>
                <a:gd name="T71" fmla="*/ 0 h 401"/>
                <a:gd name="T72" fmla="*/ 0 w 220"/>
                <a:gd name="T73" fmla="*/ 0 h 401"/>
                <a:gd name="T74" fmla="*/ 0 w 220"/>
                <a:gd name="T75" fmla="*/ 0 h 401"/>
                <a:gd name="T76" fmla="*/ 0 w 220"/>
                <a:gd name="T77" fmla="*/ 0 h 401"/>
                <a:gd name="T78" fmla="*/ 0 w 220"/>
                <a:gd name="T79" fmla="*/ 0 h 401"/>
                <a:gd name="T80" fmla="*/ 0 w 220"/>
                <a:gd name="T81" fmla="*/ 0 h 401"/>
                <a:gd name="T82" fmla="*/ 0 w 220"/>
                <a:gd name="T83" fmla="*/ 0 h 401"/>
                <a:gd name="T84" fmla="*/ 0 w 220"/>
                <a:gd name="T85" fmla="*/ 0 h 401"/>
                <a:gd name="T86" fmla="*/ 0 w 220"/>
                <a:gd name="T87" fmla="*/ 0 h 401"/>
                <a:gd name="T88" fmla="*/ 0 w 220"/>
                <a:gd name="T89" fmla="*/ 0 h 401"/>
                <a:gd name="T90" fmla="*/ 0 w 220"/>
                <a:gd name="T91" fmla="*/ 0 h 401"/>
                <a:gd name="T92" fmla="*/ 0 w 220"/>
                <a:gd name="T93" fmla="*/ 0 h 401"/>
                <a:gd name="T94" fmla="*/ 0 w 220"/>
                <a:gd name="T95" fmla="*/ 0 h 401"/>
                <a:gd name="T96" fmla="*/ 0 w 220"/>
                <a:gd name="T97" fmla="*/ 0 h 401"/>
                <a:gd name="T98" fmla="*/ 0 w 220"/>
                <a:gd name="T99" fmla="*/ 0 h 401"/>
                <a:gd name="T100" fmla="*/ 0 w 220"/>
                <a:gd name="T101" fmla="*/ 0 h 401"/>
                <a:gd name="T102" fmla="*/ 0 w 220"/>
                <a:gd name="T103" fmla="*/ 0 h 401"/>
                <a:gd name="T104" fmla="*/ 0 w 220"/>
                <a:gd name="T105" fmla="*/ 0 h 401"/>
                <a:gd name="T106" fmla="*/ 0 w 220"/>
                <a:gd name="T107" fmla="*/ 0 h 401"/>
                <a:gd name="T108" fmla="*/ 0 w 220"/>
                <a:gd name="T109" fmla="*/ 0 h 401"/>
                <a:gd name="T110" fmla="*/ 0 w 220"/>
                <a:gd name="T111" fmla="*/ 0 h 40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20" h="401">
                  <a:moveTo>
                    <a:pt x="32" y="91"/>
                  </a:moveTo>
                  <a:lnTo>
                    <a:pt x="43" y="95"/>
                  </a:lnTo>
                  <a:lnTo>
                    <a:pt x="47" y="85"/>
                  </a:lnTo>
                  <a:lnTo>
                    <a:pt x="23" y="27"/>
                  </a:lnTo>
                  <a:lnTo>
                    <a:pt x="204" y="152"/>
                  </a:lnTo>
                  <a:lnTo>
                    <a:pt x="194" y="176"/>
                  </a:lnTo>
                  <a:lnTo>
                    <a:pt x="160" y="244"/>
                  </a:lnTo>
                  <a:lnTo>
                    <a:pt x="113" y="326"/>
                  </a:lnTo>
                  <a:lnTo>
                    <a:pt x="87" y="361"/>
                  </a:lnTo>
                  <a:lnTo>
                    <a:pt x="76" y="373"/>
                  </a:lnTo>
                  <a:lnTo>
                    <a:pt x="59" y="388"/>
                  </a:lnTo>
                  <a:lnTo>
                    <a:pt x="57" y="392"/>
                  </a:lnTo>
                  <a:lnTo>
                    <a:pt x="71" y="396"/>
                  </a:lnTo>
                  <a:lnTo>
                    <a:pt x="77" y="367"/>
                  </a:lnTo>
                  <a:lnTo>
                    <a:pt x="78" y="366"/>
                  </a:lnTo>
                  <a:lnTo>
                    <a:pt x="81" y="332"/>
                  </a:lnTo>
                  <a:lnTo>
                    <a:pt x="81" y="331"/>
                  </a:lnTo>
                  <a:lnTo>
                    <a:pt x="83" y="285"/>
                  </a:lnTo>
                  <a:lnTo>
                    <a:pt x="83" y="284"/>
                  </a:lnTo>
                  <a:lnTo>
                    <a:pt x="79" y="228"/>
                  </a:lnTo>
                  <a:lnTo>
                    <a:pt x="78" y="228"/>
                  </a:lnTo>
                  <a:lnTo>
                    <a:pt x="67" y="161"/>
                  </a:lnTo>
                  <a:lnTo>
                    <a:pt x="67" y="160"/>
                  </a:lnTo>
                  <a:lnTo>
                    <a:pt x="47" y="86"/>
                  </a:lnTo>
                  <a:lnTo>
                    <a:pt x="47" y="85"/>
                  </a:lnTo>
                  <a:lnTo>
                    <a:pt x="23" y="27"/>
                  </a:lnTo>
                  <a:lnTo>
                    <a:pt x="209" y="155"/>
                  </a:lnTo>
                  <a:lnTo>
                    <a:pt x="219" y="153"/>
                  </a:lnTo>
                  <a:lnTo>
                    <a:pt x="217" y="143"/>
                  </a:lnTo>
                  <a:lnTo>
                    <a:pt x="11" y="0"/>
                  </a:lnTo>
                  <a:lnTo>
                    <a:pt x="0" y="9"/>
                  </a:lnTo>
                  <a:lnTo>
                    <a:pt x="32" y="90"/>
                  </a:lnTo>
                  <a:lnTo>
                    <a:pt x="53" y="165"/>
                  </a:lnTo>
                  <a:lnTo>
                    <a:pt x="63" y="230"/>
                  </a:lnTo>
                  <a:lnTo>
                    <a:pt x="67" y="285"/>
                  </a:lnTo>
                  <a:lnTo>
                    <a:pt x="65" y="330"/>
                  </a:lnTo>
                  <a:lnTo>
                    <a:pt x="62" y="364"/>
                  </a:lnTo>
                  <a:lnTo>
                    <a:pt x="57" y="392"/>
                  </a:lnTo>
                  <a:lnTo>
                    <a:pt x="60" y="401"/>
                  </a:lnTo>
                  <a:lnTo>
                    <a:pt x="69" y="400"/>
                  </a:lnTo>
                  <a:lnTo>
                    <a:pt x="87" y="385"/>
                  </a:lnTo>
                  <a:lnTo>
                    <a:pt x="88" y="384"/>
                  </a:lnTo>
                  <a:lnTo>
                    <a:pt x="99" y="371"/>
                  </a:lnTo>
                  <a:lnTo>
                    <a:pt x="125" y="335"/>
                  </a:lnTo>
                  <a:lnTo>
                    <a:pt x="126" y="334"/>
                  </a:lnTo>
                  <a:lnTo>
                    <a:pt x="174" y="253"/>
                  </a:lnTo>
                  <a:lnTo>
                    <a:pt x="174" y="251"/>
                  </a:lnTo>
                  <a:lnTo>
                    <a:pt x="208" y="182"/>
                  </a:lnTo>
                  <a:lnTo>
                    <a:pt x="220" y="152"/>
                  </a:lnTo>
                  <a:lnTo>
                    <a:pt x="217" y="143"/>
                  </a:lnTo>
                  <a:lnTo>
                    <a:pt x="11" y="0"/>
                  </a:lnTo>
                  <a:lnTo>
                    <a:pt x="2" y="0"/>
                  </a:lnTo>
                  <a:lnTo>
                    <a:pt x="0" y="9"/>
                  </a:lnTo>
                  <a:lnTo>
                    <a:pt x="32" y="91"/>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56" name="Freeform 150"/>
            <p:cNvSpPr>
              <a:spLocks/>
            </p:cNvSpPr>
            <p:nvPr/>
          </p:nvSpPr>
          <p:spPr bwMode="auto">
            <a:xfrm>
              <a:off x="5105" y="3223"/>
              <a:ext cx="111" cy="95"/>
            </a:xfrm>
            <a:custGeom>
              <a:avLst/>
              <a:gdLst>
                <a:gd name="T0" fmla="*/ 0 w 782"/>
                <a:gd name="T1" fmla="*/ 0 h 723"/>
                <a:gd name="T2" fmla="*/ 0 w 782"/>
                <a:gd name="T3" fmla="*/ 0 h 723"/>
                <a:gd name="T4" fmla="*/ 0 w 782"/>
                <a:gd name="T5" fmla="*/ 0 h 723"/>
                <a:gd name="T6" fmla="*/ 0 w 782"/>
                <a:gd name="T7" fmla="*/ 0 h 723"/>
                <a:gd name="T8" fmla="*/ 0 w 782"/>
                <a:gd name="T9" fmla="*/ 0 h 723"/>
                <a:gd name="T10" fmla="*/ 0 w 782"/>
                <a:gd name="T11" fmla="*/ 0 h 723"/>
                <a:gd name="T12" fmla="*/ 0 w 782"/>
                <a:gd name="T13" fmla="*/ 0 h 723"/>
                <a:gd name="T14" fmla="*/ 0 w 782"/>
                <a:gd name="T15" fmla="*/ 0 h 723"/>
                <a:gd name="T16" fmla="*/ 0 w 782"/>
                <a:gd name="T17" fmla="*/ 0 h 723"/>
                <a:gd name="T18" fmla="*/ 0 w 782"/>
                <a:gd name="T19" fmla="*/ 0 h 723"/>
                <a:gd name="T20" fmla="*/ 0 w 782"/>
                <a:gd name="T21" fmla="*/ 0 h 723"/>
                <a:gd name="T22" fmla="*/ 0 w 782"/>
                <a:gd name="T23" fmla="*/ 0 h 723"/>
                <a:gd name="T24" fmla="*/ 0 w 782"/>
                <a:gd name="T25" fmla="*/ 0 h 723"/>
                <a:gd name="T26" fmla="*/ 0 w 782"/>
                <a:gd name="T27" fmla="*/ 0 h 723"/>
                <a:gd name="T28" fmla="*/ 0 w 782"/>
                <a:gd name="T29" fmla="*/ 0 h 723"/>
                <a:gd name="T30" fmla="*/ 0 w 782"/>
                <a:gd name="T31" fmla="*/ 0 h 723"/>
                <a:gd name="T32" fmla="*/ 0 w 782"/>
                <a:gd name="T33" fmla="*/ 0 h 723"/>
                <a:gd name="T34" fmla="*/ 0 w 782"/>
                <a:gd name="T35" fmla="*/ 0 h 723"/>
                <a:gd name="T36" fmla="*/ 0 w 782"/>
                <a:gd name="T37" fmla="*/ 0 h 723"/>
                <a:gd name="T38" fmla="*/ 0 w 782"/>
                <a:gd name="T39" fmla="*/ 0 h 723"/>
                <a:gd name="T40" fmla="*/ 0 w 782"/>
                <a:gd name="T41" fmla="*/ 0 h 723"/>
                <a:gd name="T42" fmla="*/ 0 w 782"/>
                <a:gd name="T43" fmla="*/ 0 h 72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82" h="723">
                  <a:moveTo>
                    <a:pt x="0" y="0"/>
                  </a:moveTo>
                  <a:lnTo>
                    <a:pt x="94" y="114"/>
                  </a:lnTo>
                  <a:lnTo>
                    <a:pt x="193" y="232"/>
                  </a:lnTo>
                  <a:lnTo>
                    <a:pt x="311" y="366"/>
                  </a:lnTo>
                  <a:lnTo>
                    <a:pt x="437" y="500"/>
                  </a:lnTo>
                  <a:lnTo>
                    <a:pt x="556" y="616"/>
                  </a:lnTo>
                  <a:lnTo>
                    <a:pt x="611" y="662"/>
                  </a:lnTo>
                  <a:lnTo>
                    <a:pt x="661" y="695"/>
                  </a:lnTo>
                  <a:lnTo>
                    <a:pt x="702" y="717"/>
                  </a:lnTo>
                  <a:lnTo>
                    <a:pt x="735" y="723"/>
                  </a:lnTo>
                  <a:lnTo>
                    <a:pt x="759" y="717"/>
                  </a:lnTo>
                  <a:lnTo>
                    <a:pt x="774" y="705"/>
                  </a:lnTo>
                  <a:lnTo>
                    <a:pt x="782" y="687"/>
                  </a:lnTo>
                  <a:lnTo>
                    <a:pt x="782" y="665"/>
                  </a:lnTo>
                  <a:lnTo>
                    <a:pt x="778" y="639"/>
                  </a:lnTo>
                  <a:lnTo>
                    <a:pt x="768" y="611"/>
                  </a:lnTo>
                  <a:lnTo>
                    <a:pt x="735" y="549"/>
                  </a:lnTo>
                  <a:lnTo>
                    <a:pt x="693" y="486"/>
                  </a:lnTo>
                  <a:lnTo>
                    <a:pt x="647" y="427"/>
                  </a:lnTo>
                  <a:lnTo>
                    <a:pt x="604" y="381"/>
                  </a:lnTo>
                  <a:lnTo>
                    <a:pt x="572" y="355"/>
                  </a:lnTo>
                  <a:lnTo>
                    <a:pt x="0" y="0"/>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57" name="Freeform 151"/>
            <p:cNvSpPr>
              <a:spLocks/>
            </p:cNvSpPr>
            <p:nvPr/>
          </p:nvSpPr>
          <p:spPr bwMode="auto">
            <a:xfrm>
              <a:off x="5105" y="3223"/>
              <a:ext cx="111" cy="95"/>
            </a:xfrm>
            <a:custGeom>
              <a:avLst/>
              <a:gdLst>
                <a:gd name="T0" fmla="*/ 0 w 796"/>
                <a:gd name="T1" fmla="*/ 0 h 738"/>
                <a:gd name="T2" fmla="*/ 0 w 796"/>
                <a:gd name="T3" fmla="*/ 0 h 738"/>
                <a:gd name="T4" fmla="*/ 0 w 796"/>
                <a:gd name="T5" fmla="*/ 0 h 738"/>
                <a:gd name="T6" fmla="*/ 0 w 796"/>
                <a:gd name="T7" fmla="*/ 0 h 738"/>
                <a:gd name="T8" fmla="*/ 0 w 796"/>
                <a:gd name="T9" fmla="*/ 0 h 738"/>
                <a:gd name="T10" fmla="*/ 0 w 796"/>
                <a:gd name="T11" fmla="*/ 0 h 738"/>
                <a:gd name="T12" fmla="*/ 0 w 796"/>
                <a:gd name="T13" fmla="*/ 0 h 738"/>
                <a:gd name="T14" fmla="*/ 0 w 796"/>
                <a:gd name="T15" fmla="*/ 0 h 738"/>
                <a:gd name="T16" fmla="*/ 0 w 796"/>
                <a:gd name="T17" fmla="*/ 0 h 738"/>
                <a:gd name="T18" fmla="*/ 0 w 796"/>
                <a:gd name="T19" fmla="*/ 0 h 738"/>
                <a:gd name="T20" fmla="*/ 0 w 796"/>
                <a:gd name="T21" fmla="*/ 0 h 738"/>
                <a:gd name="T22" fmla="*/ 0 w 796"/>
                <a:gd name="T23" fmla="*/ 0 h 738"/>
                <a:gd name="T24" fmla="*/ 0 w 796"/>
                <a:gd name="T25" fmla="*/ 0 h 738"/>
                <a:gd name="T26" fmla="*/ 0 w 796"/>
                <a:gd name="T27" fmla="*/ 0 h 738"/>
                <a:gd name="T28" fmla="*/ 0 w 796"/>
                <a:gd name="T29" fmla="*/ 0 h 738"/>
                <a:gd name="T30" fmla="*/ 0 w 796"/>
                <a:gd name="T31" fmla="*/ 0 h 738"/>
                <a:gd name="T32" fmla="*/ 0 w 796"/>
                <a:gd name="T33" fmla="*/ 0 h 738"/>
                <a:gd name="T34" fmla="*/ 0 w 796"/>
                <a:gd name="T35" fmla="*/ 0 h 738"/>
                <a:gd name="T36" fmla="*/ 0 w 796"/>
                <a:gd name="T37" fmla="*/ 0 h 738"/>
                <a:gd name="T38" fmla="*/ 0 w 796"/>
                <a:gd name="T39" fmla="*/ 0 h 738"/>
                <a:gd name="T40" fmla="*/ 0 w 796"/>
                <a:gd name="T41" fmla="*/ 0 h 738"/>
                <a:gd name="T42" fmla="*/ 0 w 796"/>
                <a:gd name="T43" fmla="*/ 0 h 738"/>
                <a:gd name="T44" fmla="*/ 0 w 796"/>
                <a:gd name="T45" fmla="*/ 0 h 738"/>
                <a:gd name="T46" fmla="*/ 0 w 796"/>
                <a:gd name="T47" fmla="*/ 0 h 738"/>
                <a:gd name="T48" fmla="*/ 0 w 796"/>
                <a:gd name="T49" fmla="*/ 0 h 738"/>
                <a:gd name="T50" fmla="*/ 0 w 796"/>
                <a:gd name="T51" fmla="*/ 0 h 738"/>
                <a:gd name="T52" fmla="*/ 0 w 796"/>
                <a:gd name="T53" fmla="*/ 0 h 738"/>
                <a:gd name="T54" fmla="*/ 0 w 796"/>
                <a:gd name="T55" fmla="*/ 0 h 738"/>
                <a:gd name="T56" fmla="*/ 0 w 796"/>
                <a:gd name="T57" fmla="*/ 0 h 738"/>
                <a:gd name="T58" fmla="*/ 0 w 796"/>
                <a:gd name="T59" fmla="*/ 0 h 738"/>
                <a:gd name="T60" fmla="*/ 0 w 796"/>
                <a:gd name="T61" fmla="*/ 0 h 738"/>
                <a:gd name="T62" fmla="*/ 0 w 796"/>
                <a:gd name="T63" fmla="*/ 0 h 738"/>
                <a:gd name="T64" fmla="*/ 0 w 796"/>
                <a:gd name="T65" fmla="*/ 0 h 738"/>
                <a:gd name="T66" fmla="*/ 0 w 796"/>
                <a:gd name="T67" fmla="*/ 0 h 738"/>
                <a:gd name="T68" fmla="*/ 0 w 796"/>
                <a:gd name="T69" fmla="*/ 0 h 738"/>
                <a:gd name="T70" fmla="*/ 0 w 796"/>
                <a:gd name="T71" fmla="*/ 0 h 738"/>
                <a:gd name="T72" fmla="*/ 0 w 796"/>
                <a:gd name="T73" fmla="*/ 0 h 738"/>
                <a:gd name="T74" fmla="*/ 0 w 796"/>
                <a:gd name="T75" fmla="*/ 0 h 738"/>
                <a:gd name="T76" fmla="*/ 0 w 796"/>
                <a:gd name="T77" fmla="*/ 0 h 738"/>
                <a:gd name="T78" fmla="*/ 0 w 796"/>
                <a:gd name="T79" fmla="*/ 0 h 738"/>
                <a:gd name="T80" fmla="*/ 0 w 796"/>
                <a:gd name="T81" fmla="*/ 0 h 738"/>
                <a:gd name="T82" fmla="*/ 0 w 796"/>
                <a:gd name="T83" fmla="*/ 0 h 738"/>
                <a:gd name="T84" fmla="*/ 0 w 796"/>
                <a:gd name="T85" fmla="*/ 0 h 738"/>
                <a:gd name="T86" fmla="*/ 0 w 796"/>
                <a:gd name="T87" fmla="*/ 0 h 738"/>
                <a:gd name="T88" fmla="*/ 0 w 796"/>
                <a:gd name="T89" fmla="*/ 0 h 738"/>
                <a:gd name="T90" fmla="*/ 0 w 796"/>
                <a:gd name="T91" fmla="*/ 0 h 738"/>
                <a:gd name="T92" fmla="*/ 0 w 796"/>
                <a:gd name="T93" fmla="*/ 0 h 738"/>
                <a:gd name="T94" fmla="*/ 0 w 796"/>
                <a:gd name="T95" fmla="*/ 0 h 738"/>
                <a:gd name="T96" fmla="*/ 0 w 796"/>
                <a:gd name="T97" fmla="*/ 0 h 738"/>
                <a:gd name="T98" fmla="*/ 0 w 796"/>
                <a:gd name="T99" fmla="*/ 0 h 738"/>
                <a:gd name="T100" fmla="*/ 0 w 796"/>
                <a:gd name="T101" fmla="*/ 0 h 7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796" h="738">
                  <a:moveTo>
                    <a:pt x="574" y="368"/>
                  </a:moveTo>
                  <a:lnTo>
                    <a:pt x="582" y="356"/>
                  </a:lnTo>
                  <a:lnTo>
                    <a:pt x="10" y="0"/>
                  </a:lnTo>
                  <a:lnTo>
                    <a:pt x="0" y="12"/>
                  </a:lnTo>
                  <a:lnTo>
                    <a:pt x="94" y="126"/>
                  </a:lnTo>
                  <a:lnTo>
                    <a:pt x="193" y="244"/>
                  </a:lnTo>
                  <a:lnTo>
                    <a:pt x="311" y="378"/>
                  </a:lnTo>
                  <a:lnTo>
                    <a:pt x="438" y="512"/>
                  </a:lnTo>
                  <a:lnTo>
                    <a:pt x="557" y="629"/>
                  </a:lnTo>
                  <a:lnTo>
                    <a:pt x="612" y="675"/>
                  </a:lnTo>
                  <a:lnTo>
                    <a:pt x="662" y="710"/>
                  </a:lnTo>
                  <a:lnTo>
                    <a:pt x="706" y="731"/>
                  </a:lnTo>
                  <a:lnTo>
                    <a:pt x="741" y="738"/>
                  </a:lnTo>
                  <a:lnTo>
                    <a:pt x="768" y="731"/>
                  </a:lnTo>
                  <a:lnTo>
                    <a:pt x="786" y="717"/>
                  </a:lnTo>
                  <a:lnTo>
                    <a:pt x="796" y="696"/>
                  </a:lnTo>
                  <a:lnTo>
                    <a:pt x="796" y="671"/>
                  </a:lnTo>
                  <a:lnTo>
                    <a:pt x="791" y="644"/>
                  </a:lnTo>
                  <a:lnTo>
                    <a:pt x="781" y="614"/>
                  </a:lnTo>
                  <a:lnTo>
                    <a:pt x="748" y="552"/>
                  </a:lnTo>
                  <a:lnTo>
                    <a:pt x="705" y="489"/>
                  </a:lnTo>
                  <a:lnTo>
                    <a:pt x="659" y="429"/>
                  </a:lnTo>
                  <a:lnTo>
                    <a:pt x="615" y="382"/>
                  </a:lnTo>
                  <a:lnTo>
                    <a:pt x="582" y="356"/>
                  </a:lnTo>
                  <a:lnTo>
                    <a:pt x="10" y="0"/>
                  </a:lnTo>
                  <a:lnTo>
                    <a:pt x="0" y="12"/>
                  </a:lnTo>
                  <a:lnTo>
                    <a:pt x="94" y="126"/>
                  </a:lnTo>
                  <a:lnTo>
                    <a:pt x="106" y="116"/>
                  </a:lnTo>
                  <a:lnTo>
                    <a:pt x="41" y="38"/>
                  </a:lnTo>
                  <a:lnTo>
                    <a:pt x="574" y="368"/>
                  </a:lnTo>
                  <a:lnTo>
                    <a:pt x="605" y="394"/>
                  </a:lnTo>
                  <a:lnTo>
                    <a:pt x="647" y="439"/>
                  </a:lnTo>
                  <a:lnTo>
                    <a:pt x="693" y="497"/>
                  </a:lnTo>
                  <a:lnTo>
                    <a:pt x="734" y="560"/>
                  </a:lnTo>
                  <a:lnTo>
                    <a:pt x="767" y="621"/>
                  </a:lnTo>
                  <a:lnTo>
                    <a:pt x="777" y="648"/>
                  </a:lnTo>
                  <a:lnTo>
                    <a:pt x="780" y="673"/>
                  </a:lnTo>
                  <a:lnTo>
                    <a:pt x="780" y="692"/>
                  </a:lnTo>
                  <a:lnTo>
                    <a:pt x="774" y="707"/>
                  </a:lnTo>
                  <a:lnTo>
                    <a:pt x="761" y="717"/>
                  </a:lnTo>
                  <a:lnTo>
                    <a:pt x="741" y="722"/>
                  </a:lnTo>
                  <a:lnTo>
                    <a:pt x="710" y="717"/>
                  </a:lnTo>
                  <a:lnTo>
                    <a:pt x="671" y="695"/>
                  </a:lnTo>
                  <a:lnTo>
                    <a:pt x="623" y="663"/>
                  </a:lnTo>
                  <a:lnTo>
                    <a:pt x="567" y="617"/>
                  </a:lnTo>
                  <a:lnTo>
                    <a:pt x="448" y="502"/>
                  </a:lnTo>
                  <a:lnTo>
                    <a:pt x="323" y="368"/>
                  </a:lnTo>
                  <a:lnTo>
                    <a:pt x="205" y="234"/>
                  </a:lnTo>
                  <a:lnTo>
                    <a:pt x="106" y="116"/>
                  </a:lnTo>
                  <a:lnTo>
                    <a:pt x="41" y="38"/>
                  </a:lnTo>
                  <a:lnTo>
                    <a:pt x="574" y="368"/>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58" name="Freeform 152"/>
            <p:cNvSpPr>
              <a:spLocks/>
            </p:cNvSpPr>
            <p:nvPr/>
          </p:nvSpPr>
          <p:spPr bwMode="auto">
            <a:xfrm>
              <a:off x="5105" y="3201"/>
              <a:ext cx="121" cy="90"/>
            </a:xfrm>
            <a:custGeom>
              <a:avLst/>
              <a:gdLst>
                <a:gd name="T0" fmla="*/ 0 w 833"/>
                <a:gd name="T1" fmla="*/ 0 h 683"/>
                <a:gd name="T2" fmla="*/ 0 w 833"/>
                <a:gd name="T3" fmla="*/ 0 h 683"/>
                <a:gd name="T4" fmla="*/ 0 w 833"/>
                <a:gd name="T5" fmla="*/ 0 h 683"/>
                <a:gd name="T6" fmla="*/ 0 w 833"/>
                <a:gd name="T7" fmla="*/ 0 h 683"/>
                <a:gd name="T8" fmla="*/ 0 w 833"/>
                <a:gd name="T9" fmla="*/ 0 h 683"/>
                <a:gd name="T10" fmla="*/ 0 w 833"/>
                <a:gd name="T11" fmla="*/ 0 h 683"/>
                <a:gd name="T12" fmla="*/ 0 w 833"/>
                <a:gd name="T13" fmla="*/ 0 h 683"/>
                <a:gd name="T14" fmla="*/ 0 w 833"/>
                <a:gd name="T15" fmla="*/ 0 h 683"/>
                <a:gd name="T16" fmla="*/ 0 w 833"/>
                <a:gd name="T17" fmla="*/ 0 h 683"/>
                <a:gd name="T18" fmla="*/ 0 w 833"/>
                <a:gd name="T19" fmla="*/ 0 h 683"/>
                <a:gd name="T20" fmla="*/ 0 w 833"/>
                <a:gd name="T21" fmla="*/ 0 h 683"/>
                <a:gd name="T22" fmla="*/ 0 w 833"/>
                <a:gd name="T23" fmla="*/ 0 h 683"/>
                <a:gd name="T24" fmla="*/ 0 w 833"/>
                <a:gd name="T25" fmla="*/ 0 h 683"/>
                <a:gd name="T26" fmla="*/ 0 w 833"/>
                <a:gd name="T27" fmla="*/ 0 h 683"/>
                <a:gd name="T28" fmla="*/ 0 w 833"/>
                <a:gd name="T29" fmla="*/ 0 h 683"/>
                <a:gd name="T30" fmla="*/ 0 w 833"/>
                <a:gd name="T31" fmla="*/ 0 h 683"/>
                <a:gd name="T32" fmla="*/ 0 w 833"/>
                <a:gd name="T33" fmla="*/ 0 h 683"/>
                <a:gd name="T34" fmla="*/ 0 w 833"/>
                <a:gd name="T35" fmla="*/ 0 h 683"/>
                <a:gd name="T36" fmla="*/ 0 w 833"/>
                <a:gd name="T37" fmla="*/ 0 h 683"/>
                <a:gd name="T38" fmla="*/ 0 w 833"/>
                <a:gd name="T39" fmla="*/ 0 h 683"/>
                <a:gd name="T40" fmla="*/ 0 w 833"/>
                <a:gd name="T41" fmla="*/ 0 h 683"/>
                <a:gd name="T42" fmla="*/ 0 w 833"/>
                <a:gd name="T43" fmla="*/ 0 h 683"/>
                <a:gd name="T44" fmla="*/ 0 w 833"/>
                <a:gd name="T45" fmla="*/ 0 h 683"/>
                <a:gd name="T46" fmla="*/ 0 w 833"/>
                <a:gd name="T47" fmla="*/ 0 h 683"/>
                <a:gd name="T48" fmla="*/ 0 w 833"/>
                <a:gd name="T49" fmla="*/ 0 h 683"/>
                <a:gd name="T50" fmla="*/ 0 w 833"/>
                <a:gd name="T51" fmla="*/ 0 h 683"/>
                <a:gd name="T52" fmla="*/ 0 w 833"/>
                <a:gd name="T53" fmla="*/ 0 h 683"/>
                <a:gd name="T54" fmla="*/ 0 w 833"/>
                <a:gd name="T55" fmla="*/ 0 h 683"/>
                <a:gd name="T56" fmla="*/ 0 w 833"/>
                <a:gd name="T57" fmla="*/ 0 h 683"/>
                <a:gd name="T58" fmla="*/ 0 w 833"/>
                <a:gd name="T59" fmla="*/ 0 h 683"/>
                <a:gd name="T60" fmla="*/ 0 w 833"/>
                <a:gd name="T61" fmla="*/ 0 h 683"/>
                <a:gd name="T62" fmla="*/ 0 w 833"/>
                <a:gd name="T63" fmla="*/ 0 h 68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833" h="683">
                  <a:moveTo>
                    <a:pt x="0" y="165"/>
                  </a:moveTo>
                  <a:lnTo>
                    <a:pt x="131" y="285"/>
                  </a:lnTo>
                  <a:lnTo>
                    <a:pt x="247" y="389"/>
                  </a:lnTo>
                  <a:lnTo>
                    <a:pt x="292" y="429"/>
                  </a:lnTo>
                  <a:lnTo>
                    <a:pt x="354" y="479"/>
                  </a:lnTo>
                  <a:lnTo>
                    <a:pt x="457" y="550"/>
                  </a:lnTo>
                  <a:lnTo>
                    <a:pt x="563" y="617"/>
                  </a:lnTo>
                  <a:lnTo>
                    <a:pt x="681" y="683"/>
                  </a:lnTo>
                  <a:lnTo>
                    <a:pt x="709" y="648"/>
                  </a:lnTo>
                  <a:lnTo>
                    <a:pt x="766" y="562"/>
                  </a:lnTo>
                  <a:lnTo>
                    <a:pt x="795" y="511"/>
                  </a:lnTo>
                  <a:lnTo>
                    <a:pt x="819" y="458"/>
                  </a:lnTo>
                  <a:lnTo>
                    <a:pt x="831" y="410"/>
                  </a:lnTo>
                  <a:lnTo>
                    <a:pt x="833" y="389"/>
                  </a:lnTo>
                  <a:lnTo>
                    <a:pt x="830" y="369"/>
                  </a:lnTo>
                  <a:lnTo>
                    <a:pt x="821" y="349"/>
                  </a:lnTo>
                  <a:lnTo>
                    <a:pt x="806" y="325"/>
                  </a:lnTo>
                  <a:lnTo>
                    <a:pt x="758" y="268"/>
                  </a:lnTo>
                  <a:lnTo>
                    <a:pt x="691" y="203"/>
                  </a:lnTo>
                  <a:lnTo>
                    <a:pt x="613" y="139"/>
                  </a:lnTo>
                  <a:lnTo>
                    <a:pt x="530" y="81"/>
                  </a:lnTo>
                  <a:lnTo>
                    <a:pt x="448" y="34"/>
                  </a:lnTo>
                  <a:lnTo>
                    <a:pt x="409" y="16"/>
                  </a:lnTo>
                  <a:lnTo>
                    <a:pt x="374" y="5"/>
                  </a:lnTo>
                  <a:lnTo>
                    <a:pt x="341" y="0"/>
                  </a:lnTo>
                  <a:lnTo>
                    <a:pt x="313" y="1"/>
                  </a:lnTo>
                  <a:lnTo>
                    <a:pt x="260" y="16"/>
                  </a:lnTo>
                  <a:lnTo>
                    <a:pt x="207" y="38"/>
                  </a:lnTo>
                  <a:lnTo>
                    <a:pt x="154" y="64"/>
                  </a:lnTo>
                  <a:lnTo>
                    <a:pt x="105" y="93"/>
                  </a:lnTo>
                  <a:lnTo>
                    <a:pt x="29" y="143"/>
                  </a:lnTo>
                  <a:lnTo>
                    <a:pt x="0" y="165"/>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59" name="Freeform 153"/>
            <p:cNvSpPr>
              <a:spLocks/>
            </p:cNvSpPr>
            <p:nvPr/>
          </p:nvSpPr>
          <p:spPr bwMode="auto">
            <a:xfrm>
              <a:off x="5105" y="3201"/>
              <a:ext cx="121" cy="90"/>
            </a:xfrm>
            <a:custGeom>
              <a:avLst/>
              <a:gdLst>
                <a:gd name="T0" fmla="*/ 0 w 854"/>
                <a:gd name="T1" fmla="*/ 0 h 702"/>
                <a:gd name="T2" fmla="*/ 0 w 854"/>
                <a:gd name="T3" fmla="*/ 0 h 702"/>
                <a:gd name="T4" fmla="*/ 0 w 854"/>
                <a:gd name="T5" fmla="*/ 0 h 702"/>
                <a:gd name="T6" fmla="*/ 0 w 854"/>
                <a:gd name="T7" fmla="*/ 0 h 702"/>
                <a:gd name="T8" fmla="*/ 0 w 854"/>
                <a:gd name="T9" fmla="*/ 0 h 702"/>
                <a:gd name="T10" fmla="*/ 0 w 854"/>
                <a:gd name="T11" fmla="*/ 0 h 702"/>
                <a:gd name="T12" fmla="*/ 0 w 854"/>
                <a:gd name="T13" fmla="*/ 0 h 702"/>
                <a:gd name="T14" fmla="*/ 0 w 854"/>
                <a:gd name="T15" fmla="*/ 0 h 702"/>
                <a:gd name="T16" fmla="*/ 0 w 854"/>
                <a:gd name="T17" fmla="*/ 0 h 702"/>
                <a:gd name="T18" fmla="*/ 0 w 854"/>
                <a:gd name="T19" fmla="*/ 0 h 702"/>
                <a:gd name="T20" fmla="*/ 0 w 854"/>
                <a:gd name="T21" fmla="*/ 0 h 702"/>
                <a:gd name="T22" fmla="*/ 0 w 854"/>
                <a:gd name="T23" fmla="*/ 0 h 702"/>
                <a:gd name="T24" fmla="*/ 0 w 854"/>
                <a:gd name="T25" fmla="*/ 0 h 702"/>
                <a:gd name="T26" fmla="*/ 0 w 854"/>
                <a:gd name="T27" fmla="*/ 0 h 702"/>
                <a:gd name="T28" fmla="*/ 0 w 854"/>
                <a:gd name="T29" fmla="*/ 0 h 702"/>
                <a:gd name="T30" fmla="*/ 0 w 854"/>
                <a:gd name="T31" fmla="*/ 0 h 702"/>
                <a:gd name="T32" fmla="*/ 0 w 854"/>
                <a:gd name="T33" fmla="*/ 0 h 702"/>
                <a:gd name="T34" fmla="*/ 0 w 854"/>
                <a:gd name="T35" fmla="*/ 0 h 702"/>
                <a:gd name="T36" fmla="*/ 0 w 854"/>
                <a:gd name="T37" fmla="*/ 0 h 702"/>
                <a:gd name="T38" fmla="*/ 0 w 854"/>
                <a:gd name="T39" fmla="*/ 0 h 702"/>
                <a:gd name="T40" fmla="*/ 0 w 854"/>
                <a:gd name="T41" fmla="*/ 0 h 702"/>
                <a:gd name="T42" fmla="*/ 0 w 854"/>
                <a:gd name="T43" fmla="*/ 0 h 702"/>
                <a:gd name="T44" fmla="*/ 0 w 854"/>
                <a:gd name="T45" fmla="*/ 0 h 702"/>
                <a:gd name="T46" fmla="*/ 0 w 854"/>
                <a:gd name="T47" fmla="*/ 0 h 702"/>
                <a:gd name="T48" fmla="*/ 0 w 854"/>
                <a:gd name="T49" fmla="*/ 0 h 702"/>
                <a:gd name="T50" fmla="*/ 0 w 854"/>
                <a:gd name="T51" fmla="*/ 0 h 702"/>
                <a:gd name="T52" fmla="*/ 0 w 854"/>
                <a:gd name="T53" fmla="*/ 0 h 702"/>
                <a:gd name="T54" fmla="*/ 0 w 854"/>
                <a:gd name="T55" fmla="*/ 0 h 702"/>
                <a:gd name="T56" fmla="*/ 0 w 854"/>
                <a:gd name="T57" fmla="*/ 0 h 702"/>
                <a:gd name="T58" fmla="*/ 0 w 854"/>
                <a:gd name="T59" fmla="*/ 0 h 702"/>
                <a:gd name="T60" fmla="*/ 0 w 854"/>
                <a:gd name="T61" fmla="*/ 0 h 702"/>
                <a:gd name="T62" fmla="*/ 0 w 854"/>
                <a:gd name="T63" fmla="*/ 0 h 702"/>
                <a:gd name="T64" fmla="*/ 0 w 854"/>
                <a:gd name="T65" fmla="*/ 0 h 702"/>
                <a:gd name="T66" fmla="*/ 0 w 854"/>
                <a:gd name="T67" fmla="*/ 0 h 70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854" h="702">
                  <a:moveTo>
                    <a:pt x="46" y="157"/>
                  </a:moveTo>
                  <a:lnTo>
                    <a:pt x="38" y="145"/>
                  </a:lnTo>
                  <a:lnTo>
                    <a:pt x="0" y="172"/>
                  </a:lnTo>
                  <a:lnTo>
                    <a:pt x="139" y="300"/>
                  </a:lnTo>
                  <a:lnTo>
                    <a:pt x="255" y="403"/>
                  </a:lnTo>
                  <a:lnTo>
                    <a:pt x="300" y="443"/>
                  </a:lnTo>
                  <a:lnTo>
                    <a:pt x="362" y="493"/>
                  </a:lnTo>
                  <a:lnTo>
                    <a:pt x="466" y="565"/>
                  </a:lnTo>
                  <a:lnTo>
                    <a:pt x="572" y="632"/>
                  </a:lnTo>
                  <a:lnTo>
                    <a:pt x="696" y="702"/>
                  </a:lnTo>
                  <a:lnTo>
                    <a:pt x="728" y="660"/>
                  </a:lnTo>
                  <a:lnTo>
                    <a:pt x="785" y="574"/>
                  </a:lnTo>
                  <a:lnTo>
                    <a:pt x="815" y="522"/>
                  </a:lnTo>
                  <a:lnTo>
                    <a:pt x="839" y="469"/>
                  </a:lnTo>
                  <a:lnTo>
                    <a:pt x="852" y="419"/>
                  </a:lnTo>
                  <a:lnTo>
                    <a:pt x="854" y="397"/>
                  </a:lnTo>
                  <a:lnTo>
                    <a:pt x="850" y="375"/>
                  </a:lnTo>
                  <a:lnTo>
                    <a:pt x="841" y="353"/>
                  </a:lnTo>
                  <a:lnTo>
                    <a:pt x="825" y="328"/>
                  </a:lnTo>
                  <a:lnTo>
                    <a:pt x="777" y="271"/>
                  </a:lnTo>
                  <a:lnTo>
                    <a:pt x="709" y="205"/>
                  </a:lnTo>
                  <a:lnTo>
                    <a:pt x="631" y="141"/>
                  </a:lnTo>
                  <a:lnTo>
                    <a:pt x="547" y="83"/>
                  </a:lnTo>
                  <a:lnTo>
                    <a:pt x="464" y="34"/>
                  </a:lnTo>
                  <a:lnTo>
                    <a:pt x="425" y="17"/>
                  </a:lnTo>
                  <a:lnTo>
                    <a:pt x="389" y="6"/>
                  </a:lnTo>
                  <a:lnTo>
                    <a:pt x="354" y="0"/>
                  </a:lnTo>
                  <a:lnTo>
                    <a:pt x="325" y="1"/>
                  </a:lnTo>
                  <a:lnTo>
                    <a:pt x="271" y="17"/>
                  </a:lnTo>
                  <a:lnTo>
                    <a:pt x="217" y="39"/>
                  </a:lnTo>
                  <a:lnTo>
                    <a:pt x="163" y="65"/>
                  </a:lnTo>
                  <a:lnTo>
                    <a:pt x="114" y="95"/>
                  </a:lnTo>
                  <a:lnTo>
                    <a:pt x="38" y="145"/>
                  </a:lnTo>
                  <a:lnTo>
                    <a:pt x="0" y="172"/>
                  </a:lnTo>
                  <a:lnTo>
                    <a:pt x="139" y="300"/>
                  </a:lnTo>
                  <a:lnTo>
                    <a:pt x="150" y="287"/>
                  </a:lnTo>
                  <a:lnTo>
                    <a:pt x="25" y="174"/>
                  </a:lnTo>
                  <a:lnTo>
                    <a:pt x="46" y="157"/>
                  </a:lnTo>
                  <a:lnTo>
                    <a:pt x="122" y="107"/>
                  </a:lnTo>
                  <a:lnTo>
                    <a:pt x="171" y="79"/>
                  </a:lnTo>
                  <a:lnTo>
                    <a:pt x="223" y="53"/>
                  </a:lnTo>
                  <a:lnTo>
                    <a:pt x="275" y="31"/>
                  </a:lnTo>
                  <a:lnTo>
                    <a:pt x="327" y="17"/>
                  </a:lnTo>
                  <a:lnTo>
                    <a:pt x="354" y="16"/>
                  </a:lnTo>
                  <a:lnTo>
                    <a:pt x="384" y="20"/>
                  </a:lnTo>
                  <a:lnTo>
                    <a:pt x="419" y="31"/>
                  </a:lnTo>
                  <a:lnTo>
                    <a:pt x="458" y="49"/>
                  </a:lnTo>
                  <a:lnTo>
                    <a:pt x="539" y="95"/>
                  </a:lnTo>
                  <a:lnTo>
                    <a:pt x="620" y="153"/>
                  </a:lnTo>
                  <a:lnTo>
                    <a:pt x="699" y="218"/>
                  </a:lnTo>
                  <a:lnTo>
                    <a:pt x="764" y="281"/>
                  </a:lnTo>
                  <a:lnTo>
                    <a:pt x="812" y="338"/>
                  </a:lnTo>
                  <a:lnTo>
                    <a:pt x="827" y="361"/>
                  </a:lnTo>
                  <a:lnTo>
                    <a:pt x="836" y="379"/>
                  </a:lnTo>
                  <a:lnTo>
                    <a:pt x="838" y="397"/>
                  </a:lnTo>
                  <a:lnTo>
                    <a:pt x="836" y="417"/>
                  </a:lnTo>
                  <a:lnTo>
                    <a:pt x="825" y="463"/>
                  </a:lnTo>
                  <a:lnTo>
                    <a:pt x="801" y="515"/>
                  </a:lnTo>
                  <a:lnTo>
                    <a:pt x="773" y="566"/>
                  </a:lnTo>
                  <a:lnTo>
                    <a:pt x="715" y="652"/>
                  </a:lnTo>
                  <a:lnTo>
                    <a:pt x="692" y="681"/>
                  </a:lnTo>
                  <a:lnTo>
                    <a:pt x="581" y="618"/>
                  </a:lnTo>
                  <a:lnTo>
                    <a:pt x="474" y="552"/>
                  </a:lnTo>
                  <a:lnTo>
                    <a:pt x="372" y="481"/>
                  </a:lnTo>
                  <a:lnTo>
                    <a:pt x="310" y="430"/>
                  </a:lnTo>
                  <a:lnTo>
                    <a:pt x="265" y="391"/>
                  </a:lnTo>
                  <a:lnTo>
                    <a:pt x="150" y="287"/>
                  </a:lnTo>
                  <a:lnTo>
                    <a:pt x="25" y="174"/>
                  </a:lnTo>
                  <a:lnTo>
                    <a:pt x="46" y="157"/>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60" name="Freeform 154"/>
            <p:cNvSpPr>
              <a:spLocks/>
            </p:cNvSpPr>
            <p:nvPr/>
          </p:nvSpPr>
          <p:spPr bwMode="auto">
            <a:xfrm>
              <a:off x="5126" y="3117"/>
              <a:ext cx="95" cy="79"/>
            </a:xfrm>
            <a:custGeom>
              <a:avLst/>
              <a:gdLst>
                <a:gd name="T0" fmla="*/ 0 w 647"/>
                <a:gd name="T1" fmla="*/ 0 h 607"/>
                <a:gd name="T2" fmla="*/ 0 w 647"/>
                <a:gd name="T3" fmla="*/ 0 h 607"/>
                <a:gd name="T4" fmla="*/ 0 w 647"/>
                <a:gd name="T5" fmla="*/ 0 h 607"/>
                <a:gd name="T6" fmla="*/ 0 w 647"/>
                <a:gd name="T7" fmla="*/ 0 h 607"/>
                <a:gd name="T8" fmla="*/ 0 w 647"/>
                <a:gd name="T9" fmla="*/ 0 h 607"/>
                <a:gd name="T10" fmla="*/ 0 w 647"/>
                <a:gd name="T11" fmla="*/ 0 h 607"/>
                <a:gd name="T12" fmla="*/ 0 w 647"/>
                <a:gd name="T13" fmla="*/ 0 h 607"/>
                <a:gd name="T14" fmla="*/ 0 w 647"/>
                <a:gd name="T15" fmla="*/ 0 h 607"/>
                <a:gd name="T16" fmla="*/ 0 w 647"/>
                <a:gd name="T17" fmla="*/ 0 h 607"/>
                <a:gd name="T18" fmla="*/ 0 w 647"/>
                <a:gd name="T19" fmla="*/ 0 h 607"/>
                <a:gd name="T20" fmla="*/ 0 w 647"/>
                <a:gd name="T21" fmla="*/ 0 h 607"/>
                <a:gd name="T22" fmla="*/ 0 w 647"/>
                <a:gd name="T23" fmla="*/ 0 h 607"/>
                <a:gd name="T24" fmla="*/ 0 w 647"/>
                <a:gd name="T25" fmla="*/ 0 h 607"/>
                <a:gd name="T26" fmla="*/ 0 w 647"/>
                <a:gd name="T27" fmla="*/ 0 h 607"/>
                <a:gd name="T28" fmla="*/ 0 w 647"/>
                <a:gd name="T29" fmla="*/ 0 h 607"/>
                <a:gd name="T30" fmla="*/ 0 w 647"/>
                <a:gd name="T31" fmla="*/ 0 h 607"/>
                <a:gd name="T32" fmla="*/ 0 w 647"/>
                <a:gd name="T33" fmla="*/ 0 h 607"/>
                <a:gd name="T34" fmla="*/ 0 w 647"/>
                <a:gd name="T35" fmla="*/ 0 h 607"/>
                <a:gd name="T36" fmla="*/ 0 w 647"/>
                <a:gd name="T37" fmla="*/ 0 h 607"/>
                <a:gd name="T38" fmla="*/ 0 w 647"/>
                <a:gd name="T39" fmla="*/ 0 h 607"/>
                <a:gd name="T40" fmla="*/ 0 w 647"/>
                <a:gd name="T41" fmla="*/ 0 h 607"/>
                <a:gd name="T42" fmla="*/ 0 w 647"/>
                <a:gd name="T43" fmla="*/ 0 h 607"/>
                <a:gd name="T44" fmla="*/ 0 w 647"/>
                <a:gd name="T45" fmla="*/ 0 h 607"/>
                <a:gd name="T46" fmla="*/ 0 w 647"/>
                <a:gd name="T47" fmla="*/ 0 h 607"/>
                <a:gd name="T48" fmla="*/ 0 w 647"/>
                <a:gd name="T49" fmla="*/ 0 h 607"/>
                <a:gd name="T50" fmla="*/ 0 w 647"/>
                <a:gd name="T51" fmla="*/ 0 h 607"/>
                <a:gd name="T52" fmla="*/ 0 w 647"/>
                <a:gd name="T53" fmla="*/ 0 h 607"/>
                <a:gd name="T54" fmla="*/ 0 w 647"/>
                <a:gd name="T55" fmla="*/ 0 h 607"/>
                <a:gd name="T56" fmla="*/ 0 w 647"/>
                <a:gd name="T57" fmla="*/ 0 h 607"/>
                <a:gd name="T58" fmla="*/ 0 w 647"/>
                <a:gd name="T59" fmla="*/ 0 h 607"/>
                <a:gd name="T60" fmla="*/ 0 w 647"/>
                <a:gd name="T61" fmla="*/ 0 h 607"/>
                <a:gd name="T62" fmla="*/ 0 w 647"/>
                <a:gd name="T63" fmla="*/ 0 h 607"/>
                <a:gd name="T64" fmla="*/ 0 w 647"/>
                <a:gd name="T65" fmla="*/ 0 h 607"/>
                <a:gd name="T66" fmla="*/ 0 w 647"/>
                <a:gd name="T67" fmla="*/ 0 h 607"/>
                <a:gd name="T68" fmla="*/ 0 w 647"/>
                <a:gd name="T69" fmla="*/ 0 h 607"/>
                <a:gd name="T70" fmla="*/ 0 w 647"/>
                <a:gd name="T71" fmla="*/ 0 h 607"/>
                <a:gd name="T72" fmla="*/ 0 w 647"/>
                <a:gd name="T73" fmla="*/ 0 h 607"/>
                <a:gd name="T74" fmla="*/ 0 w 647"/>
                <a:gd name="T75" fmla="*/ 0 h 607"/>
                <a:gd name="T76" fmla="*/ 0 w 647"/>
                <a:gd name="T77" fmla="*/ 0 h 607"/>
                <a:gd name="T78" fmla="*/ 0 w 647"/>
                <a:gd name="T79" fmla="*/ 0 h 607"/>
                <a:gd name="T80" fmla="*/ 0 w 647"/>
                <a:gd name="T81" fmla="*/ 0 h 607"/>
                <a:gd name="T82" fmla="*/ 0 w 647"/>
                <a:gd name="T83" fmla="*/ 0 h 607"/>
                <a:gd name="T84" fmla="*/ 0 w 647"/>
                <a:gd name="T85" fmla="*/ 0 h 607"/>
                <a:gd name="T86" fmla="*/ 0 w 647"/>
                <a:gd name="T87" fmla="*/ 0 h 607"/>
                <a:gd name="T88" fmla="*/ 0 w 647"/>
                <a:gd name="T89" fmla="*/ 0 h 607"/>
                <a:gd name="T90" fmla="*/ 0 w 647"/>
                <a:gd name="T91" fmla="*/ 0 h 607"/>
                <a:gd name="T92" fmla="*/ 0 w 647"/>
                <a:gd name="T93" fmla="*/ 0 h 607"/>
                <a:gd name="T94" fmla="*/ 0 w 647"/>
                <a:gd name="T95" fmla="*/ 0 h 607"/>
                <a:gd name="T96" fmla="*/ 0 w 647"/>
                <a:gd name="T97" fmla="*/ 0 h 607"/>
                <a:gd name="T98" fmla="*/ 0 w 647"/>
                <a:gd name="T99" fmla="*/ 0 h 607"/>
                <a:gd name="T100" fmla="*/ 0 w 647"/>
                <a:gd name="T101" fmla="*/ 0 h 607"/>
                <a:gd name="T102" fmla="*/ 0 w 647"/>
                <a:gd name="T103" fmla="*/ 0 h 607"/>
                <a:gd name="T104" fmla="*/ 0 w 647"/>
                <a:gd name="T105" fmla="*/ 0 h 607"/>
                <a:gd name="T106" fmla="*/ 0 w 647"/>
                <a:gd name="T107" fmla="*/ 0 h 607"/>
                <a:gd name="T108" fmla="*/ 0 w 647"/>
                <a:gd name="T109" fmla="*/ 0 h 607"/>
                <a:gd name="T110" fmla="*/ 0 w 647"/>
                <a:gd name="T111" fmla="*/ 0 h 607"/>
                <a:gd name="T112" fmla="*/ 0 w 647"/>
                <a:gd name="T113" fmla="*/ 0 h 607"/>
                <a:gd name="T114" fmla="*/ 0 w 647"/>
                <a:gd name="T115" fmla="*/ 0 h 60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47" h="607">
                  <a:moveTo>
                    <a:pt x="109" y="607"/>
                  </a:moveTo>
                  <a:lnTo>
                    <a:pt x="219" y="511"/>
                  </a:lnTo>
                  <a:lnTo>
                    <a:pt x="246" y="509"/>
                  </a:lnTo>
                  <a:lnTo>
                    <a:pt x="277" y="504"/>
                  </a:lnTo>
                  <a:lnTo>
                    <a:pt x="313" y="494"/>
                  </a:lnTo>
                  <a:lnTo>
                    <a:pt x="350" y="479"/>
                  </a:lnTo>
                  <a:lnTo>
                    <a:pt x="388" y="457"/>
                  </a:lnTo>
                  <a:lnTo>
                    <a:pt x="421" y="426"/>
                  </a:lnTo>
                  <a:lnTo>
                    <a:pt x="446" y="385"/>
                  </a:lnTo>
                  <a:lnTo>
                    <a:pt x="541" y="309"/>
                  </a:lnTo>
                  <a:lnTo>
                    <a:pt x="607" y="255"/>
                  </a:lnTo>
                  <a:lnTo>
                    <a:pt x="627" y="236"/>
                  </a:lnTo>
                  <a:lnTo>
                    <a:pt x="633" y="230"/>
                  </a:lnTo>
                  <a:lnTo>
                    <a:pt x="634" y="228"/>
                  </a:lnTo>
                  <a:lnTo>
                    <a:pt x="633" y="223"/>
                  </a:lnTo>
                  <a:lnTo>
                    <a:pt x="626" y="211"/>
                  </a:lnTo>
                  <a:lnTo>
                    <a:pt x="617" y="203"/>
                  </a:lnTo>
                  <a:lnTo>
                    <a:pt x="606" y="200"/>
                  </a:lnTo>
                  <a:lnTo>
                    <a:pt x="594" y="199"/>
                  </a:lnTo>
                  <a:lnTo>
                    <a:pt x="574" y="202"/>
                  </a:lnTo>
                  <a:lnTo>
                    <a:pt x="565" y="205"/>
                  </a:lnTo>
                  <a:lnTo>
                    <a:pt x="609" y="169"/>
                  </a:lnTo>
                  <a:lnTo>
                    <a:pt x="636" y="138"/>
                  </a:lnTo>
                  <a:lnTo>
                    <a:pt x="644" y="126"/>
                  </a:lnTo>
                  <a:lnTo>
                    <a:pt x="647" y="123"/>
                  </a:lnTo>
                  <a:lnTo>
                    <a:pt x="643" y="111"/>
                  </a:lnTo>
                  <a:lnTo>
                    <a:pt x="636" y="101"/>
                  </a:lnTo>
                  <a:lnTo>
                    <a:pt x="625" y="97"/>
                  </a:lnTo>
                  <a:lnTo>
                    <a:pt x="595" y="96"/>
                  </a:lnTo>
                  <a:lnTo>
                    <a:pt x="569" y="102"/>
                  </a:lnTo>
                  <a:lnTo>
                    <a:pt x="557" y="106"/>
                  </a:lnTo>
                  <a:lnTo>
                    <a:pt x="571" y="80"/>
                  </a:lnTo>
                  <a:lnTo>
                    <a:pt x="576" y="58"/>
                  </a:lnTo>
                  <a:lnTo>
                    <a:pt x="576" y="50"/>
                  </a:lnTo>
                  <a:lnTo>
                    <a:pt x="576" y="47"/>
                  </a:lnTo>
                  <a:lnTo>
                    <a:pt x="567" y="39"/>
                  </a:lnTo>
                  <a:lnTo>
                    <a:pt x="557" y="33"/>
                  </a:lnTo>
                  <a:lnTo>
                    <a:pt x="542" y="32"/>
                  </a:lnTo>
                  <a:lnTo>
                    <a:pt x="512" y="38"/>
                  </a:lnTo>
                  <a:lnTo>
                    <a:pt x="486" y="49"/>
                  </a:lnTo>
                  <a:lnTo>
                    <a:pt x="475" y="54"/>
                  </a:lnTo>
                  <a:lnTo>
                    <a:pt x="488" y="41"/>
                  </a:lnTo>
                  <a:lnTo>
                    <a:pt x="494" y="26"/>
                  </a:lnTo>
                  <a:lnTo>
                    <a:pt x="495" y="19"/>
                  </a:lnTo>
                  <a:lnTo>
                    <a:pt x="495" y="17"/>
                  </a:lnTo>
                  <a:lnTo>
                    <a:pt x="490" y="6"/>
                  </a:lnTo>
                  <a:lnTo>
                    <a:pt x="486" y="2"/>
                  </a:lnTo>
                  <a:lnTo>
                    <a:pt x="478" y="0"/>
                  </a:lnTo>
                  <a:lnTo>
                    <a:pt x="454" y="3"/>
                  </a:lnTo>
                  <a:lnTo>
                    <a:pt x="386" y="27"/>
                  </a:lnTo>
                  <a:lnTo>
                    <a:pt x="308" y="62"/>
                  </a:lnTo>
                  <a:lnTo>
                    <a:pt x="247" y="92"/>
                  </a:lnTo>
                  <a:lnTo>
                    <a:pt x="236" y="100"/>
                  </a:lnTo>
                  <a:lnTo>
                    <a:pt x="222" y="116"/>
                  </a:lnTo>
                  <a:lnTo>
                    <a:pt x="187" y="161"/>
                  </a:lnTo>
                  <a:lnTo>
                    <a:pt x="104" y="285"/>
                  </a:lnTo>
                  <a:lnTo>
                    <a:pt x="0" y="457"/>
                  </a:lnTo>
                  <a:lnTo>
                    <a:pt x="109" y="607"/>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61" name="Freeform 155"/>
            <p:cNvSpPr>
              <a:spLocks/>
            </p:cNvSpPr>
            <p:nvPr/>
          </p:nvSpPr>
          <p:spPr bwMode="auto">
            <a:xfrm>
              <a:off x="5126" y="3117"/>
              <a:ext cx="95" cy="79"/>
            </a:xfrm>
            <a:custGeom>
              <a:avLst/>
              <a:gdLst>
                <a:gd name="T0" fmla="*/ 0 w 666"/>
                <a:gd name="T1" fmla="*/ 0 h 626"/>
                <a:gd name="T2" fmla="*/ 0 w 666"/>
                <a:gd name="T3" fmla="*/ 0 h 626"/>
                <a:gd name="T4" fmla="*/ 0 w 666"/>
                <a:gd name="T5" fmla="*/ 0 h 626"/>
                <a:gd name="T6" fmla="*/ 0 w 666"/>
                <a:gd name="T7" fmla="*/ 0 h 626"/>
                <a:gd name="T8" fmla="*/ 0 w 666"/>
                <a:gd name="T9" fmla="*/ 0 h 626"/>
                <a:gd name="T10" fmla="*/ 0 w 666"/>
                <a:gd name="T11" fmla="*/ 0 h 626"/>
                <a:gd name="T12" fmla="*/ 0 w 666"/>
                <a:gd name="T13" fmla="*/ 0 h 626"/>
                <a:gd name="T14" fmla="*/ 0 w 666"/>
                <a:gd name="T15" fmla="*/ 0 h 626"/>
                <a:gd name="T16" fmla="*/ 0 w 666"/>
                <a:gd name="T17" fmla="*/ 0 h 626"/>
                <a:gd name="T18" fmla="*/ 0 w 666"/>
                <a:gd name="T19" fmla="*/ 0 h 626"/>
                <a:gd name="T20" fmla="*/ 0 w 666"/>
                <a:gd name="T21" fmla="*/ 0 h 626"/>
                <a:gd name="T22" fmla="*/ 0 w 666"/>
                <a:gd name="T23" fmla="*/ 0 h 626"/>
                <a:gd name="T24" fmla="*/ 0 w 666"/>
                <a:gd name="T25" fmla="*/ 0 h 626"/>
                <a:gd name="T26" fmla="*/ 0 w 666"/>
                <a:gd name="T27" fmla="*/ 0 h 626"/>
                <a:gd name="T28" fmla="*/ 0 w 666"/>
                <a:gd name="T29" fmla="*/ 0 h 626"/>
                <a:gd name="T30" fmla="*/ 0 w 666"/>
                <a:gd name="T31" fmla="*/ 0 h 626"/>
                <a:gd name="T32" fmla="*/ 0 w 666"/>
                <a:gd name="T33" fmla="*/ 0 h 626"/>
                <a:gd name="T34" fmla="*/ 0 w 666"/>
                <a:gd name="T35" fmla="*/ 0 h 626"/>
                <a:gd name="T36" fmla="*/ 0 w 666"/>
                <a:gd name="T37" fmla="*/ 0 h 626"/>
                <a:gd name="T38" fmla="*/ 0 w 666"/>
                <a:gd name="T39" fmla="*/ 0 h 626"/>
                <a:gd name="T40" fmla="*/ 0 w 666"/>
                <a:gd name="T41" fmla="*/ 0 h 626"/>
                <a:gd name="T42" fmla="*/ 0 w 666"/>
                <a:gd name="T43" fmla="*/ 0 h 626"/>
                <a:gd name="T44" fmla="*/ 0 w 666"/>
                <a:gd name="T45" fmla="*/ 0 h 626"/>
                <a:gd name="T46" fmla="*/ 0 w 666"/>
                <a:gd name="T47" fmla="*/ 0 h 626"/>
                <a:gd name="T48" fmla="*/ 0 w 666"/>
                <a:gd name="T49" fmla="*/ 0 h 626"/>
                <a:gd name="T50" fmla="*/ 0 w 666"/>
                <a:gd name="T51" fmla="*/ 0 h 626"/>
                <a:gd name="T52" fmla="*/ 0 w 666"/>
                <a:gd name="T53" fmla="*/ 0 h 626"/>
                <a:gd name="T54" fmla="*/ 0 w 666"/>
                <a:gd name="T55" fmla="*/ 0 h 626"/>
                <a:gd name="T56" fmla="*/ 0 w 666"/>
                <a:gd name="T57" fmla="*/ 0 h 626"/>
                <a:gd name="T58" fmla="*/ 0 w 666"/>
                <a:gd name="T59" fmla="*/ 0 h 626"/>
                <a:gd name="T60" fmla="*/ 0 w 666"/>
                <a:gd name="T61" fmla="*/ 0 h 626"/>
                <a:gd name="T62" fmla="*/ 0 w 666"/>
                <a:gd name="T63" fmla="*/ 0 h 626"/>
                <a:gd name="T64" fmla="*/ 0 w 666"/>
                <a:gd name="T65" fmla="*/ 0 h 626"/>
                <a:gd name="T66" fmla="*/ 0 w 666"/>
                <a:gd name="T67" fmla="*/ 0 h 626"/>
                <a:gd name="T68" fmla="*/ 0 w 666"/>
                <a:gd name="T69" fmla="*/ 0 h 626"/>
                <a:gd name="T70" fmla="*/ 0 w 666"/>
                <a:gd name="T71" fmla="*/ 0 h 626"/>
                <a:gd name="T72" fmla="*/ 0 w 666"/>
                <a:gd name="T73" fmla="*/ 0 h 626"/>
                <a:gd name="T74" fmla="*/ 0 w 666"/>
                <a:gd name="T75" fmla="*/ 0 h 626"/>
                <a:gd name="T76" fmla="*/ 0 w 666"/>
                <a:gd name="T77" fmla="*/ 0 h 626"/>
                <a:gd name="T78" fmla="*/ 0 w 666"/>
                <a:gd name="T79" fmla="*/ 0 h 626"/>
                <a:gd name="T80" fmla="*/ 0 w 666"/>
                <a:gd name="T81" fmla="*/ 0 h 626"/>
                <a:gd name="T82" fmla="*/ 0 w 666"/>
                <a:gd name="T83" fmla="*/ 0 h 626"/>
                <a:gd name="T84" fmla="*/ 0 w 666"/>
                <a:gd name="T85" fmla="*/ 0 h 626"/>
                <a:gd name="T86" fmla="*/ 0 w 666"/>
                <a:gd name="T87" fmla="*/ 0 h 626"/>
                <a:gd name="T88" fmla="*/ 0 w 666"/>
                <a:gd name="T89" fmla="*/ 0 h 62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666" h="626">
                  <a:moveTo>
                    <a:pt x="15" y="460"/>
                  </a:moveTo>
                  <a:lnTo>
                    <a:pt x="3" y="469"/>
                  </a:lnTo>
                  <a:lnTo>
                    <a:pt x="117" y="626"/>
                  </a:lnTo>
                  <a:lnTo>
                    <a:pt x="231" y="526"/>
                  </a:lnTo>
                  <a:lnTo>
                    <a:pt x="256" y="525"/>
                  </a:lnTo>
                  <a:lnTo>
                    <a:pt x="288" y="519"/>
                  </a:lnTo>
                  <a:lnTo>
                    <a:pt x="324" y="510"/>
                  </a:lnTo>
                  <a:lnTo>
                    <a:pt x="362" y="494"/>
                  </a:lnTo>
                  <a:lnTo>
                    <a:pt x="402" y="471"/>
                  </a:lnTo>
                  <a:lnTo>
                    <a:pt x="436" y="439"/>
                  </a:lnTo>
                  <a:lnTo>
                    <a:pt x="461" y="398"/>
                  </a:lnTo>
                  <a:lnTo>
                    <a:pt x="555" y="323"/>
                  </a:lnTo>
                  <a:lnTo>
                    <a:pt x="621" y="269"/>
                  </a:lnTo>
                  <a:lnTo>
                    <a:pt x="641" y="250"/>
                  </a:lnTo>
                  <a:lnTo>
                    <a:pt x="648" y="244"/>
                  </a:lnTo>
                  <a:lnTo>
                    <a:pt x="651" y="237"/>
                  </a:lnTo>
                  <a:lnTo>
                    <a:pt x="649" y="228"/>
                  </a:lnTo>
                  <a:lnTo>
                    <a:pt x="641" y="214"/>
                  </a:lnTo>
                  <a:lnTo>
                    <a:pt x="630" y="204"/>
                  </a:lnTo>
                  <a:lnTo>
                    <a:pt x="616" y="199"/>
                  </a:lnTo>
                  <a:lnTo>
                    <a:pt x="603" y="198"/>
                  </a:lnTo>
                  <a:lnTo>
                    <a:pt x="581" y="203"/>
                  </a:lnTo>
                  <a:lnTo>
                    <a:pt x="572" y="206"/>
                  </a:lnTo>
                  <a:lnTo>
                    <a:pt x="569" y="207"/>
                  </a:lnTo>
                  <a:lnTo>
                    <a:pt x="579" y="219"/>
                  </a:lnTo>
                  <a:lnTo>
                    <a:pt x="623" y="183"/>
                  </a:lnTo>
                  <a:lnTo>
                    <a:pt x="651" y="151"/>
                  </a:lnTo>
                  <a:lnTo>
                    <a:pt x="660" y="139"/>
                  </a:lnTo>
                  <a:lnTo>
                    <a:pt x="666" y="133"/>
                  </a:lnTo>
                  <a:lnTo>
                    <a:pt x="660" y="115"/>
                  </a:lnTo>
                  <a:lnTo>
                    <a:pt x="650" y="103"/>
                  </a:lnTo>
                  <a:lnTo>
                    <a:pt x="635" y="97"/>
                  </a:lnTo>
                  <a:lnTo>
                    <a:pt x="603" y="96"/>
                  </a:lnTo>
                  <a:lnTo>
                    <a:pt x="576" y="103"/>
                  </a:lnTo>
                  <a:lnTo>
                    <a:pt x="564" y="106"/>
                  </a:lnTo>
                  <a:lnTo>
                    <a:pt x="558" y="109"/>
                  </a:lnTo>
                  <a:lnTo>
                    <a:pt x="573" y="118"/>
                  </a:lnTo>
                  <a:lnTo>
                    <a:pt x="587" y="91"/>
                  </a:lnTo>
                  <a:lnTo>
                    <a:pt x="593" y="67"/>
                  </a:lnTo>
                  <a:lnTo>
                    <a:pt x="593" y="58"/>
                  </a:lnTo>
                  <a:lnTo>
                    <a:pt x="593" y="52"/>
                  </a:lnTo>
                  <a:lnTo>
                    <a:pt x="581" y="41"/>
                  </a:lnTo>
                  <a:lnTo>
                    <a:pt x="568" y="34"/>
                  </a:lnTo>
                  <a:lnTo>
                    <a:pt x="551" y="32"/>
                  </a:lnTo>
                  <a:lnTo>
                    <a:pt x="519" y="39"/>
                  </a:lnTo>
                  <a:lnTo>
                    <a:pt x="492" y="50"/>
                  </a:lnTo>
                  <a:lnTo>
                    <a:pt x="481" y="55"/>
                  </a:lnTo>
                  <a:lnTo>
                    <a:pt x="487" y="70"/>
                  </a:lnTo>
                  <a:lnTo>
                    <a:pt x="489" y="67"/>
                  </a:lnTo>
                  <a:lnTo>
                    <a:pt x="503" y="53"/>
                  </a:lnTo>
                  <a:lnTo>
                    <a:pt x="510" y="36"/>
                  </a:lnTo>
                  <a:lnTo>
                    <a:pt x="512" y="28"/>
                  </a:lnTo>
                  <a:lnTo>
                    <a:pt x="512" y="22"/>
                  </a:lnTo>
                  <a:lnTo>
                    <a:pt x="505" y="9"/>
                  </a:lnTo>
                  <a:lnTo>
                    <a:pt x="499" y="3"/>
                  </a:lnTo>
                  <a:lnTo>
                    <a:pt x="487" y="0"/>
                  </a:lnTo>
                  <a:lnTo>
                    <a:pt x="461" y="4"/>
                  </a:lnTo>
                  <a:lnTo>
                    <a:pt x="392" y="28"/>
                  </a:lnTo>
                  <a:lnTo>
                    <a:pt x="314" y="62"/>
                  </a:lnTo>
                  <a:lnTo>
                    <a:pt x="252" y="93"/>
                  </a:lnTo>
                  <a:lnTo>
                    <a:pt x="240" y="102"/>
                  </a:lnTo>
                  <a:lnTo>
                    <a:pt x="224" y="119"/>
                  </a:lnTo>
                  <a:lnTo>
                    <a:pt x="190" y="165"/>
                  </a:lnTo>
                  <a:lnTo>
                    <a:pt x="107" y="289"/>
                  </a:lnTo>
                  <a:lnTo>
                    <a:pt x="0" y="465"/>
                  </a:lnTo>
                  <a:lnTo>
                    <a:pt x="117" y="626"/>
                  </a:lnTo>
                  <a:lnTo>
                    <a:pt x="233" y="525"/>
                  </a:lnTo>
                  <a:lnTo>
                    <a:pt x="222" y="513"/>
                  </a:lnTo>
                  <a:lnTo>
                    <a:pt x="119" y="604"/>
                  </a:lnTo>
                  <a:lnTo>
                    <a:pt x="18" y="465"/>
                  </a:lnTo>
                  <a:lnTo>
                    <a:pt x="119" y="297"/>
                  </a:lnTo>
                  <a:lnTo>
                    <a:pt x="202" y="173"/>
                  </a:lnTo>
                  <a:lnTo>
                    <a:pt x="237" y="129"/>
                  </a:lnTo>
                  <a:lnTo>
                    <a:pt x="250" y="115"/>
                  </a:lnTo>
                  <a:lnTo>
                    <a:pt x="260" y="107"/>
                  </a:lnTo>
                  <a:lnTo>
                    <a:pt x="320" y="77"/>
                  </a:lnTo>
                  <a:lnTo>
                    <a:pt x="398" y="42"/>
                  </a:lnTo>
                  <a:lnTo>
                    <a:pt x="466" y="18"/>
                  </a:lnTo>
                  <a:lnTo>
                    <a:pt x="487" y="16"/>
                  </a:lnTo>
                  <a:lnTo>
                    <a:pt x="491" y="17"/>
                  </a:lnTo>
                  <a:lnTo>
                    <a:pt x="493" y="19"/>
                  </a:lnTo>
                  <a:lnTo>
                    <a:pt x="496" y="27"/>
                  </a:lnTo>
                  <a:lnTo>
                    <a:pt x="496" y="26"/>
                  </a:lnTo>
                  <a:lnTo>
                    <a:pt x="496" y="32"/>
                  </a:lnTo>
                  <a:lnTo>
                    <a:pt x="491" y="45"/>
                  </a:lnTo>
                  <a:lnTo>
                    <a:pt x="479" y="57"/>
                  </a:lnTo>
                  <a:lnTo>
                    <a:pt x="487" y="70"/>
                  </a:lnTo>
                  <a:lnTo>
                    <a:pt x="498" y="64"/>
                  </a:lnTo>
                  <a:lnTo>
                    <a:pt x="523" y="53"/>
                  </a:lnTo>
                  <a:lnTo>
                    <a:pt x="551" y="48"/>
                  </a:lnTo>
                  <a:lnTo>
                    <a:pt x="564" y="48"/>
                  </a:lnTo>
                  <a:lnTo>
                    <a:pt x="571" y="53"/>
                  </a:lnTo>
                  <a:lnTo>
                    <a:pt x="580" y="61"/>
                  </a:lnTo>
                  <a:lnTo>
                    <a:pt x="590" y="49"/>
                  </a:lnTo>
                  <a:lnTo>
                    <a:pt x="577" y="55"/>
                  </a:lnTo>
                  <a:lnTo>
                    <a:pt x="577" y="65"/>
                  </a:lnTo>
                  <a:lnTo>
                    <a:pt x="573" y="85"/>
                  </a:lnTo>
                  <a:lnTo>
                    <a:pt x="558" y="109"/>
                  </a:lnTo>
                  <a:lnTo>
                    <a:pt x="580" y="118"/>
                  </a:lnTo>
                  <a:lnTo>
                    <a:pt x="605" y="113"/>
                  </a:lnTo>
                  <a:lnTo>
                    <a:pt x="633" y="114"/>
                  </a:lnTo>
                  <a:lnTo>
                    <a:pt x="640" y="116"/>
                  </a:lnTo>
                  <a:lnTo>
                    <a:pt x="645" y="123"/>
                  </a:lnTo>
                  <a:lnTo>
                    <a:pt x="649" y="133"/>
                  </a:lnTo>
                  <a:lnTo>
                    <a:pt x="664" y="129"/>
                  </a:lnTo>
                  <a:lnTo>
                    <a:pt x="651" y="126"/>
                  </a:lnTo>
                  <a:lnTo>
                    <a:pt x="647" y="129"/>
                  </a:lnTo>
                  <a:lnTo>
                    <a:pt x="639" y="141"/>
                  </a:lnTo>
                  <a:lnTo>
                    <a:pt x="613" y="171"/>
                  </a:lnTo>
                  <a:lnTo>
                    <a:pt x="569" y="207"/>
                  </a:lnTo>
                  <a:lnTo>
                    <a:pt x="576" y="220"/>
                  </a:lnTo>
                  <a:lnTo>
                    <a:pt x="585" y="217"/>
                  </a:lnTo>
                  <a:lnTo>
                    <a:pt x="603" y="215"/>
                  </a:lnTo>
                  <a:lnTo>
                    <a:pt x="614" y="216"/>
                  </a:lnTo>
                  <a:lnTo>
                    <a:pt x="622" y="218"/>
                  </a:lnTo>
                  <a:lnTo>
                    <a:pt x="629" y="224"/>
                  </a:lnTo>
                  <a:lnTo>
                    <a:pt x="635" y="234"/>
                  </a:lnTo>
                  <a:lnTo>
                    <a:pt x="636" y="237"/>
                  </a:lnTo>
                  <a:lnTo>
                    <a:pt x="650" y="235"/>
                  </a:lnTo>
                  <a:lnTo>
                    <a:pt x="636" y="233"/>
                  </a:lnTo>
                  <a:lnTo>
                    <a:pt x="631" y="237"/>
                  </a:lnTo>
                  <a:lnTo>
                    <a:pt x="611" y="257"/>
                  </a:lnTo>
                  <a:lnTo>
                    <a:pt x="545" y="311"/>
                  </a:lnTo>
                  <a:lnTo>
                    <a:pt x="449" y="388"/>
                  </a:lnTo>
                  <a:lnTo>
                    <a:pt x="424" y="429"/>
                  </a:lnTo>
                  <a:lnTo>
                    <a:pt x="392" y="458"/>
                  </a:lnTo>
                  <a:lnTo>
                    <a:pt x="356" y="480"/>
                  </a:lnTo>
                  <a:lnTo>
                    <a:pt x="319" y="495"/>
                  </a:lnTo>
                  <a:lnTo>
                    <a:pt x="284" y="504"/>
                  </a:lnTo>
                  <a:lnTo>
                    <a:pt x="254" y="509"/>
                  </a:lnTo>
                  <a:lnTo>
                    <a:pt x="224" y="512"/>
                  </a:lnTo>
                  <a:lnTo>
                    <a:pt x="119" y="604"/>
                  </a:lnTo>
                  <a:lnTo>
                    <a:pt x="15" y="460"/>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262" name="Rectangle 156"/>
            <p:cNvSpPr>
              <a:spLocks noChangeArrowheads="1"/>
            </p:cNvSpPr>
            <p:nvPr/>
          </p:nvSpPr>
          <p:spPr bwMode="auto">
            <a:xfrm>
              <a:off x="4920" y="3784"/>
              <a:ext cx="53" cy="37"/>
            </a:xfrm>
            <a:prstGeom prst="rect">
              <a:avLst/>
            </a:prstGeom>
            <a:solidFill>
              <a:srgbClr val="C0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263" name="Freeform 157"/>
            <p:cNvSpPr>
              <a:spLocks/>
            </p:cNvSpPr>
            <p:nvPr/>
          </p:nvSpPr>
          <p:spPr bwMode="auto">
            <a:xfrm>
              <a:off x="4920" y="3784"/>
              <a:ext cx="58" cy="37"/>
            </a:xfrm>
            <a:custGeom>
              <a:avLst/>
              <a:gdLst>
                <a:gd name="T0" fmla="*/ 0 w 389"/>
                <a:gd name="T1" fmla="*/ 0 h 308"/>
                <a:gd name="T2" fmla="*/ 0 w 389"/>
                <a:gd name="T3" fmla="*/ 0 h 308"/>
                <a:gd name="T4" fmla="*/ 0 w 389"/>
                <a:gd name="T5" fmla="*/ 0 h 308"/>
                <a:gd name="T6" fmla="*/ 0 w 389"/>
                <a:gd name="T7" fmla="*/ 0 h 308"/>
                <a:gd name="T8" fmla="*/ 0 w 389"/>
                <a:gd name="T9" fmla="*/ 0 h 308"/>
                <a:gd name="T10" fmla="*/ 0 w 389"/>
                <a:gd name="T11" fmla="*/ 0 h 308"/>
                <a:gd name="T12" fmla="*/ 0 w 389"/>
                <a:gd name="T13" fmla="*/ 0 h 308"/>
                <a:gd name="T14" fmla="*/ 0 w 389"/>
                <a:gd name="T15" fmla="*/ 0 h 308"/>
                <a:gd name="T16" fmla="*/ 0 w 389"/>
                <a:gd name="T17" fmla="*/ 0 h 308"/>
                <a:gd name="T18" fmla="*/ 0 w 389"/>
                <a:gd name="T19" fmla="*/ 0 h 308"/>
                <a:gd name="T20" fmla="*/ 0 w 389"/>
                <a:gd name="T21" fmla="*/ 0 h 308"/>
                <a:gd name="T22" fmla="*/ 0 w 389"/>
                <a:gd name="T23" fmla="*/ 0 h 308"/>
                <a:gd name="T24" fmla="*/ 0 w 389"/>
                <a:gd name="T25" fmla="*/ 0 h 308"/>
                <a:gd name="T26" fmla="*/ 0 w 389"/>
                <a:gd name="T27" fmla="*/ 0 h 308"/>
                <a:gd name="T28" fmla="*/ 0 w 389"/>
                <a:gd name="T29" fmla="*/ 0 h 308"/>
                <a:gd name="T30" fmla="*/ 0 w 389"/>
                <a:gd name="T31" fmla="*/ 0 h 308"/>
                <a:gd name="T32" fmla="*/ 0 w 389"/>
                <a:gd name="T33" fmla="*/ 0 h 308"/>
                <a:gd name="T34" fmla="*/ 0 w 389"/>
                <a:gd name="T35" fmla="*/ 0 h 308"/>
                <a:gd name="T36" fmla="*/ 0 w 389"/>
                <a:gd name="T37" fmla="*/ 0 h 308"/>
                <a:gd name="T38" fmla="*/ 0 w 389"/>
                <a:gd name="T39" fmla="*/ 0 h 308"/>
                <a:gd name="T40" fmla="*/ 0 w 389"/>
                <a:gd name="T41" fmla="*/ 0 h 308"/>
                <a:gd name="T42" fmla="*/ 0 w 389"/>
                <a:gd name="T43" fmla="*/ 0 h 3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89" h="308">
                  <a:moveTo>
                    <a:pt x="8" y="291"/>
                  </a:moveTo>
                  <a:lnTo>
                    <a:pt x="0" y="300"/>
                  </a:lnTo>
                  <a:lnTo>
                    <a:pt x="8" y="308"/>
                  </a:lnTo>
                  <a:lnTo>
                    <a:pt x="381" y="308"/>
                  </a:lnTo>
                  <a:lnTo>
                    <a:pt x="389" y="300"/>
                  </a:lnTo>
                  <a:lnTo>
                    <a:pt x="389" y="8"/>
                  </a:lnTo>
                  <a:lnTo>
                    <a:pt x="381" y="0"/>
                  </a:lnTo>
                  <a:lnTo>
                    <a:pt x="8" y="0"/>
                  </a:lnTo>
                  <a:lnTo>
                    <a:pt x="0" y="8"/>
                  </a:lnTo>
                  <a:lnTo>
                    <a:pt x="0" y="300"/>
                  </a:lnTo>
                  <a:lnTo>
                    <a:pt x="8" y="308"/>
                  </a:lnTo>
                  <a:lnTo>
                    <a:pt x="381" y="308"/>
                  </a:lnTo>
                  <a:lnTo>
                    <a:pt x="389" y="300"/>
                  </a:lnTo>
                  <a:lnTo>
                    <a:pt x="389" y="8"/>
                  </a:lnTo>
                  <a:lnTo>
                    <a:pt x="381" y="0"/>
                  </a:lnTo>
                  <a:lnTo>
                    <a:pt x="373" y="8"/>
                  </a:lnTo>
                  <a:lnTo>
                    <a:pt x="373" y="291"/>
                  </a:lnTo>
                  <a:lnTo>
                    <a:pt x="16" y="291"/>
                  </a:lnTo>
                  <a:lnTo>
                    <a:pt x="16" y="16"/>
                  </a:lnTo>
                  <a:lnTo>
                    <a:pt x="373" y="16"/>
                  </a:lnTo>
                  <a:lnTo>
                    <a:pt x="373" y="291"/>
                  </a:lnTo>
                  <a:lnTo>
                    <a:pt x="8" y="291"/>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64" name="Freeform 158"/>
            <p:cNvSpPr>
              <a:spLocks/>
            </p:cNvSpPr>
            <p:nvPr/>
          </p:nvSpPr>
          <p:spPr bwMode="auto">
            <a:xfrm>
              <a:off x="4862" y="3795"/>
              <a:ext cx="121" cy="48"/>
            </a:xfrm>
            <a:custGeom>
              <a:avLst/>
              <a:gdLst>
                <a:gd name="T0" fmla="*/ 0 w 886"/>
                <a:gd name="T1" fmla="*/ 0 h 370"/>
                <a:gd name="T2" fmla="*/ 0 w 886"/>
                <a:gd name="T3" fmla="*/ 0 h 370"/>
                <a:gd name="T4" fmla="*/ 0 w 886"/>
                <a:gd name="T5" fmla="*/ 0 h 370"/>
                <a:gd name="T6" fmla="*/ 0 w 886"/>
                <a:gd name="T7" fmla="*/ 0 h 370"/>
                <a:gd name="T8" fmla="*/ 0 w 886"/>
                <a:gd name="T9" fmla="*/ 0 h 370"/>
                <a:gd name="T10" fmla="*/ 0 w 886"/>
                <a:gd name="T11" fmla="*/ 0 h 370"/>
                <a:gd name="T12" fmla="*/ 0 w 886"/>
                <a:gd name="T13" fmla="*/ 0 h 370"/>
                <a:gd name="T14" fmla="*/ 0 w 886"/>
                <a:gd name="T15" fmla="*/ 0 h 370"/>
                <a:gd name="T16" fmla="*/ 0 w 886"/>
                <a:gd name="T17" fmla="*/ 0 h 370"/>
                <a:gd name="T18" fmla="*/ 0 w 886"/>
                <a:gd name="T19" fmla="*/ 0 h 370"/>
                <a:gd name="T20" fmla="*/ 0 w 886"/>
                <a:gd name="T21" fmla="*/ 0 h 370"/>
                <a:gd name="T22" fmla="*/ 0 w 886"/>
                <a:gd name="T23" fmla="*/ 0 h 370"/>
                <a:gd name="T24" fmla="*/ 0 w 886"/>
                <a:gd name="T25" fmla="*/ 0 h 370"/>
                <a:gd name="T26" fmla="*/ 0 w 886"/>
                <a:gd name="T27" fmla="*/ 0 h 370"/>
                <a:gd name="T28" fmla="*/ 0 w 886"/>
                <a:gd name="T29" fmla="*/ 0 h 370"/>
                <a:gd name="T30" fmla="*/ 0 w 886"/>
                <a:gd name="T31" fmla="*/ 0 h 370"/>
                <a:gd name="T32" fmla="*/ 0 w 886"/>
                <a:gd name="T33" fmla="*/ 0 h 370"/>
                <a:gd name="T34" fmla="*/ 0 w 886"/>
                <a:gd name="T35" fmla="*/ 0 h 370"/>
                <a:gd name="T36" fmla="*/ 0 w 886"/>
                <a:gd name="T37" fmla="*/ 0 h 370"/>
                <a:gd name="T38" fmla="*/ 0 w 886"/>
                <a:gd name="T39" fmla="*/ 0 h 370"/>
                <a:gd name="T40" fmla="*/ 0 w 886"/>
                <a:gd name="T41" fmla="*/ 0 h 370"/>
                <a:gd name="T42" fmla="*/ 0 w 886"/>
                <a:gd name="T43" fmla="*/ 0 h 370"/>
                <a:gd name="T44" fmla="*/ 0 w 886"/>
                <a:gd name="T45" fmla="*/ 0 h 370"/>
                <a:gd name="T46" fmla="*/ 0 w 886"/>
                <a:gd name="T47" fmla="*/ 0 h 370"/>
                <a:gd name="T48" fmla="*/ 0 w 886"/>
                <a:gd name="T49" fmla="*/ 0 h 370"/>
                <a:gd name="T50" fmla="*/ 0 w 886"/>
                <a:gd name="T51" fmla="*/ 0 h 370"/>
                <a:gd name="T52" fmla="*/ 0 w 886"/>
                <a:gd name="T53" fmla="*/ 0 h 370"/>
                <a:gd name="T54" fmla="*/ 0 w 886"/>
                <a:gd name="T55" fmla="*/ 0 h 370"/>
                <a:gd name="T56" fmla="*/ 0 w 886"/>
                <a:gd name="T57" fmla="*/ 0 h 370"/>
                <a:gd name="T58" fmla="*/ 0 w 886"/>
                <a:gd name="T59" fmla="*/ 0 h 370"/>
                <a:gd name="T60" fmla="*/ 0 w 886"/>
                <a:gd name="T61" fmla="*/ 0 h 370"/>
                <a:gd name="T62" fmla="*/ 0 w 886"/>
                <a:gd name="T63" fmla="*/ 0 h 370"/>
                <a:gd name="T64" fmla="*/ 0 w 886"/>
                <a:gd name="T65" fmla="*/ 0 h 370"/>
                <a:gd name="T66" fmla="*/ 0 w 886"/>
                <a:gd name="T67" fmla="*/ 0 h 370"/>
                <a:gd name="T68" fmla="*/ 0 w 886"/>
                <a:gd name="T69" fmla="*/ 0 h 370"/>
                <a:gd name="T70" fmla="*/ 0 w 886"/>
                <a:gd name="T71" fmla="*/ 0 h 370"/>
                <a:gd name="T72" fmla="*/ 0 w 886"/>
                <a:gd name="T73" fmla="*/ 0 h 370"/>
                <a:gd name="T74" fmla="*/ 0 w 886"/>
                <a:gd name="T75" fmla="*/ 0 h 370"/>
                <a:gd name="T76" fmla="*/ 0 w 886"/>
                <a:gd name="T77" fmla="*/ 0 h 370"/>
                <a:gd name="T78" fmla="*/ 0 w 886"/>
                <a:gd name="T79" fmla="*/ 0 h 370"/>
                <a:gd name="T80" fmla="*/ 0 w 886"/>
                <a:gd name="T81" fmla="*/ 0 h 370"/>
                <a:gd name="T82" fmla="*/ 0 w 886"/>
                <a:gd name="T83" fmla="*/ 0 h 370"/>
                <a:gd name="T84" fmla="*/ 0 w 886"/>
                <a:gd name="T85" fmla="*/ 0 h 370"/>
                <a:gd name="T86" fmla="*/ 0 w 886"/>
                <a:gd name="T87" fmla="*/ 0 h 370"/>
                <a:gd name="T88" fmla="*/ 0 w 886"/>
                <a:gd name="T89" fmla="*/ 0 h 370"/>
                <a:gd name="T90" fmla="*/ 0 w 886"/>
                <a:gd name="T91" fmla="*/ 0 h 370"/>
                <a:gd name="T92" fmla="*/ 0 w 886"/>
                <a:gd name="T93" fmla="*/ 0 h 370"/>
                <a:gd name="T94" fmla="*/ 0 w 886"/>
                <a:gd name="T95" fmla="*/ 0 h 370"/>
                <a:gd name="T96" fmla="*/ 0 w 886"/>
                <a:gd name="T97" fmla="*/ 0 h 370"/>
                <a:gd name="T98" fmla="*/ 0 w 886"/>
                <a:gd name="T99" fmla="*/ 0 h 370"/>
                <a:gd name="T100" fmla="*/ 0 w 886"/>
                <a:gd name="T101" fmla="*/ 0 h 370"/>
                <a:gd name="T102" fmla="*/ 0 w 886"/>
                <a:gd name="T103" fmla="*/ 0 h 370"/>
                <a:gd name="T104" fmla="*/ 0 w 886"/>
                <a:gd name="T105" fmla="*/ 0 h 370"/>
                <a:gd name="T106" fmla="*/ 0 w 886"/>
                <a:gd name="T107" fmla="*/ 0 h 370"/>
                <a:gd name="T108" fmla="*/ 0 w 886"/>
                <a:gd name="T109" fmla="*/ 0 h 370"/>
                <a:gd name="T110" fmla="*/ 0 w 886"/>
                <a:gd name="T111" fmla="*/ 0 h 370"/>
                <a:gd name="T112" fmla="*/ 0 w 886"/>
                <a:gd name="T113" fmla="*/ 0 h 370"/>
                <a:gd name="T114" fmla="*/ 0 w 886"/>
                <a:gd name="T115" fmla="*/ 0 h 370"/>
                <a:gd name="T116" fmla="*/ 0 w 886"/>
                <a:gd name="T117" fmla="*/ 0 h 370"/>
                <a:gd name="T118" fmla="*/ 0 w 886"/>
                <a:gd name="T119" fmla="*/ 0 h 370"/>
                <a:gd name="T120" fmla="*/ 0 w 886"/>
                <a:gd name="T121" fmla="*/ 0 h 370"/>
                <a:gd name="T122" fmla="*/ 0 w 886"/>
                <a:gd name="T123" fmla="*/ 0 h 370"/>
                <a:gd name="T124" fmla="*/ 0 w 886"/>
                <a:gd name="T125" fmla="*/ 0 h 3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86" h="370">
                  <a:moveTo>
                    <a:pt x="844" y="21"/>
                  </a:moveTo>
                  <a:lnTo>
                    <a:pt x="856" y="66"/>
                  </a:lnTo>
                  <a:lnTo>
                    <a:pt x="876" y="167"/>
                  </a:lnTo>
                  <a:lnTo>
                    <a:pt x="884" y="223"/>
                  </a:lnTo>
                  <a:lnTo>
                    <a:pt x="886" y="273"/>
                  </a:lnTo>
                  <a:lnTo>
                    <a:pt x="882" y="312"/>
                  </a:lnTo>
                  <a:lnTo>
                    <a:pt x="876" y="326"/>
                  </a:lnTo>
                  <a:lnTo>
                    <a:pt x="868" y="334"/>
                  </a:lnTo>
                  <a:lnTo>
                    <a:pt x="811" y="345"/>
                  </a:lnTo>
                  <a:lnTo>
                    <a:pt x="732" y="353"/>
                  </a:lnTo>
                  <a:lnTo>
                    <a:pt x="698" y="347"/>
                  </a:lnTo>
                  <a:lnTo>
                    <a:pt x="654" y="335"/>
                  </a:lnTo>
                  <a:lnTo>
                    <a:pt x="625" y="332"/>
                  </a:lnTo>
                  <a:lnTo>
                    <a:pt x="590" y="333"/>
                  </a:lnTo>
                  <a:lnTo>
                    <a:pt x="550" y="342"/>
                  </a:lnTo>
                  <a:lnTo>
                    <a:pt x="502" y="358"/>
                  </a:lnTo>
                  <a:lnTo>
                    <a:pt x="469" y="364"/>
                  </a:lnTo>
                  <a:lnTo>
                    <a:pt x="405" y="370"/>
                  </a:lnTo>
                  <a:lnTo>
                    <a:pt x="324" y="370"/>
                  </a:lnTo>
                  <a:lnTo>
                    <a:pt x="235" y="365"/>
                  </a:lnTo>
                  <a:lnTo>
                    <a:pt x="147" y="355"/>
                  </a:lnTo>
                  <a:lnTo>
                    <a:pt x="107" y="347"/>
                  </a:lnTo>
                  <a:lnTo>
                    <a:pt x="72" y="337"/>
                  </a:lnTo>
                  <a:lnTo>
                    <a:pt x="43" y="323"/>
                  </a:lnTo>
                  <a:lnTo>
                    <a:pt x="19" y="309"/>
                  </a:lnTo>
                  <a:lnTo>
                    <a:pt x="5" y="292"/>
                  </a:lnTo>
                  <a:lnTo>
                    <a:pt x="1" y="282"/>
                  </a:lnTo>
                  <a:lnTo>
                    <a:pt x="0" y="271"/>
                  </a:lnTo>
                  <a:lnTo>
                    <a:pt x="3" y="238"/>
                  </a:lnTo>
                  <a:lnTo>
                    <a:pt x="10" y="210"/>
                  </a:lnTo>
                  <a:lnTo>
                    <a:pt x="22" y="186"/>
                  </a:lnTo>
                  <a:lnTo>
                    <a:pt x="39" y="168"/>
                  </a:lnTo>
                  <a:lnTo>
                    <a:pt x="58" y="154"/>
                  </a:lnTo>
                  <a:lnTo>
                    <a:pt x="80" y="143"/>
                  </a:lnTo>
                  <a:lnTo>
                    <a:pt x="130" y="130"/>
                  </a:lnTo>
                  <a:lnTo>
                    <a:pt x="183" y="125"/>
                  </a:lnTo>
                  <a:lnTo>
                    <a:pt x="235" y="122"/>
                  </a:lnTo>
                  <a:lnTo>
                    <a:pt x="281" y="118"/>
                  </a:lnTo>
                  <a:lnTo>
                    <a:pt x="316" y="108"/>
                  </a:lnTo>
                  <a:lnTo>
                    <a:pt x="421" y="53"/>
                  </a:lnTo>
                  <a:lnTo>
                    <a:pt x="464" y="74"/>
                  </a:lnTo>
                  <a:lnTo>
                    <a:pt x="491" y="91"/>
                  </a:lnTo>
                  <a:lnTo>
                    <a:pt x="499" y="97"/>
                  </a:lnTo>
                  <a:lnTo>
                    <a:pt x="502" y="99"/>
                  </a:lnTo>
                  <a:lnTo>
                    <a:pt x="500" y="106"/>
                  </a:lnTo>
                  <a:lnTo>
                    <a:pt x="482" y="138"/>
                  </a:lnTo>
                  <a:lnTo>
                    <a:pt x="506" y="144"/>
                  </a:lnTo>
                  <a:lnTo>
                    <a:pt x="564" y="156"/>
                  </a:lnTo>
                  <a:lnTo>
                    <a:pt x="632" y="161"/>
                  </a:lnTo>
                  <a:lnTo>
                    <a:pt x="664" y="159"/>
                  </a:lnTo>
                  <a:lnTo>
                    <a:pt x="689" y="152"/>
                  </a:lnTo>
                  <a:lnTo>
                    <a:pt x="708" y="138"/>
                  </a:lnTo>
                  <a:lnTo>
                    <a:pt x="719" y="119"/>
                  </a:lnTo>
                  <a:lnTo>
                    <a:pt x="725" y="97"/>
                  </a:lnTo>
                  <a:lnTo>
                    <a:pt x="730" y="75"/>
                  </a:lnTo>
                  <a:lnTo>
                    <a:pt x="733" y="51"/>
                  </a:lnTo>
                  <a:lnTo>
                    <a:pt x="738" y="31"/>
                  </a:lnTo>
                  <a:lnTo>
                    <a:pt x="746" y="14"/>
                  </a:lnTo>
                  <a:lnTo>
                    <a:pt x="761" y="3"/>
                  </a:lnTo>
                  <a:lnTo>
                    <a:pt x="773" y="0"/>
                  </a:lnTo>
                  <a:lnTo>
                    <a:pt x="786" y="0"/>
                  </a:lnTo>
                  <a:lnTo>
                    <a:pt x="814" y="7"/>
                  </a:lnTo>
                  <a:lnTo>
                    <a:pt x="844"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65" name="Freeform 159"/>
            <p:cNvSpPr>
              <a:spLocks/>
            </p:cNvSpPr>
            <p:nvPr/>
          </p:nvSpPr>
          <p:spPr bwMode="auto">
            <a:xfrm>
              <a:off x="4856" y="3795"/>
              <a:ext cx="133" cy="53"/>
            </a:xfrm>
            <a:custGeom>
              <a:avLst/>
              <a:gdLst>
                <a:gd name="T0" fmla="*/ 0 w 903"/>
                <a:gd name="T1" fmla="*/ 0 h 386"/>
                <a:gd name="T2" fmla="*/ 0 w 903"/>
                <a:gd name="T3" fmla="*/ 0 h 386"/>
                <a:gd name="T4" fmla="*/ 0 w 903"/>
                <a:gd name="T5" fmla="*/ 0 h 386"/>
                <a:gd name="T6" fmla="*/ 0 w 903"/>
                <a:gd name="T7" fmla="*/ 0 h 386"/>
                <a:gd name="T8" fmla="*/ 0 w 903"/>
                <a:gd name="T9" fmla="*/ 0 h 386"/>
                <a:gd name="T10" fmla="*/ 0 w 903"/>
                <a:gd name="T11" fmla="*/ 0 h 386"/>
                <a:gd name="T12" fmla="*/ 0 w 903"/>
                <a:gd name="T13" fmla="*/ 0 h 386"/>
                <a:gd name="T14" fmla="*/ 0 w 903"/>
                <a:gd name="T15" fmla="*/ 0 h 386"/>
                <a:gd name="T16" fmla="*/ 0 w 903"/>
                <a:gd name="T17" fmla="*/ 0 h 386"/>
                <a:gd name="T18" fmla="*/ 0 w 903"/>
                <a:gd name="T19" fmla="*/ 0 h 386"/>
                <a:gd name="T20" fmla="*/ 0 w 903"/>
                <a:gd name="T21" fmla="*/ 0 h 386"/>
                <a:gd name="T22" fmla="*/ 0 w 903"/>
                <a:gd name="T23" fmla="*/ 0 h 386"/>
                <a:gd name="T24" fmla="*/ 0 w 903"/>
                <a:gd name="T25" fmla="*/ 0 h 386"/>
                <a:gd name="T26" fmla="*/ 0 w 903"/>
                <a:gd name="T27" fmla="*/ 0 h 386"/>
                <a:gd name="T28" fmla="*/ 0 w 903"/>
                <a:gd name="T29" fmla="*/ 0 h 386"/>
                <a:gd name="T30" fmla="*/ 0 w 903"/>
                <a:gd name="T31" fmla="*/ 0 h 386"/>
                <a:gd name="T32" fmla="*/ 0 w 903"/>
                <a:gd name="T33" fmla="*/ 0 h 386"/>
                <a:gd name="T34" fmla="*/ 0 w 903"/>
                <a:gd name="T35" fmla="*/ 0 h 386"/>
                <a:gd name="T36" fmla="*/ 0 w 903"/>
                <a:gd name="T37" fmla="*/ 0 h 386"/>
                <a:gd name="T38" fmla="*/ 0 w 903"/>
                <a:gd name="T39" fmla="*/ 0 h 386"/>
                <a:gd name="T40" fmla="*/ 0 w 903"/>
                <a:gd name="T41" fmla="*/ 0 h 386"/>
                <a:gd name="T42" fmla="*/ 0 w 903"/>
                <a:gd name="T43" fmla="*/ 0 h 386"/>
                <a:gd name="T44" fmla="*/ 0 w 903"/>
                <a:gd name="T45" fmla="*/ 0 h 386"/>
                <a:gd name="T46" fmla="*/ 0 w 903"/>
                <a:gd name="T47" fmla="*/ 0 h 386"/>
                <a:gd name="T48" fmla="*/ 0 w 903"/>
                <a:gd name="T49" fmla="*/ 0 h 386"/>
                <a:gd name="T50" fmla="*/ 0 w 903"/>
                <a:gd name="T51" fmla="*/ 0 h 386"/>
                <a:gd name="T52" fmla="*/ 0 w 903"/>
                <a:gd name="T53" fmla="*/ 0 h 386"/>
                <a:gd name="T54" fmla="*/ 0 w 903"/>
                <a:gd name="T55" fmla="*/ 0 h 386"/>
                <a:gd name="T56" fmla="*/ 0 w 903"/>
                <a:gd name="T57" fmla="*/ 0 h 386"/>
                <a:gd name="T58" fmla="*/ 0 w 903"/>
                <a:gd name="T59" fmla="*/ 0 h 386"/>
                <a:gd name="T60" fmla="*/ 0 w 903"/>
                <a:gd name="T61" fmla="*/ 0 h 386"/>
                <a:gd name="T62" fmla="*/ 0 w 903"/>
                <a:gd name="T63" fmla="*/ 0 h 386"/>
                <a:gd name="T64" fmla="*/ 0 w 903"/>
                <a:gd name="T65" fmla="*/ 0 h 386"/>
                <a:gd name="T66" fmla="*/ 0 w 903"/>
                <a:gd name="T67" fmla="*/ 0 h 386"/>
                <a:gd name="T68" fmla="*/ 0 w 903"/>
                <a:gd name="T69" fmla="*/ 0 h 386"/>
                <a:gd name="T70" fmla="*/ 0 w 903"/>
                <a:gd name="T71" fmla="*/ 0 h 386"/>
                <a:gd name="T72" fmla="*/ 0 w 903"/>
                <a:gd name="T73" fmla="*/ 0 h 386"/>
                <a:gd name="T74" fmla="*/ 0 w 903"/>
                <a:gd name="T75" fmla="*/ 0 h 386"/>
                <a:gd name="T76" fmla="*/ 0 w 903"/>
                <a:gd name="T77" fmla="*/ 0 h 386"/>
                <a:gd name="T78" fmla="*/ 0 w 903"/>
                <a:gd name="T79" fmla="*/ 0 h 386"/>
                <a:gd name="T80" fmla="*/ 0 w 903"/>
                <a:gd name="T81" fmla="*/ 0 h 386"/>
                <a:gd name="T82" fmla="*/ 0 w 903"/>
                <a:gd name="T83" fmla="*/ 0 h 386"/>
                <a:gd name="T84" fmla="*/ 0 w 903"/>
                <a:gd name="T85" fmla="*/ 0 h 386"/>
                <a:gd name="T86" fmla="*/ 0 w 903"/>
                <a:gd name="T87" fmla="*/ 0 h 386"/>
                <a:gd name="T88" fmla="*/ 0 w 903"/>
                <a:gd name="T89" fmla="*/ 0 h 386"/>
                <a:gd name="T90" fmla="*/ 0 w 903"/>
                <a:gd name="T91" fmla="*/ 0 h 386"/>
                <a:gd name="T92" fmla="*/ 0 w 903"/>
                <a:gd name="T93" fmla="*/ 0 h 386"/>
                <a:gd name="T94" fmla="*/ 0 w 903"/>
                <a:gd name="T95" fmla="*/ 0 h 386"/>
                <a:gd name="T96" fmla="*/ 0 w 903"/>
                <a:gd name="T97" fmla="*/ 0 h 38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3" h="386">
                  <a:moveTo>
                    <a:pt x="825" y="8"/>
                  </a:moveTo>
                  <a:lnTo>
                    <a:pt x="815" y="12"/>
                  </a:lnTo>
                  <a:lnTo>
                    <a:pt x="819" y="22"/>
                  </a:lnTo>
                  <a:lnTo>
                    <a:pt x="846" y="34"/>
                  </a:lnTo>
                  <a:lnTo>
                    <a:pt x="857" y="76"/>
                  </a:lnTo>
                  <a:lnTo>
                    <a:pt x="877" y="176"/>
                  </a:lnTo>
                  <a:lnTo>
                    <a:pt x="884" y="232"/>
                  </a:lnTo>
                  <a:lnTo>
                    <a:pt x="886" y="281"/>
                  </a:lnTo>
                  <a:lnTo>
                    <a:pt x="883" y="318"/>
                  </a:lnTo>
                  <a:lnTo>
                    <a:pt x="878" y="329"/>
                  </a:lnTo>
                  <a:lnTo>
                    <a:pt x="872" y="335"/>
                  </a:lnTo>
                  <a:lnTo>
                    <a:pt x="818" y="345"/>
                  </a:lnTo>
                  <a:lnTo>
                    <a:pt x="740" y="353"/>
                  </a:lnTo>
                  <a:lnTo>
                    <a:pt x="708" y="348"/>
                  </a:lnTo>
                  <a:lnTo>
                    <a:pt x="664" y="336"/>
                  </a:lnTo>
                  <a:lnTo>
                    <a:pt x="663" y="335"/>
                  </a:lnTo>
                  <a:lnTo>
                    <a:pt x="634" y="331"/>
                  </a:lnTo>
                  <a:lnTo>
                    <a:pt x="633" y="331"/>
                  </a:lnTo>
                  <a:lnTo>
                    <a:pt x="598" y="333"/>
                  </a:lnTo>
                  <a:lnTo>
                    <a:pt x="596" y="334"/>
                  </a:lnTo>
                  <a:lnTo>
                    <a:pt x="556" y="343"/>
                  </a:lnTo>
                  <a:lnTo>
                    <a:pt x="508" y="359"/>
                  </a:lnTo>
                  <a:lnTo>
                    <a:pt x="476" y="364"/>
                  </a:lnTo>
                  <a:lnTo>
                    <a:pt x="413" y="369"/>
                  </a:lnTo>
                  <a:lnTo>
                    <a:pt x="332" y="369"/>
                  </a:lnTo>
                  <a:lnTo>
                    <a:pt x="244" y="365"/>
                  </a:lnTo>
                  <a:lnTo>
                    <a:pt x="156" y="355"/>
                  </a:lnTo>
                  <a:lnTo>
                    <a:pt x="117" y="348"/>
                  </a:lnTo>
                  <a:lnTo>
                    <a:pt x="83" y="338"/>
                  </a:lnTo>
                  <a:lnTo>
                    <a:pt x="55" y="324"/>
                  </a:lnTo>
                  <a:lnTo>
                    <a:pt x="32" y="311"/>
                  </a:lnTo>
                  <a:lnTo>
                    <a:pt x="20" y="296"/>
                  </a:lnTo>
                  <a:lnTo>
                    <a:pt x="16" y="287"/>
                  </a:lnTo>
                  <a:lnTo>
                    <a:pt x="16" y="279"/>
                  </a:lnTo>
                  <a:lnTo>
                    <a:pt x="19" y="247"/>
                  </a:lnTo>
                  <a:lnTo>
                    <a:pt x="25" y="221"/>
                  </a:lnTo>
                  <a:lnTo>
                    <a:pt x="36" y="198"/>
                  </a:lnTo>
                  <a:lnTo>
                    <a:pt x="52" y="182"/>
                  </a:lnTo>
                  <a:lnTo>
                    <a:pt x="70" y="169"/>
                  </a:lnTo>
                  <a:lnTo>
                    <a:pt x="91" y="159"/>
                  </a:lnTo>
                  <a:lnTo>
                    <a:pt x="139" y="146"/>
                  </a:lnTo>
                  <a:lnTo>
                    <a:pt x="192" y="141"/>
                  </a:lnTo>
                  <a:lnTo>
                    <a:pt x="243" y="138"/>
                  </a:lnTo>
                  <a:lnTo>
                    <a:pt x="244" y="138"/>
                  </a:lnTo>
                  <a:lnTo>
                    <a:pt x="290" y="134"/>
                  </a:lnTo>
                  <a:lnTo>
                    <a:pt x="291" y="133"/>
                  </a:lnTo>
                  <a:lnTo>
                    <a:pt x="327" y="123"/>
                  </a:lnTo>
                  <a:lnTo>
                    <a:pt x="329" y="123"/>
                  </a:lnTo>
                  <a:lnTo>
                    <a:pt x="429" y="70"/>
                  </a:lnTo>
                  <a:lnTo>
                    <a:pt x="467" y="89"/>
                  </a:lnTo>
                  <a:lnTo>
                    <a:pt x="495" y="105"/>
                  </a:lnTo>
                  <a:lnTo>
                    <a:pt x="502" y="111"/>
                  </a:lnTo>
                  <a:lnTo>
                    <a:pt x="503" y="111"/>
                  </a:lnTo>
                  <a:lnTo>
                    <a:pt x="506" y="114"/>
                  </a:lnTo>
                  <a:lnTo>
                    <a:pt x="518" y="109"/>
                  </a:lnTo>
                  <a:lnTo>
                    <a:pt x="503" y="105"/>
                  </a:lnTo>
                  <a:lnTo>
                    <a:pt x="501" y="110"/>
                  </a:lnTo>
                  <a:lnTo>
                    <a:pt x="483" y="142"/>
                  </a:lnTo>
                  <a:lnTo>
                    <a:pt x="488" y="153"/>
                  </a:lnTo>
                  <a:lnTo>
                    <a:pt x="512" y="160"/>
                  </a:lnTo>
                  <a:lnTo>
                    <a:pt x="513" y="160"/>
                  </a:lnTo>
                  <a:lnTo>
                    <a:pt x="571" y="171"/>
                  </a:lnTo>
                  <a:lnTo>
                    <a:pt x="571" y="172"/>
                  </a:lnTo>
                  <a:lnTo>
                    <a:pt x="639" y="177"/>
                  </a:lnTo>
                  <a:lnTo>
                    <a:pt x="640" y="177"/>
                  </a:lnTo>
                  <a:lnTo>
                    <a:pt x="672" y="175"/>
                  </a:lnTo>
                  <a:lnTo>
                    <a:pt x="674" y="174"/>
                  </a:lnTo>
                  <a:lnTo>
                    <a:pt x="699" y="167"/>
                  </a:lnTo>
                  <a:lnTo>
                    <a:pt x="701" y="166"/>
                  </a:lnTo>
                  <a:lnTo>
                    <a:pt x="720" y="152"/>
                  </a:lnTo>
                  <a:lnTo>
                    <a:pt x="723" y="150"/>
                  </a:lnTo>
                  <a:lnTo>
                    <a:pt x="734" y="131"/>
                  </a:lnTo>
                  <a:lnTo>
                    <a:pt x="734" y="129"/>
                  </a:lnTo>
                  <a:lnTo>
                    <a:pt x="740" y="107"/>
                  </a:lnTo>
                  <a:lnTo>
                    <a:pt x="745" y="85"/>
                  </a:lnTo>
                  <a:lnTo>
                    <a:pt x="746" y="84"/>
                  </a:lnTo>
                  <a:lnTo>
                    <a:pt x="748" y="60"/>
                  </a:lnTo>
                  <a:lnTo>
                    <a:pt x="753" y="42"/>
                  </a:lnTo>
                  <a:lnTo>
                    <a:pt x="761" y="28"/>
                  </a:lnTo>
                  <a:lnTo>
                    <a:pt x="772" y="18"/>
                  </a:lnTo>
                  <a:lnTo>
                    <a:pt x="782" y="16"/>
                  </a:lnTo>
                  <a:lnTo>
                    <a:pt x="793" y="16"/>
                  </a:lnTo>
                  <a:lnTo>
                    <a:pt x="820" y="22"/>
                  </a:lnTo>
                  <a:lnTo>
                    <a:pt x="846" y="34"/>
                  </a:lnTo>
                  <a:lnTo>
                    <a:pt x="857" y="76"/>
                  </a:lnTo>
                  <a:lnTo>
                    <a:pt x="866" y="81"/>
                  </a:lnTo>
                  <a:lnTo>
                    <a:pt x="871" y="72"/>
                  </a:lnTo>
                  <a:lnTo>
                    <a:pt x="860" y="27"/>
                  </a:lnTo>
                  <a:lnTo>
                    <a:pt x="856" y="21"/>
                  </a:lnTo>
                  <a:lnTo>
                    <a:pt x="825" y="8"/>
                  </a:lnTo>
                  <a:lnTo>
                    <a:pt x="824" y="8"/>
                  </a:lnTo>
                  <a:lnTo>
                    <a:pt x="796" y="1"/>
                  </a:lnTo>
                  <a:lnTo>
                    <a:pt x="794" y="0"/>
                  </a:lnTo>
                  <a:lnTo>
                    <a:pt x="781" y="0"/>
                  </a:lnTo>
                  <a:lnTo>
                    <a:pt x="779" y="1"/>
                  </a:lnTo>
                  <a:lnTo>
                    <a:pt x="767" y="4"/>
                  </a:lnTo>
                  <a:lnTo>
                    <a:pt x="764" y="5"/>
                  </a:lnTo>
                  <a:lnTo>
                    <a:pt x="749" y="16"/>
                  </a:lnTo>
                  <a:lnTo>
                    <a:pt x="747" y="19"/>
                  </a:lnTo>
                  <a:lnTo>
                    <a:pt x="739" y="36"/>
                  </a:lnTo>
                  <a:lnTo>
                    <a:pt x="739" y="37"/>
                  </a:lnTo>
                  <a:lnTo>
                    <a:pt x="734" y="57"/>
                  </a:lnTo>
                  <a:lnTo>
                    <a:pt x="733" y="58"/>
                  </a:lnTo>
                  <a:lnTo>
                    <a:pt x="731" y="82"/>
                  </a:lnTo>
                  <a:lnTo>
                    <a:pt x="726" y="103"/>
                  </a:lnTo>
                  <a:lnTo>
                    <a:pt x="720" y="124"/>
                  </a:lnTo>
                  <a:lnTo>
                    <a:pt x="710" y="141"/>
                  </a:lnTo>
                  <a:lnTo>
                    <a:pt x="694" y="152"/>
                  </a:lnTo>
                  <a:lnTo>
                    <a:pt x="671" y="159"/>
                  </a:lnTo>
                  <a:lnTo>
                    <a:pt x="640" y="161"/>
                  </a:lnTo>
                  <a:lnTo>
                    <a:pt x="573" y="155"/>
                  </a:lnTo>
                  <a:lnTo>
                    <a:pt x="516" y="145"/>
                  </a:lnTo>
                  <a:lnTo>
                    <a:pt x="502" y="141"/>
                  </a:lnTo>
                  <a:lnTo>
                    <a:pt x="515" y="118"/>
                  </a:lnTo>
                  <a:lnTo>
                    <a:pt x="515" y="116"/>
                  </a:lnTo>
                  <a:lnTo>
                    <a:pt x="518" y="109"/>
                  </a:lnTo>
                  <a:lnTo>
                    <a:pt x="514" y="101"/>
                  </a:lnTo>
                  <a:lnTo>
                    <a:pt x="511" y="99"/>
                  </a:lnTo>
                  <a:lnTo>
                    <a:pt x="504" y="93"/>
                  </a:lnTo>
                  <a:lnTo>
                    <a:pt x="503" y="93"/>
                  </a:lnTo>
                  <a:lnTo>
                    <a:pt x="476" y="76"/>
                  </a:lnTo>
                  <a:lnTo>
                    <a:pt x="475" y="75"/>
                  </a:lnTo>
                  <a:lnTo>
                    <a:pt x="432" y="54"/>
                  </a:lnTo>
                  <a:lnTo>
                    <a:pt x="425" y="54"/>
                  </a:lnTo>
                  <a:lnTo>
                    <a:pt x="321" y="108"/>
                  </a:lnTo>
                  <a:lnTo>
                    <a:pt x="288" y="118"/>
                  </a:lnTo>
                  <a:lnTo>
                    <a:pt x="242" y="122"/>
                  </a:lnTo>
                  <a:lnTo>
                    <a:pt x="191" y="125"/>
                  </a:lnTo>
                  <a:lnTo>
                    <a:pt x="190" y="125"/>
                  </a:lnTo>
                  <a:lnTo>
                    <a:pt x="137" y="130"/>
                  </a:lnTo>
                  <a:lnTo>
                    <a:pt x="136" y="131"/>
                  </a:lnTo>
                  <a:lnTo>
                    <a:pt x="86" y="144"/>
                  </a:lnTo>
                  <a:lnTo>
                    <a:pt x="84" y="144"/>
                  </a:lnTo>
                  <a:lnTo>
                    <a:pt x="63" y="154"/>
                  </a:lnTo>
                  <a:lnTo>
                    <a:pt x="61" y="155"/>
                  </a:lnTo>
                  <a:lnTo>
                    <a:pt x="42" y="170"/>
                  </a:lnTo>
                  <a:lnTo>
                    <a:pt x="41" y="171"/>
                  </a:lnTo>
                  <a:lnTo>
                    <a:pt x="24" y="189"/>
                  </a:lnTo>
                  <a:lnTo>
                    <a:pt x="23" y="190"/>
                  </a:lnTo>
                  <a:lnTo>
                    <a:pt x="11" y="214"/>
                  </a:lnTo>
                  <a:lnTo>
                    <a:pt x="11" y="216"/>
                  </a:lnTo>
                  <a:lnTo>
                    <a:pt x="4" y="243"/>
                  </a:lnTo>
                  <a:lnTo>
                    <a:pt x="3" y="245"/>
                  </a:lnTo>
                  <a:lnTo>
                    <a:pt x="0" y="278"/>
                  </a:lnTo>
                  <a:lnTo>
                    <a:pt x="0" y="280"/>
                  </a:lnTo>
                  <a:lnTo>
                    <a:pt x="1" y="291"/>
                  </a:lnTo>
                  <a:lnTo>
                    <a:pt x="2" y="293"/>
                  </a:lnTo>
                  <a:lnTo>
                    <a:pt x="6" y="303"/>
                  </a:lnTo>
                  <a:lnTo>
                    <a:pt x="7" y="305"/>
                  </a:lnTo>
                  <a:lnTo>
                    <a:pt x="21" y="322"/>
                  </a:lnTo>
                  <a:lnTo>
                    <a:pt x="23" y="323"/>
                  </a:lnTo>
                  <a:lnTo>
                    <a:pt x="47" y="338"/>
                  </a:lnTo>
                  <a:lnTo>
                    <a:pt x="48" y="339"/>
                  </a:lnTo>
                  <a:lnTo>
                    <a:pt x="77" y="352"/>
                  </a:lnTo>
                  <a:lnTo>
                    <a:pt x="78" y="352"/>
                  </a:lnTo>
                  <a:lnTo>
                    <a:pt x="113" y="362"/>
                  </a:lnTo>
                  <a:lnTo>
                    <a:pt x="153" y="370"/>
                  </a:lnTo>
                  <a:lnTo>
                    <a:pt x="154" y="371"/>
                  </a:lnTo>
                  <a:lnTo>
                    <a:pt x="242" y="382"/>
                  </a:lnTo>
                  <a:lnTo>
                    <a:pt x="243" y="382"/>
                  </a:lnTo>
                  <a:lnTo>
                    <a:pt x="332" y="386"/>
                  </a:lnTo>
                  <a:lnTo>
                    <a:pt x="413" y="386"/>
                  </a:lnTo>
                  <a:lnTo>
                    <a:pt x="414" y="386"/>
                  </a:lnTo>
                  <a:lnTo>
                    <a:pt x="478" y="381"/>
                  </a:lnTo>
                  <a:lnTo>
                    <a:pt x="478" y="380"/>
                  </a:lnTo>
                  <a:lnTo>
                    <a:pt x="511" y="373"/>
                  </a:lnTo>
                  <a:lnTo>
                    <a:pt x="512" y="373"/>
                  </a:lnTo>
                  <a:lnTo>
                    <a:pt x="560" y="357"/>
                  </a:lnTo>
                  <a:lnTo>
                    <a:pt x="599" y="349"/>
                  </a:lnTo>
                  <a:lnTo>
                    <a:pt x="633" y="348"/>
                  </a:lnTo>
                  <a:lnTo>
                    <a:pt x="660" y="350"/>
                  </a:lnTo>
                  <a:lnTo>
                    <a:pt x="704" y="362"/>
                  </a:lnTo>
                  <a:lnTo>
                    <a:pt x="705" y="362"/>
                  </a:lnTo>
                  <a:lnTo>
                    <a:pt x="739" y="368"/>
                  </a:lnTo>
                  <a:lnTo>
                    <a:pt x="741" y="369"/>
                  </a:lnTo>
                  <a:lnTo>
                    <a:pt x="820" y="361"/>
                  </a:lnTo>
                  <a:lnTo>
                    <a:pt x="820" y="360"/>
                  </a:lnTo>
                  <a:lnTo>
                    <a:pt x="877" y="349"/>
                  </a:lnTo>
                  <a:lnTo>
                    <a:pt x="881" y="347"/>
                  </a:lnTo>
                  <a:lnTo>
                    <a:pt x="889" y="339"/>
                  </a:lnTo>
                  <a:lnTo>
                    <a:pt x="891" y="337"/>
                  </a:lnTo>
                  <a:lnTo>
                    <a:pt x="897" y="323"/>
                  </a:lnTo>
                  <a:lnTo>
                    <a:pt x="898" y="321"/>
                  </a:lnTo>
                  <a:lnTo>
                    <a:pt x="903" y="282"/>
                  </a:lnTo>
                  <a:lnTo>
                    <a:pt x="903" y="281"/>
                  </a:lnTo>
                  <a:lnTo>
                    <a:pt x="900" y="231"/>
                  </a:lnTo>
                  <a:lnTo>
                    <a:pt x="900" y="230"/>
                  </a:lnTo>
                  <a:lnTo>
                    <a:pt x="892" y="174"/>
                  </a:lnTo>
                  <a:lnTo>
                    <a:pt x="891" y="173"/>
                  </a:lnTo>
                  <a:lnTo>
                    <a:pt x="871" y="72"/>
                  </a:lnTo>
                  <a:lnTo>
                    <a:pt x="860" y="27"/>
                  </a:lnTo>
                  <a:lnTo>
                    <a:pt x="856" y="21"/>
                  </a:lnTo>
                  <a:lnTo>
                    <a:pt x="825" y="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66" name="Freeform 160"/>
            <p:cNvSpPr>
              <a:spLocks/>
            </p:cNvSpPr>
            <p:nvPr/>
          </p:nvSpPr>
          <p:spPr bwMode="auto">
            <a:xfrm>
              <a:off x="4862" y="3827"/>
              <a:ext cx="121" cy="16"/>
            </a:xfrm>
            <a:custGeom>
              <a:avLst/>
              <a:gdLst>
                <a:gd name="T0" fmla="*/ 0 w 884"/>
                <a:gd name="T1" fmla="*/ 0 h 152"/>
                <a:gd name="T2" fmla="*/ 0 w 884"/>
                <a:gd name="T3" fmla="*/ 0 h 152"/>
                <a:gd name="T4" fmla="*/ 0 w 884"/>
                <a:gd name="T5" fmla="*/ 0 h 152"/>
                <a:gd name="T6" fmla="*/ 0 w 884"/>
                <a:gd name="T7" fmla="*/ 0 h 152"/>
                <a:gd name="T8" fmla="*/ 0 w 884"/>
                <a:gd name="T9" fmla="*/ 0 h 152"/>
                <a:gd name="T10" fmla="*/ 0 w 884"/>
                <a:gd name="T11" fmla="*/ 0 h 152"/>
                <a:gd name="T12" fmla="*/ 0 w 884"/>
                <a:gd name="T13" fmla="*/ 0 h 152"/>
                <a:gd name="T14" fmla="*/ 0 w 884"/>
                <a:gd name="T15" fmla="*/ 0 h 152"/>
                <a:gd name="T16" fmla="*/ 0 w 884"/>
                <a:gd name="T17" fmla="*/ 0 h 152"/>
                <a:gd name="T18" fmla="*/ 0 w 884"/>
                <a:gd name="T19" fmla="*/ 0 h 152"/>
                <a:gd name="T20" fmla="*/ 0 w 884"/>
                <a:gd name="T21" fmla="*/ 0 h 152"/>
                <a:gd name="T22" fmla="*/ 0 w 884"/>
                <a:gd name="T23" fmla="*/ 0 h 152"/>
                <a:gd name="T24" fmla="*/ 0 w 884"/>
                <a:gd name="T25" fmla="*/ 0 h 152"/>
                <a:gd name="T26" fmla="*/ 0 w 884"/>
                <a:gd name="T27" fmla="*/ 0 h 152"/>
                <a:gd name="T28" fmla="*/ 0 w 884"/>
                <a:gd name="T29" fmla="*/ 0 h 152"/>
                <a:gd name="T30" fmla="*/ 0 w 884"/>
                <a:gd name="T31" fmla="*/ 0 h 152"/>
                <a:gd name="T32" fmla="*/ 0 w 884"/>
                <a:gd name="T33" fmla="*/ 0 h 152"/>
                <a:gd name="T34" fmla="*/ 0 w 884"/>
                <a:gd name="T35" fmla="*/ 0 h 152"/>
                <a:gd name="T36" fmla="*/ 0 w 884"/>
                <a:gd name="T37" fmla="*/ 0 h 152"/>
                <a:gd name="T38" fmla="*/ 0 w 884"/>
                <a:gd name="T39" fmla="*/ 0 h 152"/>
                <a:gd name="T40" fmla="*/ 0 w 884"/>
                <a:gd name="T41" fmla="*/ 0 h 152"/>
                <a:gd name="T42" fmla="*/ 0 w 884"/>
                <a:gd name="T43" fmla="*/ 0 h 152"/>
                <a:gd name="T44" fmla="*/ 0 w 884"/>
                <a:gd name="T45" fmla="*/ 0 h 152"/>
                <a:gd name="T46" fmla="*/ 0 w 884"/>
                <a:gd name="T47" fmla="*/ 0 h 152"/>
                <a:gd name="T48" fmla="*/ 0 w 884"/>
                <a:gd name="T49" fmla="*/ 0 h 152"/>
                <a:gd name="T50" fmla="*/ 0 w 884"/>
                <a:gd name="T51" fmla="*/ 0 h 152"/>
                <a:gd name="T52" fmla="*/ 0 w 884"/>
                <a:gd name="T53" fmla="*/ 0 h 152"/>
                <a:gd name="T54" fmla="*/ 0 w 884"/>
                <a:gd name="T55" fmla="*/ 0 h 152"/>
                <a:gd name="T56" fmla="*/ 0 w 884"/>
                <a:gd name="T57" fmla="*/ 0 h 152"/>
                <a:gd name="T58" fmla="*/ 0 w 884"/>
                <a:gd name="T59" fmla="*/ 0 h 152"/>
                <a:gd name="T60" fmla="*/ 0 w 884"/>
                <a:gd name="T61" fmla="*/ 0 h 152"/>
                <a:gd name="T62" fmla="*/ 0 w 884"/>
                <a:gd name="T63" fmla="*/ 0 h 152"/>
                <a:gd name="T64" fmla="*/ 0 w 884"/>
                <a:gd name="T65" fmla="*/ 0 h 152"/>
                <a:gd name="T66" fmla="*/ 0 w 884"/>
                <a:gd name="T67" fmla="*/ 0 h 152"/>
                <a:gd name="T68" fmla="*/ 0 w 884"/>
                <a:gd name="T69" fmla="*/ 0 h 152"/>
                <a:gd name="T70" fmla="*/ 0 w 884"/>
                <a:gd name="T71" fmla="*/ 0 h 152"/>
                <a:gd name="T72" fmla="*/ 0 w 884"/>
                <a:gd name="T73" fmla="*/ 0 h 152"/>
                <a:gd name="T74" fmla="*/ 0 w 884"/>
                <a:gd name="T75" fmla="*/ 0 h 152"/>
                <a:gd name="T76" fmla="*/ 0 w 884"/>
                <a:gd name="T77" fmla="*/ 0 h 152"/>
                <a:gd name="T78" fmla="*/ 0 w 884"/>
                <a:gd name="T79" fmla="*/ 0 h 152"/>
                <a:gd name="T80" fmla="*/ 0 w 884"/>
                <a:gd name="T81" fmla="*/ 0 h 152"/>
                <a:gd name="T82" fmla="*/ 0 w 884"/>
                <a:gd name="T83" fmla="*/ 0 h 152"/>
                <a:gd name="T84" fmla="*/ 0 w 884"/>
                <a:gd name="T85" fmla="*/ 0 h 152"/>
                <a:gd name="T86" fmla="*/ 0 w 884"/>
                <a:gd name="T87" fmla="*/ 0 h 152"/>
                <a:gd name="T88" fmla="*/ 0 w 884"/>
                <a:gd name="T89" fmla="*/ 0 h 152"/>
                <a:gd name="T90" fmla="*/ 0 w 884"/>
                <a:gd name="T91" fmla="*/ 0 h 15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884" h="152">
                  <a:moveTo>
                    <a:pt x="868" y="39"/>
                  </a:moveTo>
                  <a:lnTo>
                    <a:pt x="811" y="50"/>
                  </a:lnTo>
                  <a:lnTo>
                    <a:pt x="732" y="58"/>
                  </a:lnTo>
                  <a:lnTo>
                    <a:pt x="698" y="52"/>
                  </a:lnTo>
                  <a:lnTo>
                    <a:pt x="654" y="40"/>
                  </a:lnTo>
                  <a:lnTo>
                    <a:pt x="625" y="37"/>
                  </a:lnTo>
                  <a:lnTo>
                    <a:pt x="590" y="38"/>
                  </a:lnTo>
                  <a:lnTo>
                    <a:pt x="550" y="47"/>
                  </a:lnTo>
                  <a:lnTo>
                    <a:pt x="502" y="64"/>
                  </a:lnTo>
                  <a:lnTo>
                    <a:pt x="472" y="70"/>
                  </a:lnTo>
                  <a:lnTo>
                    <a:pt x="417" y="74"/>
                  </a:lnTo>
                  <a:lnTo>
                    <a:pt x="343" y="75"/>
                  </a:lnTo>
                  <a:lnTo>
                    <a:pt x="261" y="72"/>
                  </a:lnTo>
                  <a:lnTo>
                    <a:pt x="179" y="65"/>
                  </a:lnTo>
                  <a:lnTo>
                    <a:pt x="104" y="50"/>
                  </a:lnTo>
                  <a:lnTo>
                    <a:pt x="44" y="30"/>
                  </a:lnTo>
                  <a:lnTo>
                    <a:pt x="22" y="15"/>
                  </a:lnTo>
                  <a:lnTo>
                    <a:pt x="15" y="10"/>
                  </a:lnTo>
                  <a:lnTo>
                    <a:pt x="7" y="0"/>
                  </a:lnTo>
                  <a:lnTo>
                    <a:pt x="2" y="25"/>
                  </a:lnTo>
                  <a:lnTo>
                    <a:pt x="0" y="53"/>
                  </a:lnTo>
                  <a:lnTo>
                    <a:pt x="1" y="64"/>
                  </a:lnTo>
                  <a:lnTo>
                    <a:pt x="5" y="74"/>
                  </a:lnTo>
                  <a:lnTo>
                    <a:pt x="19" y="91"/>
                  </a:lnTo>
                  <a:lnTo>
                    <a:pt x="43" y="105"/>
                  </a:lnTo>
                  <a:lnTo>
                    <a:pt x="72" y="119"/>
                  </a:lnTo>
                  <a:lnTo>
                    <a:pt x="107" y="129"/>
                  </a:lnTo>
                  <a:lnTo>
                    <a:pt x="147" y="137"/>
                  </a:lnTo>
                  <a:lnTo>
                    <a:pt x="235" y="147"/>
                  </a:lnTo>
                  <a:lnTo>
                    <a:pt x="324" y="152"/>
                  </a:lnTo>
                  <a:lnTo>
                    <a:pt x="405" y="152"/>
                  </a:lnTo>
                  <a:lnTo>
                    <a:pt x="469" y="146"/>
                  </a:lnTo>
                  <a:lnTo>
                    <a:pt x="502" y="140"/>
                  </a:lnTo>
                  <a:lnTo>
                    <a:pt x="550" y="124"/>
                  </a:lnTo>
                  <a:lnTo>
                    <a:pt x="590" y="115"/>
                  </a:lnTo>
                  <a:lnTo>
                    <a:pt x="625" y="114"/>
                  </a:lnTo>
                  <a:lnTo>
                    <a:pt x="654" y="117"/>
                  </a:lnTo>
                  <a:lnTo>
                    <a:pt x="698" y="129"/>
                  </a:lnTo>
                  <a:lnTo>
                    <a:pt x="732" y="135"/>
                  </a:lnTo>
                  <a:lnTo>
                    <a:pt x="811" y="127"/>
                  </a:lnTo>
                  <a:lnTo>
                    <a:pt x="868" y="116"/>
                  </a:lnTo>
                  <a:lnTo>
                    <a:pt x="879" y="102"/>
                  </a:lnTo>
                  <a:lnTo>
                    <a:pt x="884" y="79"/>
                  </a:lnTo>
                  <a:lnTo>
                    <a:pt x="884" y="8"/>
                  </a:lnTo>
                  <a:lnTo>
                    <a:pt x="878" y="28"/>
                  </a:lnTo>
                  <a:lnTo>
                    <a:pt x="868"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67" name="Freeform 161"/>
            <p:cNvSpPr>
              <a:spLocks/>
            </p:cNvSpPr>
            <p:nvPr/>
          </p:nvSpPr>
          <p:spPr bwMode="auto">
            <a:xfrm>
              <a:off x="4856" y="3827"/>
              <a:ext cx="133" cy="21"/>
            </a:xfrm>
            <a:custGeom>
              <a:avLst/>
              <a:gdLst>
                <a:gd name="T0" fmla="*/ 0 w 900"/>
                <a:gd name="T1" fmla="*/ 0 h 165"/>
                <a:gd name="T2" fmla="*/ 0 w 900"/>
                <a:gd name="T3" fmla="*/ 0 h 165"/>
                <a:gd name="T4" fmla="*/ 0 w 900"/>
                <a:gd name="T5" fmla="*/ 0 h 165"/>
                <a:gd name="T6" fmla="*/ 0 w 900"/>
                <a:gd name="T7" fmla="*/ 0 h 165"/>
                <a:gd name="T8" fmla="*/ 0 w 900"/>
                <a:gd name="T9" fmla="*/ 0 h 165"/>
                <a:gd name="T10" fmla="*/ 0 w 900"/>
                <a:gd name="T11" fmla="*/ 0 h 165"/>
                <a:gd name="T12" fmla="*/ 0 w 900"/>
                <a:gd name="T13" fmla="*/ 0 h 165"/>
                <a:gd name="T14" fmla="*/ 0 w 900"/>
                <a:gd name="T15" fmla="*/ 0 h 165"/>
                <a:gd name="T16" fmla="*/ 0 w 900"/>
                <a:gd name="T17" fmla="*/ 0 h 165"/>
                <a:gd name="T18" fmla="*/ 0 w 900"/>
                <a:gd name="T19" fmla="*/ 0 h 165"/>
                <a:gd name="T20" fmla="*/ 0 w 900"/>
                <a:gd name="T21" fmla="*/ 0 h 165"/>
                <a:gd name="T22" fmla="*/ 0 w 900"/>
                <a:gd name="T23" fmla="*/ 0 h 165"/>
                <a:gd name="T24" fmla="*/ 0 w 900"/>
                <a:gd name="T25" fmla="*/ 0 h 165"/>
                <a:gd name="T26" fmla="*/ 0 w 900"/>
                <a:gd name="T27" fmla="*/ 0 h 165"/>
                <a:gd name="T28" fmla="*/ 0 w 900"/>
                <a:gd name="T29" fmla="*/ 0 h 165"/>
                <a:gd name="T30" fmla="*/ 0 w 900"/>
                <a:gd name="T31" fmla="*/ 0 h 165"/>
                <a:gd name="T32" fmla="*/ 0 w 900"/>
                <a:gd name="T33" fmla="*/ 0 h 165"/>
                <a:gd name="T34" fmla="*/ 0 w 900"/>
                <a:gd name="T35" fmla="*/ 0 h 165"/>
                <a:gd name="T36" fmla="*/ 0 w 900"/>
                <a:gd name="T37" fmla="*/ 0 h 165"/>
                <a:gd name="T38" fmla="*/ 0 w 900"/>
                <a:gd name="T39" fmla="*/ 0 h 165"/>
                <a:gd name="T40" fmla="*/ 0 w 900"/>
                <a:gd name="T41" fmla="*/ 0 h 165"/>
                <a:gd name="T42" fmla="*/ 0 w 900"/>
                <a:gd name="T43" fmla="*/ 0 h 165"/>
                <a:gd name="T44" fmla="*/ 0 w 900"/>
                <a:gd name="T45" fmla="*/ 0 h 165"/>
                <a:gd name="T46" fmla="*/ 0 w 900"/>
                <a:gd name="T47" fmla="*/ 0 h 165"/>
                <a:gd name="T48" fmla="*/ 0 w 900"/>
                <a:gd name="T49" fmla="*/ 0 h 165"/>
                <a:gd name="T50" fmla="*/ 0 w 900"/>
                <a:gd name="T51" fmla="*/ 0 h 165"/>
                <a:gd name="T52" fmla="*/ 0 w 900"/>
                <a:gd name="T53" fmla="*/ 0 h 165"/>
                <a:gd name="T54" fmla="*/ 0 w 900"/>
                <a:gd name="T55" fmla="*/ 0 h 165"/>
                <a:gd name="T56" fmla="*/ 0 w 900"/>
                <a:gd name="T57" fmla="*/ 0 h 165"/>
                <a:gd name="T58" fmla="*/ 0 w 900"/>
                <a:gd name="T59" fmla="*/ 0 h 165"/>
                <a:gd name="T60" fmla="*/ 0 w 900"/>
                <a:gd name="T61" fmla="*/ 0 h 165"/>
                <a:gd name="T62" fmla="*/ 0 w 900"/>
                <a:gd name="T63" fmla="*/ 0 h 165"/>
                <a:gd name="T64" fmla="*/ 0 w 900"/>
                <a:gd name="T65" fmla="*/ 0 h 165"/>
                <a:gd name="T66" fmla="*/ 0 w 900"/>
                <a:gd name="T67" fmla="*/ 0 h 165"/>
                <a:gd name="T68" fmla="*/ 0 w 900"/>
                <a:gd name="T69" fmla="*/ 0 h 165"/>
                <a:gd name="T70" fmla="*/ 0 w 900"/>
                <a:gd name="T71" fmla="*/ 0 h 165"/>
                <a:gd name="T72" fmla="*/ 0 w 900"/>
                <a:gd name="T73" fmla="*/ 0 h 165"/>
                <a:gd name="T74" fmla="*/ 0 w 900"/>
                <a:gd name="T75" fmla="*/ 0 h 165"/>
                <a:gd name="T76" fmla="*/ 0 w 900"/>
                <a:gd name="T77" fmla="*/ 0 h 165"/>
                <a:gd name="T78" fmla="*/ 0 w 900"/>
                <a:gd name="T79" fmla="*/ 0 h 165"/>
                <a:gd name="T80" fmla="*/ 0 w 900"/>
                <a:gd name="T81" fmla="*/ 0 h 165"/>
                <a:gd name="T82" fmla="*/ 0 w 900"/>
                <a:gd name="T83" fmla="*/ 0 h 165"/>
                <a:gd name="T84" fmla="*/ 0 w 900"/>
                <a:gd name="T85" fmla="*/ 0 h 165"/>
                <a:gd name="T86" fmla="*/ 0 w 900"/>
                <a:gd name="T87" fmla="*/ 0 h 165"/>
                <a:gd name="T88" fmla="*/ 0 w 900"/>
                <a:gd name="T89" fmla="*/ 0 h 165"/>
                <a:gd name="T90" fmla="*/ 0 w 900"/>
                <a:gd name="T91" fmla="*/ 0 h 165"/>
                <a:gd name="T92" fmla="*/ 0 w 900"/>
                <a:gd name="T93" fmla="*/ 0 h 165"/>
                <a:gd name="T94" fmla="*/ 0 w 900"/>
                <a:gd name="T95" fmla="*/ 0 h 165"/>
                <a:gd name="T96" fmla="*/ 0 w 900"/>
                <a:gd name="T97" fmla="*/ 0 h 16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0" h="165">
                  <a:moveTo>
                    <a:pt x="892" y="38"/>
                  </a:moveTo>
                  <a:lnTo>
                    <a:pt x="891" y="27"/>
                  </a:lnTo>
                  <a:lnTo>
                    <a:pt x="880" y="28"/>
                  </a:lnTo>
                  <a:lnTo>
                    <a:pt x="872" y="37"/>
                  </a:lnTo>
                  <a:lnTo>
                    <a:pt x="818" y="47"/>
                  </a:lnTo>
                  <a:lnTo>
                    <a:pt x="740" y="55"/>
                  </a:lnTo>
                  <a:lnTo>
                    <a:pt x="708" y="50"/>
                  </a:lnTo>
                  <a:lnTo>
                    <a:pt x="664" y="38"/>
                  </a:lnTo>
                  <a:lnTo>
                    <a:pt x="663" y="37"/>
                  </a:lnTo>
                  <a:lnTo>
                    <a:pt x="634" y="34"/>
                  </a:lnTo>
                  <a:lnTo>
                    <a:pt x="633" y="34"/>
                  </a:lnTo>
                  <a:lnTo>
                    <a:pt x="598" y="35"/>
                  </a:lnTo>
                  <a:lnTo>
                    <a:pt x="596" y="36"/>
                  </a:lnTo>
                  <a:lnTo>
                    <a:pt x="556" y="45"/>
                  </a:lnTo>
                  <a:lnTo>
                    <a:pt x="508" y="61"/>
                  </a:lnTo>
                  <a:lnTo>
                    <a:pt x="479" y="66"/>
                  </a:lnTo>
                  <a:lnTo>
                    <a:pt x="425" y="71"/>
                  </a:lnTo>
                  <a:lnTo>
                    <a:pt x="351" y="72"/>
                  </a:lnTo>
                  <a:lnTo>
                    <a:pt x="269" y="69"/>
                  </a:lnTo>
                  <a:lnTo>
                    <a:pt x="188" y="61"/>
                  </a:lnTo>
                  <a:lnTo>
                    <a:pt x="114" y="48"/>
                  </a:lnTo>
                  <a:lnTo>
                    <a:pt x="55" y="28"/>
                  </a:lnTo>
                  <a:lnTo>
                    <a:pt x="34" y="14"/>
                  </a:lnTo>
                  <a:lnTo>
                    <a:pt x="28" y="9"/>
                  </a:lnTo>
                  <a:lnTo>
                    <a:pt x="21" y="0"/>
                  </a:lnTo>
                  <a:lnTo>
                    <a:pt x="8" y="3"/>
                  </a:lnTo>
                  <a:lnTo>
                    <a:pt x="3" y="28"/>
                  </a:lnTo>
                  <a:lnTo>
                    <a:pt x="2" y="29"/>
                  </a:lnTo>
                  <a:lnTo>
                    <a:pt x="0" y="57"/>
                  </a:lnTo>
                  <a:lnTo>
                    <a:pt x="0" y="59"/>
                  </a:lnTo>
                  <a:lnTo>
                    <a:pt x="1" y="70"/>
                  </a:lnTo>
                  <a:lnTo>
                    <a:pt x="2" y="72"/>
                  </a:lnTo>
                  <a:lnTo>
                    <a:pt x="6" y="82"/>
                  </a:lnTo>
                  <a:lnTo>
                    <a:pt x="7" y="84"/>
                  </a:lnTo>
                  <a:lnTo>
                    <a:pt x="21" y="101"/>
                  </a:lnTo>
                  <a:lnTo>
                    <a:pt x="23" y="102"/>
                  </a:lnTo>
                  <a:lnTo>
                    <a:pt x="47" y="117"/>
                  </a:lnTo>
                  <a:lnTo>
                    <a:pt x="48" y="118"/>
                  </a:lnTo>
                  <a:lnTo>
                    <a:pt x="77" y="131"/>
                  </a:lnTo>
                  <a:lnTo>
                    <a:pt x="78" y="131"/>
                  </a:lnTo>
                  <a:lnTo>
                    <a:pt x="113" y="141"/>
                  </a:lnTo>
                  <a:lnTo>
                    <a:pt x="153" y="149"/>
                  </a:lnTo>
                  <a:lnTo>
                    <a:pt x="154" y="150"/>
                  </a:lnTo>
                  <a:lnTo>
                    <a:pt x="242" y="161"/>
                  </a:lnTo>
                  <a:lnTo>
                    <a:pt x="243" y="161"/>
                  </a:lnTo>
                  <a:lnTo>
                    <a:pt x="332" y="165"/>
                  </a:lnTo>
                  <a:lnTo>
                    <a:pt x="413" y="165"/>
                  </a:lnTo>
                  <a:lnTo>
                    <a:pt x="414" y="165"/>
                  </a:lnTo>
                  <a:lnTo>
                    <a:pt x="478" y="160"/>
                  </a:lnTo>
                  <a:lnTo>
                    <a:pt x="478" y="159"/>
                  </a:lnTo>
                  <a:lnTo>
                    <a:pt x="511" y="152"/>
                  </a:lnTo>
                  <a:lnTo>
                    <a:pt x="512" y="152"/>
                  </a:lnTo>
                  <a:lnTo>
                    <a:pt x="560" y="136"/>
                  </a:lnTo>
                  <a:lnTo>
                    <a:pt x="599" y="128"/>
                  </a:lnTo>
                  <a:lnTo>
                    <a:pt x="633" y="127"/>
                  </a:lnTo>
                  <a:lnTo>
                    <a:pt x="660" y="129"/>
                  </a:lnTo>
                  <a:lnTo>
                    <a:pt x="704" y="141"/>
                  </a:lnTo>
                  <a:lnTo>
                    <a:pt x="705" y="141"/>
                  </a:lnTo>
                  <a:lnTo>
                    <a:pt x="739" y="147"/>
                  </a:lnTo>
                  <a:lnTo>
                    <a:pt x="741" y="148"/>
                  </a:lnTo>
                  <a:lnTo>
                    <a:pt x="820" y="140"/>
                  </a:lnTo>
                  <a:lnTo>
                    <a:pt x="820" y="139"/>
                  </a:lnTo>
                  <a:lnTo>
                    <a:pt x="877" y="128"/>
                  </a:lnTo>
                  <a:lnTo>
                    <a:pt x="882" y="126"/>
                  </a:lnTo>
                  <a:lnTo>
                    <a:pt x="893" y="113"/>
                  </a:lnTo>
                  <a:lnTo>
                    <a:pt x="894" y="109"/>
                  </a:lnTo>
                  <a:lnTo>
                    <a:pt x="899" y="86"/>
                  </a:lnTo>
                  <a:lnTo>
                    <a:pt x="900" y="84"/>
                  </a:lnTo>
                  <a:lnTo>
                    <a:pt x="900" y="13"/>
                  </a:lnTo>
                  <a:lnTo>
                    <a:pt x="885" y="11"/>
                  </a:lnTo>
                  <a:lnTo>
                    <a:pt x="879" y="29"/>
                  </a:lnTo>
                  <a:lnTo>
                    <a:pt x="872" y="37"/>
                  </a:lnTo>
                  <a:lnTo>
                    <a:pt x="818" y="48"/>
                  </a:lnTo>
                  <a:lnTo>
                    <a:pt x="811" y="56"/>
                  </a:lnTo>
                  <a:lnTo>
                    <a:pt x="820" y="62"/>
                  </a:lnTo>
                  <a:lnTo>
                    <a:pt x="877" y="51"/>
                  </a:lnTo>
                  <a:lnTo>
                    <a:pt x="882" y="49"/>
                  </a:lnTo>
                  <a:lnTo>
                    <a:pt x="892" y="38"/>
                  </a:lnTo>
                  <a:lnTo>
                    <a:pt x="893" y="35"/>
                  </a:lnTo>
                  <a:lnTo>
                    <a:pt x="899" y="15"/>
                  </a:lnTo>
                  <a:lnTo>
                    <a:pt x="900" y="13"/>
                  </a:lnTo>
                  <a:lnTo>
                    <a:pt x="884" y="13"/>
                  </a:lnTo>
                  <a:lnTo>
                    <a:pt x="884" y="83"/>
                  </a:lnTo>
                  <a:lnTo>
                    <a:pt x="880" y="104"/>
                  </a:lnTo>
                  <a:lnTo>
                    <a:pt x="872" y="114"/>
                  </a:lnTo>
                  <a:lnTo>
                    <a:pt x="818" y="124"/>
                  </a:lnTo>
                  <a:lnTo>
                    <a:pt x="740" y="132"/>
                  </a:lnTo>
                  <a:lnTo>
                    <a:pt x="708" y="127"/>
                  </a:lnTo>
                  <a:lnTo>
                    <a:pt x="664" y="115"/>
                  </a:lnTo>
                  <a:lnTo>
                    <a:pt x="663" y="114"/>
                  </a:lnTo>
                  <a:lnTo>
                    <a:pt x="634" y="110"/>
                  </a:lnTo>
                  <a:lnTo>
                    <a:pt x="633" y="110"/>
                  </a:lnTo>
                  <a:lnTo>
                    <a:pt x="598" y="112"/>
                  </a:lnTo>
                  <a:lnTo>
                    <a:pt x="596" y="113"/>
                  </a:lnTo>
                  <a:lnTo>
                    <a:pt x="556" y="122"/>
                  </a:lnTo>
                  <a:lnTo>
                    <a:pt x="508" y="138"/>
                  </a:lnTo>
                  <a:lnTo>
                    <a:pt x="476" y="143"/>
                  </a:lnTo>
                  <a:lnTo>
                    <a:pt x="413" y="148"/>
                  </a:lnTo>
                  <a:lnTo>
                    <a:pt x="332" y="148"/>
                  </a:lnTo>
                  <a:lnTo>
                    <a:pt x="244" y="144"/>
                  </a:lnTo>
                  <a:lnTo>
                    <a:pt x="156" y="134"/>
                  </a:lnTo>
                  <a:lnTo>
                    <a:pt x="117" y="127"/>
                  </a:lnTo>
                  <a:lnTo>
                    <a:pt x="83" y="117"/>
                  </a:lnTo>
                  <a:lnTo>
                    <a:pt x="55" y="103"/>
                  </a:lnTo>
                  <a:lnTo>
                    <a:pt x="32" y="90"/>
                  </a:lnTo>
                  <a:lnTo>
                    <a:pt x="20" y="75"/>
                  </a:lnTo>
                  <a:lnTo>
                    <a:pt x="16" y="66"/>
                  </a:lnTo>
                  <a:lnTo>
                    <a:pt x="16" y="58"/>
                  </a:lnTo>
                  <a:lnTo>
                    <a:pt x="18" y="31"/>
                  </a:lnTo>
                  <a:lnTo>
                    <a:pt x="22" y="7"/>
                  </a:lnTo>
                  <a:lnTo>
                    <a:pt x="8" y="3"/>
                  </a:lnTo>
                  <a:lnTo>
                    <a:pt x="9" y="10"/>
                  </a:lnTo>
                  <a:lnTo>
                    <a:pt x="17" y="20"/>
                  </a:lnTo>
                  <a:lnTo>
                    <a:pt x="19" y="21"/>
                  </a:lnTo>
                  <a:lnTo>
                    <a:pt x="26" y="27"/>
                  </a:lnTo>
                  <a:lnTo>
                    <a:pt x="48" y="41"/>
                  </a:lnTo>
                  <a:lnTo>
                    <a:pt x="50" y="42"/>
                  </a:lnTo>
                  <a:lnTo>
                    <a:pt x="110" y="62"/>
                  </a:lnTo>
                  <a:lnTo>
                    <a:pt x="111" y="62"/>
                  </a:lnTo>
                  <a:lnTo>
                    <a:pt x="186" y="77"/>
                  </a:lnTo>
                  <a:lnTo>
                    <a:pt x="186" y="78"/>
                  </a:lnTo>
                  <a:lnTo>
                    <a:pt x="268" y="85"/>
                  </a:lnTo>
                  <a:lnTo>
                    <a:pt x="269" y="85"/>
                  </a:lnTo>
                  <a:lnTo>
                    <a:pt x="351" y="88"/>
                  </a:lnTo>
                  <a:lnTo>
                    <a:pt x="425" y="87"/>
                  </a:lnTo>
                  <a:lnTo>
                    <a:pt x="426" y="87"/>
                  </a:lnTo>
                  <a:lnTo>
                    <a:pt x="481" y="83"/>
                  </a:lnTo>
                  <a:lnTo>
                    <a:pt x="481" y="82"/>
                  </a:lnTo>
                  <a:lnTo>
                    <a:pt x="511" y="76"/>
                  </a:lnTo>
                  <a:lnTo>
                    <a:pt x="512" y="76"/>
                  </a:lnTo>
                  <a:lnTo>
                    <a:pt x="560" y="59"/>
                  </a:lnTo>
                  <a:lnTo>
                    <a:pt x="599" y="51"/>
                  </a:lnTo>
                  <a:lnTo>
                    <a:pt x="633" y="50"/>
                  </a:lnTo>
                  <a:lnTo>
                    <a:pt x="660" y="52"/>
                  </a:lnTo>
                  <a:lnTo>
                    <a:pt x="704" y="64"/>
                  </a:lnTo>
                  <a:lnTo>
                    <a:pt x="705" y="64"/>
                  </a:lnTo>
                  <a:lnTo>
                    <a:pt x="739" y="71"/>
                  </a:lnTo>
                  <a:lnTo>
                    <a:pt x="741" y="72"/>
                  </a:lnTo>
                  <a:lnTo>
                    <a:pt x="820" y="63"/>
                  </a:lnTo>
                  <a:lnTo>
                    <a:pt x="820" y="62"/>
                  </a:lnTo>
                  <a:lnTo>
                    <a:pt x="877" y="51"/>
                  </a:lnTo>
                  <a:lnTo>
                    <a:pt x="882" y="49"/>
                  </a:lnTo>
                  <a:lnTo>
                    <a:pt x="892" y="3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68" name="Freeform 162"/>
            <p:cNvSpPr>
              <a:spLocks/>
            </p:cNvSpPr>
            <p:nvPr/>
          </p:nvSpPr>
          <p:spPr bwMode="auto">
            <a:xfrm>
              <a:off x="4899" y="3811"/>
              <a:ext cx="10" cy="10"/>
            </a:xfrm>
            <a:custGeom>
              <a:avLst/>
              <a:gdLst>
                <a:gd name="T0" fmla="*/ 0 w 70"/>
                <a:gd name="T1" fmla="*/ 0 h 88"/>
                <a:gd name="T2" fmla="*/ 0 w 70"/>
                <a:gd name="T3" fmla="*/ 0 h 88"/>
                <a:gd name="T4" fmla="*/ 0 w 70"/>
                <a:gd name="T5" fmla="*/ 0 h 88"/>
                <a:gd name="T6" fmla="*/ 0 w 70"/>
                <a:gd name="T7" fmla="*/ 0 h 88"/>
                <a:gd name="T8" fmla="*/ 0 w 70"/>
                <a:gd name="T9" fmla="*/ 0 h 88"/>
                <a:gd name="T10" fmla="*/ 0 w 70"/>
                <a:gd name="T11" fmla="*/ 0 h 88"/>
                <a:gd name="T12" fmla="*/ 0 w 70"/>
                <a:gd name="T13" fmla="*/ 0 h 88"/>
                <a:gd name="T14" fmla="*/ 0 w 70"/>
                <a:gd name="T15" fmla="*/ 0 h 88"/>
                <a:gd name="T16" fmla="*/ 0 w 70"/>
                <a:gd name="T17" fmla="*/ 0 h 88"/>
                <a:gd name="T18" fmla="*/ 0 w 70"/>
                <a:gd name="T19" fmla="*/ 0 h 88"/>
                <a:gd name="T20" fmla="*/ 0 w 70"/>
                <a:gd name="T21" fmla="*/ 0 h 88"/>
                <a:gd name="T22" fmla="*/ 0 w 70"/>
                <a:gd name="T23" fmla="*/ 0 h 88"/>
                <a:gd name="T24" fmla="*/ 0 w 70"/>
                <a:gd name="T25" fmla="*/ 0 h 88"/>
                <a:gd name="T26" fmla="*/ 0 w 70"/>
                <a:gd name="T27" fmla="*/ 0 h 88"/>
                <a:gd name="T28" fmla="*/ 0 w 70"/>
                <a:gd name="T29" fmla="*/ 0 h 88"/>
                <a:gd name="T30" fmla="*/ 0 w 70"/>
                <a:gd name="T31" fmla="*/ 0 h 88"/>
                <a:gd name="T32" fmla="*/ 0 w 70"/>
                <a:gd name="T33" fmla="*/ 0 h 88"/>
                <a:gd name="T34" fmla="*/ 0 w 70"/>
                <a:gd name="T35" fmla="*/ 0 h 88"/>
                <a:gd name="T36" fmla="*/ 0 w 70"/>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0" h="88">
                  <a:moveTo>
                    <a:pt x="11" y="0"/>
                  </a:moveTo>
                  <a:lnTo>
                    <a:pt x="0" y="1"/>
                  </a:lnTo>
                  <a:lnTo>
                    <a:pt x="1" y="12"/>
                  </a:lnTo>
                  <a:lnTo>
                    <a:pt x="31" y="38"/>
                  </a:lnTo>
                  <a:lnTo>
                    <a:pt x="50" y="62"/>
                  </a:lnTo>
                  <a:lnTo>
                    <a:pt x="55" y="70"/>
                  </a:lnTo>
                  <a:lnTo>
                    <a:pt x="53" y="79"/>
                  </a:lnTo>
                  <a:lnTo>
                    <a:pt x="58" y="88"/>
                  </a:lnTo>
                  <a:lnTo>
                    <a:pt x="67" y="83"/>
                  </a:lnTo>
                  <a:lnTo>
                    <a:pt x="70" y="72"/>
                  </a:lnTo>
                  <a:lnTo>
                    <a:pt x="70" y="68"/>
                  </a:lnTo>
                  <a:lnTo>
                    <a:pt x="69" y="65"/>
                  </a:lnTo>
                  <a:lnTo>
                    <a:pt x="68" y="63"/>
                  </a:lnTo>
                  <a:lnTo>
                    <a:pt x="62" y="53"/>
                  </a:lnTo>
                  <a:lnTo>
                    <a:pt x="62" y="52"/>
                  </a:lnTo>
                  <a:lnTo>
                    <a:pt x="43" y="28"/>
                  </a:lnTo>
                  <a:lnTo>
                    <a:pt x="42" y="27"/>
                  </a:lnTo>
                  <a:lnTo>
                    <a:pt x="11" y="0"/>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3269" name="Freeform 163"/>
            <p:cNvSpPr>
              <a:spLocks/>
            </p:cNvSpPr>
            <p:nvPr/>
          </p:nvSpPr>
          <p:spPr bwMode="auto">
            <a:xfrm>
              <a:off x="4893" y="3811"/>
              <a:ext cx="11" cy="10"/>
            </a:xfrm>
            <a:custGeom>
              <a:avLst/>
              <a:gdLst>
                <a:gd name="T0" fmla="*/ 0 w 69"/>
                <a:gd name="T1" fmla="*/ 0 h 88"/>
                <a:gd name="T2" fmla="*/ 0 w 69"/>
                <a:gd name="T3" fmla="*/ 0 h 88"/>
                <a:gd name="T4" fmla="*/ 0 w 69"/>
                <a:gd name="T5" fmla="*/ 0 h 88"/>
                <a:gd name="T6" fmla="*/ 0 w 69"/>
                <a:gd name="T7" fmla="*/ 0 h 88"/>
                <a:gd name="T8" fmla="*/ 0 w 69"/>
                <a:gd name="T9" fmla="*/ 0 h 88"/>
                <a:gd name="T10" fmla="*/ 0 w 69"/>
                <a:gd name="T11" fmla="*/ 0 h 88"/>
                <a:gd name="T12" fmla="*/ 0 w 69"/>
                <a:gd name="T13" fmla="*/ 0 h 88"/>
                <a:gd name="T14" fmla="*/ 0 w 69"/>
                <a:gd name="T15" fmla="*/ 0 h 88"/>
                <a:gd name="T16" fmla="*/ 0 w 69"/>
                <a:gd name="T17" fmla="*/ 0 h 88"/>
                <a:gd name="T18" fmla="*/ 0 w 69"/>
                <a:gd name="T19" fmla="*/ 0 h 88"/>
                <a:gd name="T20" fmla="*/ 0 w 69"/>
                <a:gd name="T21" fmla="*/ 0 h 88"/>
                <a:gd name="T22" fmla="*/ 0 w 69"/>
                <a:gd name="T23" fmla="*/ 0 h 88"/>
                <a:gd name="T24" fmla="*/ 0 w 69"/>
                <a:gd name="T25" fmla="*/ 0 h 88"/>
                <a:gd name="T26" fmla="*/ 0 w 69"/>
                <a:gd name="T27" fmla="*/ 0 h 88"/>
                <a:gd name="T28" fmla="*/ 0 w 69"/>
                <a:gd name="T29" fmla="*/ 0 h 88"/>
                <a:gd name="T30" fmla="*/ 0 w 69"/>
                <a:gd name="T31" fmla="*/ 0 h 88"/>
                <a:gd name="T32" fmla="*/ 0 w 69"/>
                <a:gd name="T33" fmla="*/ 0 h 88"/>
                <a:gd name="T34" fmla="*/ 0 w 69"/>
                <a:gd name="T35" fmla="*/ 0 h 88"/>
                <a:gd name="T36" fmla="*/ 0 w 69"/>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9" h="88">
                  <a:moveTo>
                    <a:pt x="11" y="0"/>
                  </a:moveTo>
                  <a:lnTo>
                    <a:pt x="0" y="1"/>
                  </a:lnTo>
                  <a:lnTo>
                    <a:pt x="1" y="12"/>
                  </a:lnTo>
                  <a:lnTo>
                    <a:pt x="31" y="37"/>
                  </a:lnTo>
                  <a:lnTo>
                    <a:pt x="49" y="61"/>
                  </a:lnTo>
                  <a:lnTo>
                    <a:pt x="54" y="69"/>
                  </a:lnTo>
                  <a:lnTo>
                    <a:pt x="52" y="78"/>
                  </a:lnTo>
                  <a:lnTo>
                    <a:pt x="57" y="88"/>
                  </a:lnTo>
                  <a:lnTo>
                    <a:pt x="66" y="82"/>
                  </a:lnTo>
                  <a:lnTo>
                    <a:pt x="69" y="71"/>
                  </a:lnTo>
                  <a:lnTo>
                    <a:pt x="69" y="67"/>
                  </a:lnTo>
                  <a:lnTo>
                    <a:pt x="68" y="64"/>
                  </a:lnTo>
                  <a:lnTo>
                    <a:pt x="67" y="62"/>
                  </a:lnTo>
                  <a:lnTo>
                    <a:pt x="61" y="53"/>
                  </a:lnTo>
                  <a:lnTo>
                    <a:pt x="61" y="52"/>
                  </a:lnTo>
                  <a:lnTo>
                    <a:pt x="43" y="27"/>
                  </a:lnTo>
                  <a:lnTo>
                    <a:pt x="42" y="26"/>
                  </a:lnTo>
                  <a:lnTo>
                    <a:pt x="11" y="0"/>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3270" name="Rectangle 164"/>
            <p:cNvSpPr>
              <a:spLocks noChangeArrowheads="1"/>
            </p:cNvSpPr>
            <p:nvPr/>
          </p:nvSpPr>
          <p:spPr bwMode="auto">
            <a:xfrm>
              <a:off x="5052" y="3779"/>
              <a:ext cx="53" cy="37"/>
            </a:xfrm>
            <a:prstGeom prst="rect">
              <a:avLst/>
            </a:prstGeom>
            <a:solidFill>
              <a:srgbClr val="C0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271" name="Freeform 165"/>
            <p:cNvSpPr>
              <a:spLocks/>
            </p:cNvSpPr>
            <p:nvPr/>
          </p:nvSpPr>
          <p:spPr bwMode="auto">
            <a:xfrm>
              <a:off x="5052" y="3779"/>
              <a:ext cx="58" cy="42"/>
            </a:xfrm>
            <a:custGeom>
              <a:avLst/>
              <a:gdLst>
                <a:gd name="T0" fmla="*/ 0 w 389"/>
                <a:gd name="T1" fmla="*/ 0 h 308"/>
                <a:gd name="T2" fmla="*/ 0 w 389"/>
                <a:gd name="T3" fmla="*/ 0 h 308"/>
                <a:gd name="T4" fmla="*/ 0 w 389"/>
                <a:gd name="T5" fmla="*/ 0 h 308"/>
                <a:gd name="T6" fmla="*/ 0 w 389"/>
                <a:gd name="T7" fmla="*/ 0 h 308"/>
                <a:gd name="T8" fmla="*/ 0 w 389"/>
                <a:gd name="T9" fmla="*/ 0 h 308"/>
                <a:gd name="T10" fmla="*/ 0 w 389"/>
                <a:gd name="T11" fmla="*/ 0 h 308"/>
                <a:gd name="T12" fmla="*/ 0 w 389"/>
                <a:gd name="T13" fmla="*/ 0 h 308"/>
                <a:gd name="T14" fmla="*/ 0 w 389"/>
                <a:gd name="T15" fmla="*/ 0 h 308"/>
                <a:gd name="T16" fmla="*/ 0 w 389"/>
                <a:gd name="T17" fmla="*/ 0 h 308"/>
                <a:gd name="T18" fmla="*/ 0 w 389"/>
                <a:gd name="T19" fmla="*/ 0 h 308"/>
                <a:gd name="T20" fmla="*/ 0 w 389"/>
                <a:gd name="T21" fmla="*/ 0 h 308"/>
                <a:gd name="T22" fmla="*/ 0 w 389"/>
                <a:gd name="T23" fmla="*/ 0 h 308"/>
                <a:gd name="T24" fmla="*/ 0 w 389"/>
                <a:gd name="T25" fmla="*/ 0 h 308"/>
                <a:gd name="T26" fmla="*/ 0 w 389"/>
                <a:gd name="T27" fmla="*/ 0 h 308"/>
                <a:gd name="T28" fmla="*/ 0 w 389"/>
                <a:gd name="T29" fmla="*/ 0 h 308"/>
                <a:gd name="T30" fmla="*/ 0 w 389"/>
                <a:gd name="T31" fmla="*/ 0 h 308"/>
                <a:gd name="T32" fmla="*/ 0 w 389"/>
                <a:gd name="T33" fmla="*/ 0 h 308"/>
                <a:gd name="T34" fmla="*/ 0 w 389"/>
                <a:gd name="T35" fmla="*/ 0 h 308"/>
                <a:gd name="T36" fmla="*/ 0 w 389"/>
                <a:gd name="T37" fmla="*/ 0 h 308"/>
                <a:gd name="T38" fmla="*/ 0 w 389"/>
                <a:gd name="T39" fmla="*/ 0 h 308"/>
                <a:gd name="T40" fmla="*/ 0 w 389"/>
                <a:gd name="T41" fmla="*/ 0 h 308"/>
                <a:gd name="T42" fmla="*/ 0 w 389"/>
                <a:gd name="T43" fmla="*/ 0 h 3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89" h="308">
                  <a:moveTo>
                    <a:pt x="381" y="308"/>
                  </a:moveTo>
                  <a:lnTo>
                    <a:pt x="389" y="300"/>
                  </a:lnTo>
                  <a:lnTo>
                    <a:pt x="381" y="292"/>
                  </a:lnTo>
                  <a:lnTo>
                    <a:pt x="16" y="292"/>
                  </a:lnTo>
                  <a:lnTo>
                    <a:pt x="16" y="16"/>
                  </a:lnTo>
                  <a:lnTo>
                    <a:pt x="373" y="16"/>
                  </a:lnTo>
                  <a:lnTo>
                    <a:pt x="373" y="292"/>
                  </a:lnTo>
                  <a:lnTo>
                    <a:pt x="16" y="292"/>
                  </a:lnTo>
                  <a:lnTo>
                    <a:pt x="16" y="8"/>
                  </a:lnTo>
                  <a:lnTo>
                    <a:pt x="8" y="0"/>
                  </a:lnTo>
                  <a:lnTo>
                    <a:pt x="0" y="8"/>
                  </a:lnTo>
                  <a:lnTo>
                    <a:pt x="0" y="300"/>
                  </a:lnTo>
                  <a:lnTo>
                    <a:pt x="8" y="308"/>
                  </a:lnTo>
                  <a:lnTo>
                    <a:pt x="381" y="308"/>
                  </a:lnTo>
                  <a:lnTo>
                    <a:pt x="389" y="300"/>
                  </a:lnTo>
                  <a:lnTo>
                    <a:pt x="389" y="8"/>
                  </a:lnTo>
                  <a:lnTo>
                    <a:pt x="381" y="0"/>
                  </a:lnTo>
                  <a:lnTo>
                    <a:pt x="8" y="0"/>
                  </a:lnTo>
                  <a:lnTo>
                    <a:pt x="0" y="8"/>
                  </a:lnTo>
                  <a:lnTo>
                    <a:pt x="0" y="300"/>
                  </a:lnTo>
                  <a:lnTo>
                    <a:pt x="8" y="308"/>
                  </a:lnTo>
                  <a:lnTo>
                    <a:pt x="381" y="30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72" name="Freeform 166"/>
            <p:cNvSpPr>
              <a:spLocks/>
            </p:cNvSpPr>
            <p:nvPr/>
          </p:nvSpPr>
          <p:spPr bwMode="auto">
            <a:xfrm>
              <a:off x="5041" y="3795"/>
              <a:ext cx="127" cy="48"/>
            </a:xfrm>
            <a:custGeom>
              <a:avLst/>
              <a:gdLst>
                <a:gd name="T0" fmla="*/ 0 w 887"/>
                <a:gd name="T1" fmla="*/ 0 h 370"/>
                <a:gd name="T2" fmla="*/ 0 w 887"/>
                <a:gd name="T3" fmla="*/ 0 h 370"/>
                <a:gd name="T4" fmla="*/ 0 w 887"/>
                <a:gd name="T5" fmla="*/ 0 h 370"/>
                <a:gd name="T6" fmla="*/ 0 w 887"/>
                <a:gd name="T7" fmla="*/ 0 h 370"/>
                <a:gd name="T8" fmla="*/ 0 w 887"/>
                <a:gd name="T9" fmla="*/ 0 h 370"/>
                <a:gd name="T10" fmla="*/ 0 w 887"/>
                <a:gd name="T11" fmla="*/ 0 h 370"/>
                <a:gd name="T12" fmla="*/ 0 w 887"/>
                <a:gd name="T13" fmla="*/ 0 h 370"/>
                <a:gd name="T14" fmla="*/ 0 w 887"/>
                <a:gd name="T15" fmla="*/ 0 h 370"/>
                <a:gd name="T16" fmla="*/ 0 w 887"/>
                <a:gd name="T17" fmla="*/ 0 h 370"/>
                <a:gd name="T18" fmla="*/ 0 w 887"/>
                <a:gd name="T19" fmla="*/ 0 h 370"/>
                <a:gd name="T20" fmla="*/ 0 w 887"/>
                <a:gd name="T21" fmla="*/ 0 h 370"/>
                <a:gd name="T22" fmla="*/ 0 w 887"/>
                <a:gd name="T23" fmla="*/ 0 h 370"/>
                <a:gd name="T24" fmla="*/ 0 w 887"/>
                <a:gd name="T25" fmla="*/ 0 h 370"/>
                <a:gd name="T26" fmla="*/ 0 w 887"/>
                <a:gd name="T27" fmla="*/ 0 h 370"/>
                <a:gd name="T28" fmla="*/ 0 w 887"/>
                <a:gd name="T29" fmla="*/ 0 h 370"/>
                <a:gd name="T30" fmla="*/ 0 w 887"/>
                <a:gd name="T31" fmla="*/ 0 h 370"/>
                <a:gd name="T32" fmla="*/ 0 w 887"/>
                <a:gd name="T33" fmla="*/ 0 h 370"/>
                <a:gd name="T34" fmla="*/ 0 w 887"/>
                <a:gd name="T35" fmla="*/ 0 h 370"/>
                <a:gd name="T36" fmla="*/ 0 w 887"/>
                <a:gd name="T37" fmla="*/ 0 h 370"/>
                <a:gd name="T38" fmla="*/ 0 w 887"/>
                <a:gd name="T39" fmla="*/ 0 h 370"/>
                <a:gd name="T40" fmla="*/ 0 w 887"/>
                <a:gd name="T41" fmla="*/ 0 h 370"/>
                <a:gd name="T42" fmla="*/ 0 w 887"/>
                <a:gd name="T43" fmla="*/ 0 h 370"/>
                <a:gd name="T44" fmla="*/ 0 w 887"/>
                <a:gd name="T45" fmla="*/ 0 h 370"/>
                <a:gd name="T46" fmla="*/ 0 w 887"/>
                <a:gd name="T47" fmla="*/ 0 h 370"/>
                <a:gd name="T48" fmla="*/ 0 w 887"/>
                <a:gd name="T49" fmla="*/ 0 h 370"/>
                <a:gd name="T50" fmla="*/ 0 w 887"/>
                <a:gd name="T51" fmla="*/ 0 h 370"/>
                <a:gd name="T52" fmla="*/ 0 w 887"/>
                <a:gd name="T53" fmla="*/ 0 h 370"/>
                <a:gd name="T54" fmla="*/ 0 w 887"/>
                <a:gd name="T55" fmla="*/ 0 h 370"/>
                <a:gd name="T56" fmla="*/ 0 w 887"/>
                <a:gd name="T57" fmla="*/ 0 h 370"/>
                <a:gd name="T58" fmla="*/ 0 w 887"/>
                <a:gd name="T59" fmla="*/ 0 h 370"/>
                <a:gd name="T60" fmla="*/ 0 w 887"/>
                <a:gd name="T61" fmla="*/ 0 h 370"/>
                <a:gd name="T62" fmla="*/ 0 w 887"/>
                <a:gd name="T63" fmla="*/ 0 h 370"/>
                <a:gd name="T64" fmla="*/ 0 w 887"/>
                <a:gd name="T65" fmla="*/ 0 h 370"/>
                <a:gd name="T66" fmla="*/ 0 w 887"/>
                <a:gd name="T67" fmla="*/ 0 h 370"/>
                <a:gd name="T68" fmla="*/ 0 w 887"/>
                <a:gd name="T69" fmla="*/ 0 h 370"/>
                <a:gd name="T70" fmla="*/ 0 w 887"/>
                <a:gd name="T71" fmla="*/ 0 h 370"/>
                <a:gd name="T72" fmla="*/ 0 w 887"/>
                <a:gd name="T73" fmla="*/ 0 h 370"/>
                <a:gd name="T74" fmla="*/ 0 w 887"/>
                <a:gd name="T75" fmla="*/ 0 h 370"/>
                <a:gd name="T76" fmla="*/ 0 w 887"/>
                <a:gd name="T77" fmla="*/ 0 h 370"/>
                <a:gd name="T78" fmla="*/ 0 w 887"/>
                <a:gd name="T79" fmla="*/ 0 h 370"/>
                <a:gd name="T80" fmla="*/ 0 w 887"/>
                <a:gd name="T81" fmla="*/ 0 h 370"/>
                <a:gd name="T82" fmla="*/ 0 w 887"/>
                <a:gd name="T83" fmla="*/ 0 h 370"/>
                <a:gd name="T84" fmla="*/ 0 w 887"/>
                <a:gd name="T85" fmla="*/ 0 h 370"/>
                <a:gd name="T86" fmla="*/ 0 w 887"/>
                <a:gd name="T87" fmla="*/ 0 h 370"/>
                <a:gd name="T88" fmla="*/ 0 w 887"/>
                <a:gd name="T89" fmla="*/ 0 h 370"/>
                <a:gd name="T90" fmla="*/ 0 w 887"/>
                <a:gd name="T91" fmla="*/ 0 h 370"/>
                <a:gd name="T92" fmla="*/ 0 w 887"/>
                <a:gd name="T93" fmla="*/ 0 h 370"/>
                <a:gd name="T94" fmla="*/ 0 w 887"/>
                <a:gd name="T95" fmla="*/ 0 h 370"/>
                <a:gd name="T96" fmla="*/ 0 w 887"/>
                <a:gd name="T97" fmla="*/ 0 h 370"/>
                <a:gd name="T98" fmla="*/ 0 w 887"/>
                <a:gd name="T99" fmla="*/ 0 h 370"/>
                <a:gd name="T100" fmla="*/ 0 w 887"/>
                <a:gd name="T101" fmla="*/ 0 h 370"/>
                <a:gd name="T102" fmla="*/ 0 w 887"/>
                <a:gd name="T103" fmla="*/ 0 h 370"/>
                <a:gd name="T104" fmla="*/ 0 w 887"/>
                <a:gd name="T105" fmla="*/ 0 h 370"/>
                <a:gd name="T106" fmla="*/ 0 w 887"/>
                <a:gd name="T107" fmla="*/ 0 h 370"/>
                <a:gd name="T108" fmla="*/ 0 w 887"/>
                <a:gd name="T109" fmla="*/ 0 h 370"/>
                <a:gd name="T110" fmla="*/ 0 w 887"/>
                <a:gd name="T111" fmla="*/ 0 h 370"/>
                <a:gd name="T112" fmla="*/ 0 w 887"/>
                <a:gd name="T113" fmla="*/ 0 h 370"/>
                <a:gd name="T114" fmla="*/ 0 w 887"/>
                <a:gd name="T115" fmla="*/ 0 h 370"/>
                <a:gd name="T116" fmla="*/ 0 w 887"/>
                <a:gd name="T117" fmla="*/ 0 h 370"/>
                <a:gd name="T118" fmla="*/ 0 w 887"/>
                <a:gd name="T119" fmla="*/ 0 h 370"/>
                <a:gd name="T120" fmla="*/ 0 w 887"/>
                <a:gd name="T121" fmla="*/ 0 h 37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87" h="370">
                  <a:moveTo>
                    <a:pt x="41" y="21"/>
                  </a:moveTo>
                  <a:lnTo>
                    <a:pt x="30" y="66"/>
                  </a:lnTo>
                  <a:lnTo>
                    <a:pt x="10" y="167"/>
                  </a:lnTo>
                  <a:lnTo>
                    <a:pt x="3" y="224"/>
                  </a:lnTo>
                  <a:lnTo>
                    <a:pt x="0" y="274"/>
                  </a:lnTo>
                  <a:lnTo>
                    <a:pt x="5" y="313"/>
                  </a:lnTo>
                  <a:lnTo>
                    <a:pt x="11" y="326"/>
                  </a:lnTo>
                  <a:lnTo>
                    <a:pt x="19" y="334"/>
                  </a:lnTo>
                  <a:lnTo>
                    <a:pt x="76" y="345"/>
                  </a:lnTo>
                  <a:lnTo>
                    <a:pt x="154" y="353"/>
                  </a:lnTo>
                  <a:lnTo>
                    <a:pt x="188" y="346"/>
                  </a:lnTo>
                  <a:lnTo>
                    <a:pt x="232" y="335"/>
                  </a:lnTo>
                  <a:lnTo>
                    <a:pt x="261" y="331"/>
                  </a:lnTo>
                  <a:lnTo>
                    <a:pt x="296" y="333"/>
                  </a:lnTo>
                  <a:lnTo>
                    <a:pt x="336" y="341"/>
                  </a:lnTo>
                  <a:lnTo>
                    <a:pt x="384" y="359"/>
                  </a:lnTo>
                  <a:lnTo>
                    <a:pt x="418" y="365"/>
                  </a:lnTo>
                  <a:lnTo>
                    <a:pt x="482" y="369"/>
                  </a:lnTo>
                  <a:lnTo>
                    <a:pt x="562" y="370"/>
                  </a:lnTo>
                  <a:lnTo>
                    <a:pt x="652" y="365"/>
                  </a:lnTo>
                  <a:lnTo>
                    <a:pt x="740" y="354"/>
                  </a:lnTo>
                  <a:lnTo>
                    <a:pt x="815" y="336"/>
                  </a:lnTo>
                  <a:lnTo>
                    <a:pt x="844" y="324"/>
                  </a:lnTo>
                  <a:lnTo>
                    <a:pt x="868" y="309"/>
                  </a:lnTo>
                  <a:lnTo>
                    <a:pt x="882" y="292"/>
                  </a:lnTo>
                  <a:lnTo>
                    <a:pt x="887" y="272"/>
                  </a:lnTo>
                  <a:lnTo>
                    <a:pt x="884" y="238"/>
                  </a:lnTo>
                  <a:lnTo>
                    <a:pt x="877" y="209"/>
                  </a:lnTo>
                  <a:lnTo>
                    <a:pt x="865" y="187"/>
                  </a:lnTo>
                  <a:lnTo>
                    <a:pt x="848" y="168"/>
                  </a:lnTo>
                  <a:lnTo>
                    <a:pt x="829" y="154"/>
                  </a:lnTo>
                  <a:lnTo>
                    <a:pt x="807" y="143"/>
                  </a:lnTo>
                  <a:lnTo>
                    <a:pt x="758" y="130"/>
                  </a:lnTo>
                  <a:lnTo>
                    <a:pt x="704" y="124"/>
                  </a:lnTo>
                  <a:lnTo>
                    <a:pt x="653" y="121"/>
                  </a:lnTo>
                  <a:lnTo>
                    <a:pt x="606" y="118"/>
                  </a:lnTo>
                  <a:lnTo>
                    <a:pt x="571" y="108"/>
                  </a:lnTo>
                  <a:lnTo>
                    <a:pt x="466" y="53"/>
                  </a:lnTo>
                  <a:lnTo>
                    <a:pt x="423" y="73"/>
                  </a:lnTo>
                  <a:lnTo>
                    <a:pt x="396" y="90"/>
                  </a:lnTo>
                  <a:lnTo>
                    <a:pt x="387" y="97"/>
                  </a:lnTo>
                  <a:lnTo>
                    <a:pt x="385" y="99"/>
                  </a:lnTo>
                  <a:lnTo>
                    <a:pt x="387" y="105"/>
                  </a:lnTo>
                  <a:lnTo>
                    <a:pt x="404" y="139"/>
                  </a:lnTo>
                  <a:lnTo>
                    <a:pt x="380" y="145"/>
                  </a:lnTo>
                  <a:lnTo>
                    <a:pt x="322" y="156"/>
                  </a:lnTo>
                  <a:lnTo>
                    <a:pt x="289" y="160"/>
                  </a:lnTo>
                  <a:lnTo>
                    <a:pt x="255" y="161"/>
                  </a:lnTo>
                  <a:lnTo>
                    <a:pt x="223" y="159"/>
                  </a:lnTo>
                  <a:lnTo>
                    <a:pt x="198" y="151"/>
                  </a:lnTo>
                  <a:lnTo>
                    <a:pt x="188" y="145"/>
                  </a:lnTo>
                  <a:lnTo>
                    <a:pt x="179" y="138"/>
                  </a:lnTo>
                  <a:lnTo>
                    <a:pt x="168" y="119"/>
                  </a:lnTo>
                  <a:lnTo>
                    <a:pt x="157" y="74"/>
                  </a:lnTo>
                  <a:lnTo>
                    <a:pt x="149" y="30"/>
                  </a:lnTo>
                  <a:lnTo>
                    <a:pt x="141" y="14"/>
                  </a:lnTo>
                  <a:lnTo>
                    <a:pt x="136" y="9"/>
                  </a:lnTo>
                  <a:lnTo>
                    <a:pt x="126" y="2"/>
                  </a:lnTo>
                  <a:lnTo>
                    <a:pt x="101" y="0"/>
                  </a:lnTo>
                  <a:lnTo>
                    <a:pt x="73" y="8"/>
                  </a:lnTo>
                  <a:lnTo>
                    <a:pt x="41"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73" name="Freeform 167"/>
            <p:cNvSpPr>
              <a:spLocks/>
            </p:cNvSpPr>
            <p:nvPr/>
          </p:nvSpPr>
          <p:spPr bwMode="auto">
            <a:xfrm>
              <a:off x="5041" y="3790"/>
              <a:ext cx="127" cy="53"/>
            </a:xfrm>
            <a:custGeom>
              <a:avLst/>
              <a:gdLst>
                <a:gd name="T0" fmla="*/ 0 w 904"/>
                <a:gd name="T1" fmla="*/ 0 h 386"/>
                <a:gd name="T2" fmla="*/ 0 w 904"/>
                <a:gd name="T3" fmla="*/ 0 h 386"/>
                <a:gd name="T4" fmla="*/ 0 w 904"/>
                <a:gd name="T5" fmla="*/ 0 h 386"/>
                <a:gd name="T6" fmla="*/ 0 w 904"/>
                <a:gd name="T7" fmla="*/ 0 h 386"/>
                <a:gd name="T8" fmla="*/ 0 w 904"/>
                <a:gd name="T9" fmla="*/ 0 h 386"/>
                <a:gd name="T10" fmla="*/ 0 w 904"/>
                <a:gd name="T11" fmla="*/ 0 h 386"/>
                <a:gd name="T12" fmla="*/ 0 w 904"/>
                <a:gd name="T13" fmla="*/ 0 h 386"/>
                <a:gd name="T14" fmla="*/ 0 w 904"/>
                <a:gd name="T15" fmla="*/ 0 h 386"/>
                <a:gd name="T16" fmla="*/ 0 w 904"/>
                <a:gd name="T17" fmla="*/ 0 h 386"/>
                <a:gd name="T18" fmla="*/ 0 w 904"/>
                <a:gd name="T19" fmla="*/ 0 h 386"/>
                <a:gd name="T20" fmla="*/ 0 w 904"/>
                <a:gd name="T21" fmla="*/ 0 h 386"/>
                <a:gd name="T22" fmla="*/ 0 w 904"/>
                <a:gd name="T23" fmla="*/ 0 h 386"/>
                <a:gd name="T24" fmla="*/ 0 w 904"/>
                <a:gd name="T25" fmla="*/ 0 h 386"/>
                <a:gd name="T26" fmla="*/ 0 w 904"/>
                <a:gd name="T27" fmla="*/ 0 h 386"/>
                <a:gd name="T28" fmla="*/ 0 w 904"/>
                <a:gd name="T29" fmla="*/ 0 h 386"/>
                <a:gd name="T30" fmla="*/ 0 w 904"/>
                <a:gd name="T31" fmla="*/ 0 h 386"/>
                <a:gd name="T32" fmla="*/ 0 w 904"/>
                <a:gd name="T33" fmla="*/ 0 h 386"/>
                <a:gd name="T34" fmla="*/ 0 w 904"/>
                <a:gd name="T35" fmla="*/ 0 h 386"/>
                <a:gd name="T36" fmla="*/ 0 w 904"/>
                <a:gd name="T37" fmla="*/ 0 h 386"/>
                <a:gd name="T38" fmla="*/ 0 w 904"/>
                <a:gd name="T39" fmla="*/ 0 h 386"/>
                <a:gd name="T40" fmla="*/ 0 w 904"/>
                <a:gd name="T41" fmla="*/ 0 h 386"/>
                <a:gd name="T42" fmla="*/ 0 w 904"/>
                <a:gd name="T43" fmla="*/ 0 h 386"/>
                <a:gd name="T44" fmla="*/ 0 w 904"/>
                <a:gd name="T45" fmla="*/ 0 h 386"/>
                <a:gd name="T46" fmla="*/ 0 w 904"/>
                <a:gd name="T47" fmla="*/ 0 h 386"/>
                <a:gd name="T48" fmla="*/ 0 w 904"/>
                <a:gd name="T49" fmla="*/ 0 h 386"/>
                <a:gd name="T50" fmla="*/ 0 w 904"/>
                <a:gd name="T51" fmla="*/ 0 h 386"/>
                <a:gd name="T52" fmla="*/ 0 w 904"/>
                <a:gd name="T53" fmla="*/ 0 h 386"/>
                <a:gd name="T54" fmla="*/ 0 w 904"/>
                <a:gd name="T55" fmla="*/ 0 h 386"/>
                <a:gd name="T56" fmla="*/ 0 w 904"/>
                <a:gd name="T57" fmla="*/ 0 h 386"/>
                <a:gd name="T58" fmla="*/ 0 w 904"/>
                <a:gd name="T59" fmla="*/ 0 h 386"/>
                <a:gd name="T60" fmla="*/ 0 w 904"/>
                <a:gd name="T61" fmla="*/ 0 h 386"/>
                <a:gd name="T62" fmla="*/ 0 w 904"/>
                <a:gd name="T63" fmla="*/ 0 h 386"/>
                <a:gd name="T64" fmla="*/ 0 w 904"/>
                <a:gd name="T65" fmla="*/ 0 h 386"/>
                <a:gd name="T66" fmla="*/ 0 w 904"/>
                <a:gd name="T67" fmla="*/ 0 h 386"/>
                <a:gd name="T68" fmla="*/ 0 w 904"/>
                <a:gd name="T69" fmla="*/ 0 h 386"/>
                <a:gd name="T70" fmla="*/ 0 w 904"/>
                <a:gd name="T71" fmla="*/ 0 h 386"/>
                <a:gd name="T72" fmla="*/ 0 w 904"/>
                <a:gd name="T73" fmla="*/ 0 h 386"/>
                <a:gd name="T74" fmla="*/ 0 w 904"/>
                <a:gd name="T75" fmla="*/ 0 h 386"/>
                <a:gd name="T76" fmla="*/ 0 w 904"/>
                <a:gd name="T77" fmla="*/ 0 h 386"/>
                <a:gd name="T78" fmla="*/ 0 w 904"/>
                <a:gd name="T79" fmla="*/ 0 h 386"/>
                <a:gd name="T80" fmla="*/ 0 w 904"/>
                <a:gd name="T81" fmla="*/ 0 h 386"/>
                <a:gd name="T82" fmla="*/ 0 w 904"/>
                <a:gd name="T83" fmla="*/ 0 h 386"/>
                <a:gd name="T84" fmla="*/ 0 w 904"/>
                <a:gd name="T85" fmla="*/ 0 h 386"/>
                <a:gd name="T86" fmla="*/ 0 w 904"/>
                <a:gd name="T87" fmla="*/ 0 h 386"/>
                <a:gd name="T88" fmla="*/ 0 w 904"/>
                <a:gd name="T89" fmla="*/ 0 h 386"/>
                <a:gd name="T90" fmla="*/ 0 w 904"/>
                <a:gd name="T91" fmla="*/ 0 h 386"/>
                <a:gd name="T92" fmla="*/ 0 w 904"/>
                <a:gd name="T93" fmla="*/ 0 h 386"/>
                <a:gd name="T94" fmla="*/ 0 w 904"/>
                <a:gd name="T95" fmla="*/ 0 h 38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904" h="386">
                  <a:moveTo>
                    <a:pt x="85" y="23"/>
                  </a:moveTo>
                  <a:lnTo>
                    <a:pt x="89" y="13"/>
                  </a:lnTo>
                  <a:lnTo>
                    <a:pt x="79" y="8"/>
                  </a:lnTo>
                  <a:lnTo>
                    <a:pt x="47" y="22"/>
                  </a:lnTo>
                  <a:lnTo>
                    <a:pt x="43" y="27"/>
                  </a:lnTo>
                  <a:lnTo>
                    <a:pt x="32" y="72"/>
                  </a:lnTo>
                  <a:lnTo>
                    <a:pt x="12" y="173"/>
                  </a:lnTo>
                  <a:lnTo>
                    <a:pt x="11" y="174"/>
                  </a:lnTo>
                  <a:lnTo>
                    <a:pt x="4" y="230"/>
                  </a:lnTo>
                  <a:lnTo>
                    <a:pt x="4" y="232"/>
                  </a:lnTo>
                  <a:lnTo>
                    <a:pt x="0" y="282"/>
                  </a:lnTo>
                  <a:lnTo>
                    <a:pt x="0" y="283"/>
                  </a:lnTo>
                  <a:lnTo>
                    <a:pt x="6" y="322"/>
                  </a:lnTo>
                  <a:lnTo>
                    <a:pt x="7" y="324"/>
                  </a:lnTo>
                  <a:lnTo>
                    <a:pt x="13" y="337"/>
                  </a:lnTo>
                  <a:lnTo>
                    <a:pt x="15" y="339"/>
                  </a:lnTo>
                  <a:lnTo>
                    <a:pt x="23" y="347"/>
                  </a:lnTo>
                  <a:lnTo>
                    <a:pt x="27" y="349"/>
                  </a:lnTo>
                  <a:lnTo>
                    <a:pt x="84" y="360"/>
                  </a:lnTo>
                  <a:lnTo>
                    <a:pt x="84" y="361"/>
                  </a:lnTo>
                  <a:lnTo>
                    <a:pt x="162" y="370"/>
                  </a:lnTo>
                  <a:lnTo>
                    <a:pt x="165" y="369"/>
                  </a:lnTo>
                  <a:lnTo>
                    <a:pt x="199" y="361"/>
                  </a:lnTo>
                  <a:lnTo>
                    <a:pt x="242" y="350"/>
                  </a:lnTo>
                  <a:lnTo>
                    <a:pt x="270" y="347"/>
                  </a:lnTo>
                  <a:lnTo>
                    <a:pt x="304" y="349"/>
                  </a:lnTo>
                  <a:lnTo>
                    <a:pt x="343" y="356"/>
                  </a:lnTo>
                  <a:lnTo>
                    <a:pt x="390" y="374"/>
                  </a:lnTo>
                  <a:lnTo>
                    <a:pt x="392" y="374"/>
                  </a:lnTo>
                  <a:lnTo>
                    <a:pt x="426" y="380"/>
                  </a:lnTo>
                  <a:lnTo>
                    <a:pt x="427" y="381"/>
                  </a:lnTo>
                  <a:lnTo>
                    <a:pt x="491" y="385"/>
                  </a:lnTo>
                  <a:lnTo>
                    <a:pt x="571" y="386"/>
                  </a:lnTo>
                  <a:lnTo>
                    <a:pt x="661" y="381"/>
                  </a:lnTo>
                  <a:lnTo>
                    <a:pt x="662" y="381"/>
                  </a:lnTo>
                  <a:lnTo>
                    <a:pt x="750" y="371"/>
                  </a:lnTo>
                  <a:lnTo>
                    <a:pt x="751" y="370"/>
                  </a:lnTo>
                  <a:lnTo>
                    <a:pt x="826" y="351"/>
                  </a:lnTo>
                  <a:lnTo>
                    <a:pt x="827" y="351"/>
                  </a:lnTo>
                  <a:lnTo>
                    <a:pt x="856" y="339"/>
                  </a:lnTo>
                  <a:lnTo>
                    <a:pt x="857" y="338"/>
                  </a:lnTo>
                  <a:lnTo>
                    <a:pt x="881" y="324"/>
                  </a:lnTo>
                  <a:lnTo>
                    <a:pt x="883" y="323"/>
                  </a:lnTo>
                  <a:lnTo>
                    <a:pt x="897" y="305"/>
                  </a:lnTo>
                  <a:lnTo>
                    <a:pt x="898" y="302"/>
                  </a:lnTo>
                  <a:lnTo>
                    <a:pt x="903" y="282"/>
                  </a:lnTo>
                  <a:lnTo>
                    <a:pt x="904" y="279"/>
                  </a:lnTo>
                  <a:lnTo>
                    <a:pt x="901" y="245"/>
                  </a:lnTo>
                  <a:lnTo>
                    <a:pt x="900" y="244"/>
                  </a:lnTo>
                  <a:lnTo>
                    <a:pt x="893" y="215"/>
                  </a:lnTo>
                  <a:lnTo>
                    <a:pt x="893" y="213"/>
                  </a:lnTo>
                  <a:lnTo>
                    <a:pt x="881" y="191"/>
                  </a:lnTo>
                  <a:lnTo>
                    <a:pt x="880" y="190"/>
                  </a:lnTo>
                  <a:lnTo>
                    <a:pt x="863" y="171"/>
                  </a:lnTo>
                  <a:lnTo>
                    <a:pt x="862" y="170"/>
                  </a:lnTo>
                  <a:lnTo>
                    <a:pt x="843" y="156"/>
                  </a:lnTo>
                  <a:lnTo>
                    <a:pt x="842" y="155"/>
                  </a:lnTo>
                  <a:lnTo>
                    <a:pt x="821" y="143"/>
                  </a:lnTo>
                  <a:lnTo>
                    <a:pt x="818" y="143"/>
                  </a:lnTo>
                  <a:lnTo>
                    <a:pt x="769" y="131"/>
                  </a:lnTo>
                  <a:lnTo>
                    <a:pt x="768" y="130"/>
                  </a:lnTo>
                  <a:lnTo>
                    <a:pt x="714" y="124"/>
                  </a:lnTo>
                  <a:lnTo>
                    <a:pt x="713" y="124"/>
                  </a:lnTo>
                  <a:lnTo>
                    <a:pt x="662" y="121"/>
                  </a:lnTo>
                  <a:lnTo>
                    <a:pt x="616" y="118"/>
                  </a:lnTo>
                  <a:lnTo>
                    <a:pt x="583" y="109"/>
                  </a:lnTo>
                  <a:lnTo>
                    <a:pt x="479" y="53"/>
                  </a:lnTo>
                  <a:lnTo>
                    <a:pt x="472" y="53"/>
                  </a:lnTo>
                  <a:lnTo>
                    <a:pt x="429" y="74"/>
                  </a:lnTo>
                  <a:lnTo>
                    <a:pt x="428" y="75"/>
                  </a:lnTo>
                  <a:lnTo>
                    <a:pt x="401" y="92"/>
                  </a:lnTo>
                  <a:lnTo>
                    <a:pt x="392" y="98"/>
                  </a:lnTo>
                  <a:lnTo>
                    <a:pt x="391" y="99"/>
                  </a:lnTo>
                  <a:lnTo>
                    <a:pt x="389" y="102"/>
                  </a:lnTo>
                  <a:lnTo>
                    <a:pt x="386" y="109"/>
                  </a:lnTo>
                  <a:lnTo>
                    <a:pt x="389" y="115"/>
                  </a:lnTo>
                  <a:lnTo>
                    <a:pt x="389" y="116"/>
                  </a:lnTo>
                  <a:lnTo>
                    <a:pt x="402" y="141"/>
                  </a:lnTo>
                  <a:lnTo>
                    <a:pt x="386" y="146"/>
                  </a:lnTo>
                  <a:lnTo>
                    <a:pt x="330" y="156"/>
                  </a:lnTo>
                  <a:lnTo>
                    <a:pt x="297" y="160"/>
                  </a:lnTo>
                  <a:lnTo>
                    <a:pt x="264" y="161"/>
                  </a:lnTo>
                  <a:lnTo>
                    <a:pt x="233" y="159"/>
                  </a:lnTo>
                  <a:lnTo>
                    <a:pt x="210" y="152"/>
                  </a:lnTo>
                  <a:lnTo>
                    <a:pt x="201" y="147"/>
                  </a:lnTo>
                  <a:lnTo>
                    <a:pt x="194" y="140"/>
                  </a:lnTo>
                  <a:lnTo>
                    <a:pt x="184" y="124"/>
                  </a:lnTo>
                  <a:lnTo>
                    <a:pt x="173" y="80"/>
                  </a:lnTo>
                  <a:lnTo>
                    <a:pt x="165" y="37"/>
                  </a:lnTo>
                  <a:lnTo>
                    <a:pt x="165" y="35"/>
                  </a:lnTo>
                  <a:lnTo>
                    <a:pt x="157" y="19"/>
                  </a:lnTo>
                  <a:lnTo>
                    <a:pt x="156" y="17"/>
                  </a:lnTo>
                  <a:lnTo>
                    <a:pt x="152" y="11"/>
                  </a:lnTo>
                  <a:lnTo>
                    <a:pt x="150" y="9"/>
                  </a:lnTo>
                  <a:lnTo>
                    <a:pt x="139" y="3"/>
                  </a:lnTo>
                  <a:lnTo>
                    <a:pt x="136" y="2"/>
                  </a:lnTo>
                  <a:lnTo>
                    <a:pt x="111" y="0"/>
                  </a:lnTo>
                  <a:lnTo>
                    <a:pt x="108" y="1"/>
                  </a:lnTo>
                  <a:lnTo>
                    <a:pt x="80" y="8"/>
                  </a:lnTo>
                  <a:lnTo>
                    <a:pt x="79" y="8"/>
                  </a:lnTo>
                  <a:lnTo>
                    <a:pt x="47" y="22"/>
                  </a:lnTo>
                  <a:lnTo>
                    <a:pt x="43" y="27"/>
                  </a:lnTo>
                  <a:lnTo>
                    <a:pt x="32" y="72"/>
                  </a:lnTo>
                  <a:lnTo>
                    <a:pt x="37" y="81"/>
                  </a:lnTo>
                  <a:lnTo>
                    <a:pt x="46" y="76"/>
                  </a:lnTo>
                  <a:lnTo>
                    <a:pt x="57" y="35"/>
                  </a:lnTo>
                  <a:lnTo>
                    <a:pt x="84" y="23"/>
                  </a:lnTo>
                  <a:lnTo>
                    <a:pt x="111" y="17"/>
                  </a:lnTo>
                  <a:lnTo>
                    <a:pt x="133" y="18"/>
                  </a:lnTo>
                  <a:lnTo>
                    <a:pt x="140" y="23"/>
                  </a:lnTo>
                  <a:lnTo>
                    <a:pt x="143" y="26"/>
                  </a:lnTo>
                  <a:lnTo>
                    <a:pt x="151" y="40"/>
                  </a:lnTo>
                  <a:lnTo>
                    <a:pt x="159" y="83"/>
                  </a:lnTo>
                  <a:lnTo>
                    <a:pt x="159" y="84"/>
                  </a:lnTo>
                  <a:lnTo>
                    <a:pt x="170" y="129"/>
                  </a:lnTo>
                  <a:lnTo>
                    <a:pt x="171" y="131"/>
                  </a:lnTo>
                  <a:lnTo>
                    <a:pt x="182" y="150"/>
                  </a:lnTo>
                  <a:lnTo>
                    <a:pt x="183" y="152"/>
                  </a:lnTo>
                  <a:lnTo>
                    <a:pt x="191" y="159"/>
                  </a:lnTo>
                  <a:lnTo>
                    <a:pt x="192" y="160"/>
                  </a:lnTo>
                  <a:lnTo>
                    <a:pt x="203" y="166"/>
                  </a:lnTo>
                  <a:lnTo>
                    <a:pt x="205" y="166"/>
                  </a:lnTo>
                  <a:lnTo>
                    <a:pt x="230" y="174"/>
                  </a:lnTo>
                  <a:lnTo>
                    <a:pt x="232" y="175"/>
                  </a:lnTo>
                  <a:lnTo>
                    <a:pt x="264" y="177"/>
                  </a:lnTo>
                  <a:lnTo>
                    <a:pt x="298" y="176"/>
                  </a:lnTo>
                  <a:lnTo>
                    <a:pt x="299" y="176"/>
                  </a:lnTo>
                  <a:lnTo>
                    <a:pt x="332" y="172"/>
                  </a:lnTo>
                  <a:lnTo>
                    <a:pt x="332" y="171"/>
                  </a:lnTo>
                  <a:lnTo>
                    <a:pt x="390" y="160"/>
                  </a:lnTo>
                  <a:lnTo>
                    <a:pt x="391" y="160"/>
                  </a:lnTo>
                  <a:lnTo>
                    <a:pt x="415" y="154"/>
                  </a:lnTo>
                  <a:lnTo>
                    <a:pt x="420" y="143"/>
                  </a:lnTo>
                  <a:lnTo>
                    <a:pt x="403" y="110"/>
                  </a:lnTo>
                  <a:lnTo>
                    <a:pt x="401" y="105"/>
                  </a:lnTo>
                  <a:lnTo>
                    <a:pt x="386" y="109"/>
                  </a:lnTo>
                  <a:lnTo>
                    <a:pt x="399" y="112"/>
                  </a:lnTo>
                  <a:lnTo>
                    <a:pt x="401" y="111"/>
                  </a:lnTo>
                  <a:lnTo>
                    <a:pt x="409" y="105"/>
                  </a:lnTo>
                  <a:lnTo>
                    <a:pt x="437" y="88"/>
                  </a:lnTo>
                  <a:lnTo>
                    <a:pt x="475" y="70"/>
                  </a:lnTo>
                  <a:lnTo>
                    <a:pt x="575" y="123"/>
                  </a:lnTo>
                  <a:lnTo>
                    <a:pt x="577" y="123"/>
                  </a:lnTo>
                  <a:lnTo>
                    <a:pt x="613" y="133"/>
                  </a:lnTo>
                  <a:lnTo>
                    <a:pt x="615" y="134"/>
                  </a:lnTo>
                  <a:lnTo>
                    <a:pt x="662" y="137"/>
                  </a:lnTo>
                  <a:lnTo>
                    <a:pt x="712" y="140"/>
                  </a:lnTo>
                  <a:lnTo>
                    <a:pt x="766" y="146"/>
                  </a:lnTo>
                  <a:lnTo>
                    <a:pt x="813" y="158"/>
                  </a:lnTo>
                  <a:lnTo>
                    <a:pt x="834" y="168"/>
                  </a:lnTo>
                  <a:lnTo>
                    <a:pt x="852" y="182"/>
                  </a:lnTo>
                  <a:lnTo>
                    <a:pt x="868" y="199"/>
                  </a:lnTo>
                  <a:lnTo>
                    <a:pt x="879" y="220"/>
                  </a:lnTo>
                  <a:lnTo>
                    <a:pt x="885" y="247"/>
                  </a:lnTo>
                  <a:lnTo>
                    <a:pt x="888" y="279"/>
                  </a:lnTo>
                  <a:lnTo>
                    <a:pt x="884" y="296"/>
                  </a:lnTo>
                  <a:lnTo>
                    <a:pt x="872" y="311"/>
                  </a:lnTo>
                  <a:lnTo>
                    <a:pt x="850" y="325"/>
                  </a:lnTo>
                  <a:lnTo>
                    <a:pt x="822" y="337"/>
                  </a:lnTo>
                  <a:lnTo>
                    <a:pt x="748" y="355"/>
                  </a:lnTo>
                  <a:lnTo>
                    <a:pt x="660" y="365"/>
                  </a:lnTo>
                  <a:lnTo>
                    <a:pt x="571" y="370"/>
                  </a:lnTo>
                  <a:lnTo>
                    <a:pt x="491" y="369"/>
                  </a:lnTo>
                  <a:lnTo>
                    <a:pt x="428" y="365"/>
                  </a:lnTo>
                  <a:lnTo>
                    <a:pt x="395" y="359"/>
                  </a:lnTo>
                  <a:lnTo>
                    <a:pt x="348" y="342"/>
                  </a:lnTo>
                  <a:lnTo>
                    <a:pt x="347" y="342"/>
                  </a:lnTo>
                  <a:lnTo>
                    <a:pt x="307" y="334"/>
                  </a:lnTo>
                  <a:lnTo>
                    <a:pt x="305" y="333"/>
                  </a:lnTo>
                  <a:lnTo>
                    <a:pt x="270" y="331"/>
                  </a:lnTo>
                  <a:lnTo>
                    <a:pt x="269" y="331"/>
                  </a:lnTo>
                  <a:lnTo>
                    <a:pt x="240" y="335"/>
                  </a:lnTo>
                  <a:lnTo>
                    <a:pt x="239" y="336"/>
                  </a:lnTo>
                  <a:lnTo>
                    <a:pt x="194" y="347"/>
                  </a:lnTo>
                  <a:lnTo>
                    <a:pt x="163" y="353"/>
                  </a:lnTo>
                  <a:lnTo>
                    <a:pt x="86" y="345"/>
                  </a:lnTo>
                  <a:lnTo>
                    <a:pt x="32" y="335"/>
                  </a:lnTo>
                  <a:lnTo>
                    <a:pt x="26" y="330"/>
                  </a:lnTo>
                  <a:lnTo>
                    <a:pt x="21" y="318"/>
                  </a:lnTo>
                  <a:lnTo>
                    <a:pt x="17" y="282"/>
                  </a:lnTo>
                  <a:lnTo>
                    <a:pt x="20" y="233"/>
                  </a:lnTo>
                  <a:lnTo>
                    <a:pt x="27" y="176"/>
                  </a:lnTo>
                  <a:lnTo>
                    <a:pt x="46" y="76"/>
                  </a:lnTo>
                  <a:lnTo>
                    <a:pt x="57" y="35"/>
                  </a:lnTo>
                  <a:lnTo>
                    <a:pt x="85" y="23"/>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74" name="Freeform 168"/>
            <p:cNvSpPr>
              <a:spLocks/>
            </p:cNvSpPr>
            <p:nvPr/>
          </p:nvSpPr>
          <p:spPr bwMode="auto">
            <a:xfrm>
              <a:off x="5041" y="3821"/>
              <a:ext cx="127" cy="22"/>
            </a:xfrm>
            <a:custGeom>
              <a:avLst/>
              <a:gdLst>
                <a:gd name="T0" fmla="*/ 0 w 886"/>
                <a:gd name="T1" fmla="*/ 0 h 152"/>
                <a:gd name="T2" fmla="*/ 0 w 886"/>
                <a:gd name="T3" fmla="*/ 0 h 152"/>
                <a:gd name="T4" fmla="*/ 0 w 886"/>
                <a:gd name="T5" fmla="*/ 0 h 152"/>
                <a:gd name="T6" fmla="*/ 0 w 886"/>
                <a:gd name="T7" fmla="*/ 0 h 152"/>
                <a:gd name="T8" fmla="*/ 0 w 886"/>
                <a:gd name="T9" fmla="*/ 0 h 152"/>
                <a:gd name="T10" fmla="*/ 0 w 886"/>
                <a:gd name="T11" fmla="*/ 0 h 152"/>
                <a:gd name="T12" fmla="*/ 0 w 886"/>
                <a:gd name="T13" fmla="*/ 0 h 152"/>
                <a:gd name="T14" fmla="*/ 0 w 886"/>
                <a:gd name="T15" fmla="*/ 0 h 152"/>
                <a:gd name="T16" fmla="*/ 0 w 886"/>
                <a:gd name="T17" fmla="*/ 0 h 152"/>
                <a:gd name="T18" fmla="*/ 0 w 886"/>
                <a:gd name="T19" fmla="*/ 0 h 152"/>
                <a:gd name="T20" fmla="*/ 0 w 886"/>
                <a:gd name="T21" fmla="*/ 0 h 152"/>
                <a:gd name="T22" fmla="*/ 0 w 886"/>
                <a:gd name="T23" fmla="*/ 0 h 152"/>
                <a:gd name="T24" fmla="*/ 0 w 886"/>
                <a:gd name="T25" fmla="*/ 0 h 152"/>
                <a:gd name="T26" fmla="*/ 0 w 886"/>
                <a:gd name="T27" fmla="*/ 0 h 152"/>
                <a:gd name="T28" fmla="*/ 0 w 886"/>
                <a:gd name="T29" fmla="*/ 0 h 152"/>
                <a:gd name="T30" fmla="*/ 0 w 886"/>
                <a:gd name="T31" fmla="*/ 0 h 152"/>
                <a:gd name="T32" fmla="*/ 0 w 886"/>
                <a:gd name="T33" fmla="*/ 0 h 152"/>
                <a:gd name="T34" fmla="*/ 0 w 886"/>
                <a:gd name="T35" fmla="*/ 0 h 152"/>
                <a:gd name="T36" fmla="*/ 0 w 886"/>
                <a:gd name="T37" fmla="*/ 0 h 152"/>
                <a:gd name="T38" fmla="*/ 0 w 886"/>
                <a:gd name="T39" fmla="*/ 0 h 152"/>
                <a:gd name="T40" fmla="*/ 0 w 886"/>
                <a:gd name="T41" fmla="*/ 0 h 152"/>
                <a:gd name="T42" fmla="*/ 0 w 886"/>
                <a:gd name="T43" fmla="*/ 0 h 152"/>
                <a:gd name="T44" fmla="*/ 0 w 886"/>
                <a:gd name="T45" fmla="*/ 0 h 152"/>
                <a:gd name="T46" fmla="*/ 0 w 886"/>
                <a:gd name="T47" fmla="*/ 0 h 152"/>
                <a:gd name="T48" fmla="*/ 0 w 886"/>
                <a:gd name="T49" fmla="*/ 0 h 152"/>
                <a:gd name="T50" fmla="*/ 0 w 886"/>
                <a:gd name="T51" fmla="*/ 0 h 152"/>
                <a:gd name="T52" fmla="*/ 0 w 886"/>
                <a:gd name="T53" fmla="*/ 0 h 152"/>
                <a:gd name="T54" fmla="*/ 0 w 886"/>
                <a:gd name="T55" fmla="*/ 0 h 152"/>
                <a:gd name="T56" fmla="*/ 0 w 886"/>
                <a:gd name="T57" fmla="*/ 0 h 152"/>
                <a:gd name="T58" fmla="*/ 0 w 886"/>
                <a:gd name="T59" fmla="*/ 0 h 152"/>
                <a:gd name="T60" fmla="*/ 0 w 886"/>
                <a:gd name="T61" fmla="*/ 0 h 152"/>
                <a:gd name="T62" fmla="*/ 0 w 886"/>
                <a:gd name="T63" fmla="*/ 0 h 152"/>
                <a:gd name="T64" fmla="*/ 0 w 886"/>
                <a:gd name="T65" fmla="*/ 0 h 152"/>
                <a:gd name="T66" fmla="*/ 0 w 886"/>
                <a:gd name="T67" fmla="*/ 0 h 152"/>
                <a:gd name="T68" fmla="*/ 0 w 886"/>
                <a:gd name="T69" fmla="*/ 0 h 152"/>
                <a:gd name="T70" fmla="*/ 0 w 886"/>
                <a:gd name="T71" fmla="*/ 0 h 152"/>
                <a:gd name="T72" fmla="*/ 0 w 886"/>
                <a:gd name="T73" fmla="*/ 0 h 152"/>
                <a:gd name="T74" fmla="*/ 0 w 886"/>
                <a:gd name="T75" fmla="*/ 0 h 152"/>
                <a:gd name="T76" fmla="*/ 0 w 886"/>
                <a:gd name="T77" fmla="*/ 0 h 152"/>
                <a:gd name="T78" fmla="*/ 0 w 886"/>
                <a:gd name="T79" fmla="*/ 0 h 152"/>
                <a:gd name="T80" fmla="*/ 0 w 886"/>
                <a:gd name="T81" fmla="*/ 0 h 152"/>
                <a:gd name="T82" fmla="*/ 0 w 886"/>
                <a:gd name="T83" fmla="*/ 0 h 152"/>
                <a:gd name="T84" fmla="*/ 0 w 886"/>
                <a:gd name="T85" fmla="*/ 0 h 152"/>
                <a:gd name="T86" fmla="*/ 0 w 886"/>
                <a:gd name="T87" fmla="*/ 0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886" h="152">
                  <a:moveTo>
                    <a:pt x="18" y="39"/>
                  </a:moveTo>
                  <a:lnTo>
                    <a:pt x="75" y="51"/>
                  </a:lnTo>
                  <a:lnTo>
                    <a:pt x="153" y="59"/>
                  </a:lnTo>
                  <a:lnTo>
                    <a:pt x="187" y="52"/>
                  </a:lnTo>
                  <a:lnTo>
                    <a:pt x="231" y="40"/>
                  </a:lnTo>
                  <a:lnTo>
                    <a:pt x="260" y="36"/>
                  </a:lnTo>
                  <a:lnTo>
                    <a:pt x="295" y="38"/>
                  </a:lnTo>
                  <a:lnTo>
                    <a:pt x="335" y="46"/>
                  </a:lnTo>
                  <a:lnTo>
                    <a:pt x="383" y="64"/>
                  </a:lnTo>
                  <a:lnTo>
                    <a:pt x="413" y="70"/>
                  </a:lnTo>
                  <a:lnTo>
                    <a:pt x="469" y="74"/>
                  </a:lnTo>
                  <a:lnTo>
                    <a:pt x="542" y="75"/>
                  </a:lnTo>
                  <a:lnTo>
                    <a:pt x="625" y="72"/>
                  </a:lnTo>
                  <a:lnTo>
                    <a:pt x="706" y="65"/>
                  </a:lnTo>
                  <a:lnTo>
                    <a:pt x="782" y="51"/>
                  </a:lnTo>
                  <a:lnTo>
                    <a:pt x="841" y="30"/>
                  </a:lnTo>
                  <a:lnTo>
                    <a:pt x="864" y="16"/>
                  </a:lnTo>
                  <a:lnTo>
                    <a:pt x="878" y="0"/>
                  </a:lnTo>
                  <a:lnTo>
                    <a:pt x="884" y="25"/>
                  </a:lnTo>
                  <a:lnTo>
                    <a:pt x="886" y="54"/>
                  </a:lnTo>
                  <a:lnTo>
                    <a:pt x="881" y="74"/>
                  </a:lnTo>
                  <a:lnTo>
                    <a:pt x="867" y="91"/>
                  </a:lnTo>
                  <a:lnTo>
                    <a:pt x="843" y="106"/>
                  </a:lnTo>
                  <a:lnTo>
                    <a:pt x="814" y="118"/>
                  </a:lnTo>
                  <a:lnTo>
                    <a:pt x="739" y="136"/>
                  </a:lnTo>
                  <a:lnTo>
                    <a:pt x="651" y="147"/>
                  </a:lnTo>
                  <a:lnTo>
                    <a:pt x="561" y="152"/>
                  </a:lnTo>
                  <a:lnTo>
                    <a:pt x="481" y="151"/>
                  </a:lnTo>
                  <a:lnTo>
                    <a:pt x="417" y="147"/>
                  </a:lnTo>
                  <a:lnTo>
                    <a:pt x="383" y="141"/>
                  </a:lnTo>
                  <a:lnTo>
                    <a:pt x="335" y="123"/>
                  </a:lnTo>
                  <a:lnTo>
                    <a:pt x="295" y="115"/>
                  </a:lnTo>
                  <a:lnTo>
                    <a:pt x="260" y="113"/>
                  </a:lnTo>
                  <a:lnTo>
                    <a:pt x="231" y="117"/>
                  </a:lnTo>
                  <a:lnTo>
                    <a:pt x="187" y="128"/>
                  </a:lnTo>
                  <a:lnTo>
                    <a:pt x="153" y="135"/>
                  </a:lnTo>
                  <a:lnTo>
                    <a:pt x="75" y="127"/>
                  </a:lnTo>
                  <a:lnTo>
                    <a:pt x="18" y="116"/>
                  </a:lnTo>
                  <a:lnTo>
                    <a:pt x="7" y="103"/>
                  </a:lnTo>
                  <a:lnTo>
                    <a:pt x="1" y="79"/>
                  </a:lnTo>
                  <a:lnTo>
                    <a:pt x="0" y="46"/>
                  </a:lnTo>
                  <a:lnTo>
                    <a:pt x="2" y="9"/>
                  </a:lnTo>
                  <a:lnTo>
                    <a:pt x="8" y="28"/>
                  </a:lnTo>
                  <a:lnTo>
                    <a:pt x="18"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75" name="Freeform 169"/>
            <p:cNvSpPr>
              <a:spLocks/>
            </p:cNvSpPr>
            <p:nvPr/>
          </p:nvSpPr>
          <p:spPr bwMode="auto">
            <a:xfrm>
              <a:off x="5041" y="3821"/>
              <a:ext cx="127" cy="22"/>
            </a:xfrm>
            <a:custGeom>
              <a:avLst/>
              <a:gdLst>
                <a:gd name="T0" fmla="*/ 0 w 903"/>
                <a:gd name="T1" fmla="*/ 0 h 167"/>
                <a:gd name="T2" fmla="*/ 0 w 903"/>
                <a:gd name="T3" fmla="*/ 0 h 167"/>
                <a:gd name="T4" fmla="*/ 0 w 903"/>
                <a:gd name="T5" fmla="*/ 0 h 167"/>
                <a:gd name="T6" fmla="*/ 0 w 903"/>
                <a:gd name="T7" fmla="*/ 0 h 167"/>
                <a:gd name="T8" fmla="*/ 0 w 903"/>
                <a:gd name="T9" fmla="*/ 0 h 167"/>
                <a:gd name="T10" fmla="*/ 0 w 903"/>
                <a:gd name="T11" fmla="*/ 0 h 167"/>
                <a:gd name="T12" fmla="*/ 0 w 903"/>
                <a:gd name="T13" fmla="*/ 0 h 167"/>
                <a:gd name="T14" fmla="*/ 0 w 903"/>
                <a:gd name="T15" fmla="*/ 0 h 167"/>
                <a:gd name="T16" fmla="*/ 0 w 903"/>
                <a:gd name="T17" fmla="*/ 0 h 167"/>
                <a:gd name="T18" fmla="*/ 0 w 903"/>
                <a:gd name="T19" fmla="*/ 0 h 167"/>
                <a:gd name="T20" fmla="*/ 0 w 903"/>
                <a:gd name="T21" fmla="*/ 0 h 167"/>
                <a:gd name="T22" fmla="*/ 0 w 903"/>
                <a:gd name="T23" fmla="*/ 0 h 167"/>
                <a:gd name="T24" fmla="*/ 0 w 903"/>
                <a:gd name="T25" fmla="*/ 0 h 167"/>
                <a:gd name="T26" fmla="*/ 0 w 903"/>
                <a:gd name="T27" fmla="*/ 0 h 167"/>
                <a:gd name="T28" fmla="*/ 0 w 903"/>
                <a:gd name="T29" fmla="*/ 0 h 167"/>
                <a:gd name="T30" fmla="*/ 0 w 903"/>
                <a:gd name="T31" fmla="*/ 0 h 167"/>
                <a:gd name="T32" fmla="*/ 0 w 903"/>
                <a:gd name="T33" fmla="*/ 0 h 167"/>
                <a:gd name="T34" fmla="*/ 0 w 903"/>
                <a:gd name="T35" fmla="*/ 0 h 167"/>
                <a:gd name="T36" fmla="*/ 0 w 903"/>
                <a:gd name="T37" fmla="*/ 0 h 167"/>
                <a:gd name="T38" fmla="*/ 0 w 903"/>
                <a:gd name="T39" fmla="*/ 0 h 167"/>
                <a:gd name="T40" fmla="*/ 0 w 903"/>
                <a:gd name="T41" fmla="*/ 0 h 167"/>
                <a:gd name="T42" fmla="*/ 0 w 903"/>
                <a:gd name="T43" fmla="*/ 0 h 167"/>
                <a:gd name="T44" fmla="*/ 0 w 903"/>
                <a:gd name="T45" fmla="*/ 0 h 167"/>
                <a:gd name="T46" fmla="*/ 0 w 903"/>
                <a:gd name="T47" fmla="*/ 0 h 167"/>
                <a:gd name="T48" fmla="*/ 0 w 903"/>
                <a:gd name="T49" fmla="*/ 0 h 167"/>
                <a:gd name="T50" fmla="*/ 0 w 903"/>
                <a:gd name="T51" fmla="*/ 0 h 167"/>
                <a:gd name="T52" fmla="*/ 0 w 903"/>
                <a:gd name="T53" fmla="*/ 0 h 167"/>
                <a:gd name="T54" fmla="*/ 0 w 903"/>
                <a:gd name="T55" fmla="*/ 0 h 167"/>
                <a:gd name="T56" fmla="*/ 0 w 903"/>
                <a:gd name="T57" fmla="*/ 0 h 167"/>
                <a:gd name="T58" fmla="*/ 0 w 903"/>
                <a:gd name="T59" fmla="*/ 0 h 167"/>
                <a:gd name="T60" fmla="*/ 0 w 903"/>
                <a:gd name="T61" fmla="*/ 0 h 167"/>
                <a:gd name="T62" fmla="*/ 0 w 903"/>
                <a:gd name="T63" fmla="*/ 0 h 167"/>
                <a:gd name="T64" fmla="*/ 0 w 903"/>
                <a:gd name="T65" fmla="*/ 0 h 167"/>
                <a:gd name="T66" fmla="*/ 0 w 903"/>
                <a:gd name="T67" fmla="*/ 0 h 167"/>
                <a:gd name="T68" fmla="*/ 0 w 903"/>
                <a:gd name="T69" fmla="*/ 0 h 167"/>
                <a:gd name="T70" fmla="*/ 0 w 903"/>
                <a:gd name="T71" fmla="*/ 0 h 167"/>
                <a:gd name="T72" fmla="*/ 0 w 903"/>
                <a:gd name="T73" fmla="*/ 0 h 167"/>
                <a:gd name="T74" fmla="*/ 0 w 903"/>
                <a:gd name="T75" fmla="*/ 0 h 167"/>
                <a:gd name="T76" fmla="*/ 0 w 903"/>
                <a:gd name="T77" fmla="*/ 0 h 167"/>
                <a:gd name="T78" fmla="*/ 0 w 903"/>
                <a:gd name="T79" fmla="*/ 0 h 167"/>
                <a:gd name="T80" fmla="*/ 0 w 903"/>
                <a:gd name="T81" fmla="*/ 0 h 167"/>
                <a:gd name="T82" fmla="*/ 0 w 903"/>
                <a:gd name="T83" fmla="*/ 0 h 167"/>
                <a:gd name="T84" fmla="*/ 0 w 903"/>
                <a:gd name="T85" fmla="*/ 0 h 167"/>
                <a:gd name="T86" fmla="*/ 0 w 903"/>
                <a:gd name="T87" fmla="*/ 0 h 167"/>
                <a:gd name="T88" fmla="*/ 0 w 903"/>
                <a:gd name="T89" fmla="*/ 0 h 167"/>
                <a:gd name="T90" fmla="*/ 0 w 903"/>
                <a:gd name="T91" fmla="*/ 0 h 167"/>
                <a:gd name="T92" fmla="*/ 0 w 903"/>
                <a:gd name="T93" fmla="*/ 0 h 16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03" h="167">
                  <a:moveTo>
                    <a:pt x="23" y="30"/>
                  </a:moveTo>
                  <a:lnTo>
                    <a:pt x="12" y="29"/>
                  </a:lnTo>
                  <a:lnTo>
                    <a:pt x="11" y="40"/>
                  </a:lnTo>
                  <a:lnTo>
                    <a:pt x="21" y="51"/>
                  </a:lnTo>
                  <a:lnTo>
                    <a:pt x="26" y="53"/>
                  </a:lnTo>
                  <a:lnTo>
                    <a:pt x="83" y="65"/>
                  </a:lnTo>
                  <a:lnTo>
                    <a:pt x="83" y="66"/>
                  </a:lnTo>
                  <a:lnTo>
                    <a:pt x="161" y="74"/>
                  </a:lnTo>
                  <a:lnTo>
                    <a:pt x="164" y="73"/>
                  </a:lnTo>
                  <a:lnTo>
                    <a:pt x="198" y="66"/>
                  </a:lnTo>
                  <a:lnTo>
                    <a:pt x="241" y="54"/>
                  </a:lnTo>
                  <a:lnTo>
                    <a:pt x="269" y="51"/>
                  </a:lnTo>
                  <a:lnTo>
                    <a:pt x="303" y="53"/>
                  </a:lnTo>
                  <a:lnTo>
                    <a:pt x="342" y="61"/>
                  </a:lnTo>
                  <a:lnTo>
                    <a:pt x="389" y="78"/>
                  </a:lnTo>
                  <a:lnTo>
                    <a:pt x="391" y="78"/>
                  </a:lnTo>
                  <a:lnTo>
                    <a:pt x="421" y="84"/>
                  </a:lnTo>
                  <a:lnTo>
                    <a:pt x="421" y="85"/>
                  </a:lnTo>
                  <a:lnTo>
                    <a:pt x="477" y="89"/>
                  </a:lnTo>
                  <a:lnTo>
                    <a:pt x="478" y="89"/>
                  </a:lnTo>
                  <a:lnTo>
                    <a:pt x="551" y="90"/>
                  </a:lnTo>
                  <a:lnTo>
                    <a:pt x="634" y="87"/>
                  </a:lnTo>
                  <a:lnTo>
                    <a:pt x="635" y="87"/>
                  </a:lnTo>
                  <a:lnTo>
                    <a:pt x="716" y="80"/>
                  </a:lnTo>
                  <a:lnTo>
                    <a:pt x="716" y="79"/>
                  </a:lnTo>
                  <a:lnTo>
                    <a:pt x="792" y="65"/>
                  </a:lnTo>
                  <a:lnTo>
                    <a:pt x="793" y="65"/>
                  </a:lnTo>
                  <a:lnTo>
                    <a:pt x="852" y="44"/>
                  </a:lnTo>
                  <a:lnTo>
                    <a:pt x="854" y="43"/>
                  </a:lnTo>
                  <a:lnTo>
                    <a:pt x="877" y="29"/>
                  </a:lnTo>
                  <a:lnTo>
                    <a:pt x="879" y="28"/>
                  </a:lnTo>
                  <a:lnTo>
                    <a:pt x="883" y="23"/>
                  </a:lnTo>
                  <a:lnTo>
                    <a:pt x="885" y="33"/>
                  </a:lnTo>
                  <a:lnTo>
                    <a:pt x="887" y="60"/>
                  </a:lnTo>
                  <a:lnTo>
                    <a:pt x="883" y="77"/>
                  </a:lnTo>
                  <a:lnTo>
                    <a:pt x="871" y="92"/>
                  </a:lnTo>
                  <a:lnTo>
                    <a:pt x="849" y="106"/>
                  </a:lnTo>
                  <a:lnTo>
                    <a:pt x="821" y="118"/>
                  </a:lnTo>
                  <a:lnTo>
                    <a:pt x="747" y="136"/>
                  </a:lnTo>
                  <a:lnTo>
                    <a:pt x="659" y="146"/>
                  </a:lnTo>
                  <a:lnTo>
                    <a:pt x="570" y="151"/>
                  </a:lnTo>
                  <a:lnTo>
                    <a:pt x="490" y="150"/>
                  </a:lnTo>
                  <a:lnTo>
                    <a:pt x="427" y="146"/>
                  </a:lnTo>
                  <a:lnTo>
                    <a:pt x="394" y="140"/>
                  </a:lnTo>
                  <a:lnTo>
                    <a:pt x="347" y="123"/>
                  </a:lnTo>
                  <a:lnTo>
                    <a:pt x="346" y="123"/>
                  </a:lnTo>
                  <a:lnTo>
                    <a:pt x="306" y="115"/>
                  </a:lnTo>
                  <a:lnTo>
                    <a:pt x="304" y="114"/>
                  </a:lnTo>
                  <a:lnTo>
                    <a:pt x="269" y="112"/>
                  </a:lnTo>
                  <a:lnTo>
                    <a:pt x="268" y="112"/>
                  </a:lnTo>
                  <a:lnTo>
                    <a:pt x="239" y="116"/>
                  </a:lnTo>
                  <a:lnTo>
                    <a:pt x="238" y="117"/>
                  </a:lnTo>
                  <a:lnTo>
                    <a:pt x="193" y="128"/>
                  </a:lnTo>
                  <a:lnTo>
                    <a:pt x="162" y="134"/>
                  </a:lnTo>
                  <a:lnTo>
                    <a:pt x="85" y="126"/>
                  </a:lnTo>
                  <a:lnTo>
                    <a:pt x="31" y="116"/>
                  </a:lnTo>
                  <a:lnTo>
                    <a:pt x="23" y="106"/>
                  </a:lnTo>
                  <a:lnTo>
                    <a:pt x="18" y="85"/>
                  </a:lnTo>
                  <a:lnTo>
                    <a:pt x="17" y="53"/>
                  </a:lnTo>
                  <a:lnTo>
                    <a:pt x="19" y="16"/>
                  </a:lnTo>
                  <a:lnTo>
                    <a:pt x="3" y="16"/>
                  </a:lnTo>
                  <a:lnTo>
                    <a:pt x="4" y="18"/>
                  </a:lnTo>
                  <a:lnTo>
                    <a:pt x="10" y="37"/>
                  </a:lnTo>
                  <a:lnTo>
                    <a:pt x="11" y="40"/>
                  </a:lnTo>
                  <a:lnTo>
                    <a:pt x="21" y="51"/>
                  </a:lnTo>
                  <a:lnTo>
                    <a:pt x="26" y="53"/>
                  </a:lnTo>
                  <a:lnTo>
                    <a:pt x="83" y="65"/>
                  </a:lnTo>
                  <a:lnTo>
                    <a:pt x="92" y="59"/>
                  </a:lnTo>
                  <a:lnTo>
                    <a:pt x="85" y="50"/>
                  </a:lnTo>
                  <a:lnTo>
                    <a:pt x="31" y="39"/>
                  </a:lnTo>
                  <a:lnTo>
                    <a:pt x="24" y="31"/>
                  </a:lnTo>
                  <a:lnTo>
                    <a:pt x="18" y="14"/>
                  </a:lnTo>
                  <a:lnTo>
                    <a:pt x="10" y="7"/>
                  </a:lnTo>
                  <a:lnTo>
                    <a:pt x="3" y="16"/>
                  </a:lnTo>
                  <a:lnTo>
                    <a:pt x="0" y="53"/>
                  </a:lnTo>
                  <a:lnTo>
                    <a:pt x="1" y="86"/>
                  </a:lnTo>
                  <a:lnTo>
                    <a:pt x="3" y="88"/>
                  </a:lnTo>
                  <a:lnTo>
                    <a:pt x="9" y="112"/>
                  </a:lnTo>
                  <a:lnTo>
                    <a:pt x="10" y="115"/>
                  </a:lnTo>
                  <a:lnTo>
                    <a:pt x="21" y="128"/>
                  </a:lnTo>
                  <a:lnTo>
                    <a:pt x="26" y="130"/>
                  </a:lnTo>
                  <a:lnTo>
                    <a:pt x="83" y="141"/>
                  </a:lnTo>
                  <a:lnTo>
                    <a:pt x="83" y="142"/>
                  </a:lnTo>
                  <a:lnTo>
                    <a:pt x="161" y="151"/>
                  </a:lnTo>
                  <a:lnTo>
                    <a:pt x="164" y="150"/>
                  </a:lnTo>
                  <a:lnTo>
                    <a:pt x="198" y="142"/>
                  </a:lnTo>
                  <a:lnTo>
                    <a:pt x="241" y="131"/>
                  </a:lnTo>
                  <a:lnTo>
                    <a:pt x="269" y="128"/>
                  </a:lnTo>
                  <a:lnTo>
                    <a:pt x="303" y="130"/>
                  </a:lnTo>
                  <a:lnTo>
                    <a:pt x="342" y="137"/>
                  </a:lnTo>
                  <a:lnTo>
                    <a:pt x="389" y="155"/>
                  </a:lnTo>
                  <a:lnTo>
                    <a:pt x="391" y="155"/>
                  </a:lnTo>
                  <a:lnTo>
                    <a:pt x="425" y="161"/>
                  </a:lnTo>
                  <a:lnTo>
                    <a:pt x="426" y="162"/>
                  </a:lnTo>
                  <a:lnTo>
                    <a:pt x="490" y="166"/>
                  </a:lnTo>
                  <a:lnTo>
                    <a:pt x="570" y="167"/>
                  </a:lnTo>
                  <a:lnTo>
                    <a:pt x="660" y="162"/>
                  </a:lnTo>
                  <a:lnTo>
                    <a:pt x="661" y="162"/>
                  </a:lnTo>
                  <a:lnTo>
                    <a:pt x="749" y="152"/>
                  </a:lnTo>
                  <a:lnTo>
                    <a:pt x="750" y="151"/>
                  </a:lnTo>
                  <a:lnTo>
                    <a:pt x="825" y="132"/>
                  </a:lnTo>
                  <a:lnTo>
                    <a:pt x="826" y="132"/>
                  </a:lnTo>
                  <a:lnTo>
                    <a:pt x="855" y="120"/>
                  </a:lnTo>
                  <a:lnTo>
                    <a:pt x="856" y="119"/>
                  </a:lnTo>
                  <a:lnTo>
                    <a:pt x="880" y="105"/>
                  </a:lnTo>
                  <a:lnTo>
                    <a:pt x="882" y="104"/>
                  </a:lnTo>
                  <a:lnTo>
                    <a:pt x="896" y="86"/>
                  </a:lnTo>
                  <a:lnTo>
                    <a:pt x="897" y="83"/>
                  </a:lnTo>
                  <a:lnTo>
                    <a:pt x="902" y="63"/>
                  </a:lnTo>
                  <a:lnTo>
                    <a:pt x="903" y="60"/>
                  </a:lnTo>
                  <a:lnTo>
                    <a:pt x="901" y="31"/>
                  </a:lnTo>
                  <a:lnTo>
                    <a:pt x="900" y="30"/>
                  </a:lnTo>
                  <a:lnTo>
                    <a:pt x="894" y="5"/>
                  </a:lnTo>
                  <a:lnTo>
                    <a:pt x="889" y="0"/>
                  </a:lnTo>
                  <a:lnTo>
                    <a:pt x="881" y="2"/>
                  </a:lnTo>
                  <a:lnTo>
                    <a:pt x="868" y="17"/>
                  </a:lnTo>
                  <a:lnTo>
                    <a:pt x="847" y="30"/>
                  </a:lnTo>
                  <a:lnTo>
                    <a:pt x="789" y="50"/>
                  </a:lnTo>
                  <a:lnTo>
                    <a:pt x="714" y="64"/>
                  </a:lnTo>
                  <a:lnTo>
                    <a:pt x="634" y="71"/>
                  </a:lnTo>
                  <a:lnTo>
                    <a:pt x="551" y="74"/>
                  </a:lnTo>
                  <a:lnTo>
                    <a:pt x="478" y="73"/>
                  </a:lnTo>
                  <a:lnTo>
                    <a:pt x="423" y="69"/>
                  </a:lnTo>
                  <a:lnTo>
                    <a:pt x="394" y="64"/>
                  </a:lnTo>
                  <a:lnTo>
                    <a:pt x="347" y="46"/>
                  </a:lnTo>
                  <a:lnTo>
                    <a:pt x="346" y="46"/>
                  </a:lnTo>
                  <a:lnTo>
                    <a:pt x="306" y="38"/>
                  </a:lnTo>
                  <a:lnTo>
                    <a:pt x="304" y="37"/>
                  </a:lnTo>
                  <a:lnTo>
                    <a:pt x="269" y="35"/>
                  </a:lnTo>
                  <a:lnTo>
                    <a:pt x="268" y="35"/>
                  </a:lnTo>
                  <a:lnTo>
                    <a:pt x="239" y="39"/>
                  </a:lnTo>
                  <a:lnTo>
                    <a:pt x="238" y="40"/>
                  </a:lnTo>
                  <a:lnTo>
                    <a:pt x="193" y="51"/>
                  </a:lnTo>
                  <a:lnTo>
                    <a:pt x="162" y="58"/>
                  </a:lnTo>
                  <a:lnTo>
                    <a:pt x="85" y="49"/>
                  </a:lnTo>
                  <a:lnTo>
                    <a:pt x="31" y="39"/>
                  </a:lnTo>
                  <a:lnTo>
                    <a:pt x="23" y="30"/>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76" name="Freeform 170"/>
            <p:cNvSpPr>
              <a:spLocks/>
            </p:cNvSpPr>
            <p:nvPr/>
          </p:nvSpPr>
          <p:spPr bwMode="auto">
            <a:xfrm>
              <a:off x="5115" y="3806"/>
              <a:ext cx="11" cy="10"/>
            </a:xfrm>
            <a:custGeom>
              <a:avLst/>
              <a:gdLst>
                <a:gd name="T0" fmla="*/ 0 w 69"/>
                <a:gd name="T1" fmla="*/ 0 h 87"/>
                <a:gd name="T2" fmla="*/ 0 w 69"/>
                <a:gd name="T3" fmla="*/ 0 h 87"/>
                <a:gd name="T4" fmla="*/ 0 w 69"/>
                <a:gd name="T5" fmla="*/ 0 h 87"/>
                <a:gd name="T6" fmla="*/ 0 w 69"/>
                <a:gd name="T7" fmla="*/ 0 h 87"/>
                <a:gd name="T8" fmla="*/ 0 w 69"/>
                <a:gd name="T9" fmla="*/ 0 h 87"/>
                <a:gd name="T10" fmla="*/ 0 w 69"/>
                <a:gd name="T11" fmla="*/ 0 h 87"/>
                <a:gd name="T12" fmla="*/ 0 w 69"/>
                <a:gd name="T13" fmla="*/ 0 h 87"/>
                <a:gd name="T14" fmla="*/ 0 w 69"/>
                <a:gd name="T15" fmla="*/ 0 h 87"/>
                <a:gd name="T16" fmla="*/ 0 w 69"/>
                <a:gd name="T17" fmla="*/ 0 h 87"/>
                <a:gd name="T18" fmla="*/ 0 w 69"/>
                <a:gd name="T19" fmla="*/ 0 h 87"/>
                <a:gd name="T20" fmla="*/ 0 w 69"/>
                <a:gd name="T21" fmla="*/ 0 h 87"/>
                <a:gd name="T22" fmla="*/ 0 w 69"/>
                <a:gd name="T23" fmla="*/ 0 h 87"/>
                <a:gd name="T24" fmla="*/ 0 w 69"/>
                <a:gd name="T25" fmla="*/ 0 h 87"/>
                <a:gd name="T26" fmla="*/ 0 w 69"/>
                <a:gd name="T27" fmla="*/ 0 h 87"/>
                <a:gd name="T28" fmla="*/ 0 w 69"/>
                <a:gd name="T29" fmla="*/ 0 h 87"/>
                <a:gd name="T30" fmla="*/ 0 w 69"/>
                <a:gd name="T31" fmla="*/ 0 h 87"/>
                <a:gd name="T32" fmla="*/ 0 w 69"/>
                <a:gd name="T33" fmla="*/ 0 h 87"/>
                <a:gd name="T34" fmla="*/ 0 w 69"/>
                <a:gd name="T35" fmla="*/ 0 h 87"/>
                <a:gd name="T36" fmla="*/ 0 w 69"/>
                <a:gd name="T37" fmla="*/ 0 h 87"/>
                <a:gd name="T38" fmla="*/ 0 w 69"/>
                <a:gd name="T39" fmla="*/ 0 h 87"/>
                <a:gd name="T40" fmla="*/ 0 w 69"/>
                <a:gd name="T41" fmla="*/ 0 h 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9" h="87">
                  <a:moveTo>
                    <a:pt x="68" y="13"/>
                  </a:moveTo>
                  <a:lnTo>
                    <a:pt x="69" y="2"/>
                  </a:lnTo>
                  <a:lnTo>
                    <a:pt x="58" y="0"/>
                  </a:lnTo>
                  <a:lnTo>
                    <a:pt x="27" y="27"/>
                  </a:lnTo>
                  <a:lnTo>
                    <a:pt x="26" y="28"/>
                  </a:lnTo>
                  <a:lnTo>
                    <a:pt x="8" y="52"/>
                  </a:lnTo>
                  <a:lnTo>
                    <a:pt x="7" y="53"/>
                  </a:lnTo>
                  <a:lnTo>
                    <a:pt x="1" y="63"/>
                  </a:lnTo>
                  <a:lnTo>
                    <a:pt x="1" y="64"/>
                  </a:lnTo>
                  <a:lnTo>
                    <a:pt x="0" y="66"/>
                  </a:lnTo>
                  <a:lnTo>
                    <a:pt x="0" y="71"/>
                  </a:lnTo>
                  <a:lnTo>
                    <a:pt x="3" y="82"/>
                  </a:lnTo>
                  <a:lnTo>
                    <a:pt x="12" y="87"/>
                  </a:lnTo>
                  <a:lnTo>
                    <a:pt x="17" y="78"/>
                  </a:lnTo>
                  <a:lnTo>
                    <a:pt x="14" y="67"/>
                  </a:lnTo>
                  <a:lnTo>
                    <a:pt x="0" y="71"/>
                  </a:lnTo>
                  <a:lnTo>
                    <a:pt x="14" y="72"/>
                  </a:lnTo>
                  <a:lnTo>
                    <a:pt x="15" y="71"/>
                  </a:lnTo>
                  <a:lnTo>
                    <a:pt x="20" y="61"/>
                  </a:lnTo>
                  <a:lnTo>
                    <a:pt x="38" y="38"/>
                  </a:lnTo>
                  <a:lnTo>
                    <a:pt x="68" y="13"/>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3277" name="Freeform 171"/>
            <p:cNvSpPr>
              <a:spLocks/>
            </p:cNvSpPr>
            <p:nvPr/>
          </p:nvSpPr>
          <p:spPr bwMode="auto">
            <a:xfrm>
              <a:off x="5126" y="3806"/>
              <a:ext cx="10" cy="10"/>
            </a:xfrm>
            <a:custGeom>
              <a:avLst/>
              <a:gdLst>
                <a:gd name="T0" fmla="*/ 0 w 70"/>
                <a:gd name="T1" fmla="*/ 0 h 87"/>
                <a:gd name="T2" fmla="*/ 0 w 70"/>
                <a:gd name="T3" fmla="*/ 0 h 87"/>
                <a:gd name="T4" fmla="*/ 0 w 70"/>
                <a:gd name="T5" fmla="*/ 0 h 87"/>
                <a:gd name="T6" fmla="*/ 0 w 70"/>
                <a:gd name="T7" fmla="*/ 0 h 87"/>
                <a:gd name="T8" fmla="*/ 0 w 70"/>
                <a:gd name="T9" fmla="*/ 0 h 87"/>
                <a:gd name="T10" fmla="*/ 0 w 70"/>
                <a:gd name="T11" fmla="*/ 0 h 87"/>
                <a:gd name="T12" fmla="*/ 0 w 70"/>
                <a:gd name="T13" fmla="*/ 0 h 87"/>
                <a:gd name="T14" fmla="*/ 0 w 70"/>
                <a:gd name="T15" fmla="*/ 0 h 87"/>
                <a:gd name="T16" fmla="*/ 0 w 70"/>
                <a:gd name="T17" fmla="*/ 0 h 87"/>
                <a:gd name="T18" fmla="*/ 0 w 70"/>
                <a:gd name="T19" fmla="*/ 0 h 87"/>
                <a:gd name="T20" fmla="*/ 0 w 70"/>
                <a:gd name="T21" fmla="*/ 0 h 87"/>
                <a:gd name="T22" fmla="*/ 0 w 70"/>
                <a:gd name="T23" fmla="*/ 0 h 87"/>
                <a:gd name="T24" fmla="*/ 0 w 70"/>
                <a:gd name="T25" fmla="*/ 0 h 87"/>
                <a:gd name="T26" fmla="*/ 0 w 70"/>
                <a:gd name="T27" fmla="*/ 0 h 87"/>
                <a:gd name="T28" fmla="*/ 0 w 70"/>
                <a:gd name="T29" fmla="*/ 0 h 87"/>
                <a:gd name="T30" fmla="*/ 0 w 70"/>
                <a:gd name="T31" fmla="*/ 0 h 87"/>
                <a:gd name="T32" fmla="*/ 0 w 70"/>
                <a:gd name="T33" fmla="*/ 0 h 87"/>
                <a:gd name="T34" fmla="*/ 0 w 70"/>
                <a:gd name="T35" fmla="*/ 0 h 87"/>
                <a:gd name="T36" fmla="*/ 0 w 70"/>
                <a:gd name="T37" fmla="*/ 0 h 87"/>
                <a:gd name="T38" fmla="*/ 0 w 70"/>
                <a:gd name="T39" fmla="*/ 0 h 87"/>
                <a:gd name="T40" fmla="*/ 0 w 70"/>
                <a:gd name="T41" fmla="*/ 0 h 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0" h="87">
                  <a:moveTo>
                    <a:pt x="69" y="12"/>
                  </a:moveTo>
                  <a:lnTo>
                    <a:pt x="70" y="1"/>
                  </a:lnTo>
                  <a:lnTo>
                    <a:pt x="59" y="0"/>
                  </a:lnTo>
                  <a:lnTo>
                    <a:pt x="28" y="26"/>
                  </a:lnTo>
                  <a:lnTo>
                    <a:pt x="27" y="27"/>
                  </a:lnTo>
                  <a:lnTo>
                    <a:pt x="8" y="51"/>
                  </a:lnTo>
                  <a:lnTo>
                    <a:pt x="7" y="52"/>
                  </a:lnTo>
                  <a:lnTo>
                    <a:pt x="1" y="62"/>
                  </a:lnTo>
                  <a:lnTo>
                    <a:pt x="1" y="63"/>
                  </a:lnTo>
                  <a:lnTo>
                    <a:pt x="0" y="65"/>
                  </a:lnTo>
                  <a:lnTo>
                    <a:pt x="0" y="70"/>
                  </a:lnTo>
                  <a:lnTo>
                    <a:pt x="3" y="82"/>
                  </a:lnTo>
                  <a:lnTo>
                    <a:pt x="12" y="87"/>
                  </a:lnTo>
                  <a:lnTo>
                    <a:pt x="17" y="78"/>
                  </a:lnTo>
                  <a:lnTo>
                    <a:pt x="14" y="66"/>
                  </a:lnTo>
                  <a:lnTo>
                    <a:pt x="0" y="70"/>
                  </a:lnTo>
                  <a:lnTo>
                    <a:pt x="14" y="71"/>
                  </a:lnTo>
                  <a:lnTo>
                    <a:pt x="15" y="70"/>
                  </a:lnTo>
                  <a:lnTo>
                    <a:pt x="20" y="60"/>
                  </a:lnTo>
                  <a:lnTo>
                    <a:pt x="38" y="38"/>
                  </a:lnTo>
                  <a:lnTo>
                    <a:pt x="69" y="12"/>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3278" name="Freeform 172"/>
            <p:cNvSpPr>
              <a:spLocks/>
            </p:cNvSpPr>
            <p:nvPr/>
          </p:nvSpPr>
          <p:spPr bwMode="auto">
            <a:xfrm>
              <a:off x="4904" y="3509"/>
              <a:ext cx="217" cy="297"/>
            </a:xfrm>
            <a:custGeom>
              <a:avLst/>
              <a:gdLst>
                <a:gd name="T0" fmla="*/ 0 w 1524"/>
                <a:gd name="T1" fmla="*/ 0 h 2266"/>
                <a:gd name="T2" fmla="*/ 0 w 1524"/>
                <a:gd name="T3" fmla="*/ 0 h 2266"/>
                <a:gd name="T4" fmla="*/ 0 w 1524"/>
                <a:gd name="T5" fmla="*/ 0 h 2266"/>
                <a:gd name="T6" fmla="*/ 0 w 1524"/>
                <a:gd name="T7" fmla="*/ 0 h 2266"/>
                <a:gd name="T8" fmla="*/ 0 w 1524"/>
                <a:gd name="T9" fmla="*/ 0 h 2266"/>
                <a:gd name="T10" fmla="*/ 0 w 1524"/>
                <a:gd name="T11" fmla="*/ 0 h 2266"/>
                <a:gd name="T12" fmla="*/ 0 w 1524"/>
                <a:gd name="T13" fmla="*/ 0 h 2266"/>
                <a:gd name="T14" fmla="*/ 0 w 1524"/>
                <a:gd name="T15" fmla="*/ 0 h 2266"/>
                <a:gd name="T16" fmla="*/ 0 w 1524"/>
                <a:gd name="T17" fmla="*/ 0 h 2266"/>
                <a:gd name="T18" fmla="*/ 0 w 1524"/>
                <a:gd name="T19" fmla="*/ 0 h 2266"/>
                <a:gd name="T20" fmla="*/ 0 w 1524"/>
                <a:gd name="T21" fmla="*/ 0 h 2266"/>
                <a:gd name="T22" fmla="*/ 0 w 1524"/>
                <a:gd name="T23" fmla="*/ 0 h 2266"/>
                <a:gd name="T24" fmla="*/ 0 w 1524"/>
                <a:gd name="T25" fmla="*/ 0 h 2266"/>
                <a:gd name="T26" fmla="*/ 0 w 1524"/>
                <a:gd name="T27" fmla="*/ 0 h 2266"/>
                <a:gd name="T28" fmla="*/ 0 w 1524"/>
                <a:gd name="T29" fmla="*/ 0 h 2266"/>
                <a:gd name="T30" fmla="*/ 0 w 1524"/>
                <a:gd name="T31" fmla="*/ 0 h 2266"/>
                <a:gd name="T32" fmla="*/ 0 w 1524"/>
                <a:gd name="T33" fmla="*/ 0 h 2266"/>
                <a:gd name="T34" fmla="*/ 0 w 1524"/>
                <a:gd name="T35" fmla="*/ 0 h 2266"/>
                <a:gd name="T36" fmla="*/ 0 w 1524"/>
                <a:gd name="T37" fmla="*/ 0 h 2266"/>
                <a:gd name="T38" fmla="*/ 0 w 1524"/>
                <a:gd name="T39" fmla="*/ 0 h 2266"/>
                <a:gd name="T40" fmla="*/ 0 w 1524"/>
                <a:gd name="T41" fmla="*/ 0 h 2266"/>
                <a:gd name="T42" fmla="*/ 0 w 1524"/>
                <a:gd name="T43" fmla="*/ 0 h 2266"/>
                <a:gd name="T44" fmla="*/ 0 w 1524"/>
                <a:gd name="T45" fmla="*/ 0 h 2266"/>
                <a:gd name="T46" fmla="*/ 0 w 1524"/>
                <a:gd name="T47" fmla="*/ 0 h 2266"/>
                <a:gd name="T48" fmla="*/ 0 w 1524"/>
                <a:gd name="T49" fmla="*/ 0 h 2266"/>
                <a:gd name="T50" fmla="*/ 0 w 1524"/>
                <a:gd name="T51" fmla="*/ 0 h 2266"/>
                <a:gd name="T52" fmla="*/ 0 w 1524"/>
                <a:gd name="T53" fmla="*/ 0 h 2266"/>
                <a:gd name="T54" fmla="*/ 0 w 1524"/>
                <a:gd name="T55" fmla="*/ 0 h 2266"/>
                <a:gd name="T56" fmla="*/ 0 w 1524"/>
                <a:gd name="T57" fmla="*/ 0 h 2266"/>
                <a:gd name="T58" fmla="*/ 0 w 1524"/>
                <a:gd name="T59" fmla="*/ 0 h 2266"/>
                <a:gd name="T60" fmla="*/ 0 w 1524"/>
                <a:gd name="T61" fmla="*/ 0 h 2266"/>
                <a:gd name="T62" fmla="*/ 0 w 1524"/>
                <a:gd name="T63" fmla="*/ 0 h 2266"/>
                <a:gd name="T64" fmla="*/ 0 w 1524"/>
                <a:gd name="T65" fmla="*/ 0 h 22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24" h="2266">
                  <a:moveTo>
                    <a:pt x="258" y="0"/>
                  </a:moveTo>
                  <a:lnTo>
                    <a:pt x="178" y="465"/>
                  </a:lnTo>
                  <a:lnTo>
                    <a:pt x="67" y="1092"/>
                  </a:lnTo>
                  <a:lnTo>
                    <a:pt x="53" y="1204"/>
                  </a:lnTo>
                  <a:lnTo>
                    <a:pt x="39" y="1364"/>
                  </a:lnTo>
                  <a:lnTo>
                    <a:pt x="18" y="1747"/>
                  </a:lnTo>
                  <a:lnTo>
                    <a:pt x="5" y="2090"/>
                  </a:lnTo>
                  <a:lnTo>
                    <a:pt x="0" y="2238"/>
                  </a:lnTo>
                  <a:lnTo>
                    <a:pt x="557" y="2238"/>
                  </a:lnTo>
                  <a:lnTo>
                    <a:pt x="598" y="1366"/>
                  </a:lnTo>
                  <a:lnTo>
                    <a:pt x="603" y="1306"/>
                  </a:lnTo>
                  <a:lnTo>
                    <a:pt x="611" y="1242"/>
                  </a:lnTo>
                  <a:lnTo>
                    <a:pt x="638" y="1105"/>
                  </a:lnTo>
                  <a:lnTo>
                    <a:pt x="674" y="961"/>
                  </a:lnTo>
                  <a:lnTo>
                    <a:pt x="712" y="823"/>
                  </a:lnTo>
                  <a:lnTo>
                    <a:pt x="785" y="598"/>
                  </a:lnTo>
                  <a:lnTo>
                    <a:pt x="817" y="506"/>
                  </a:lnTo>
                  <a:lnTo>
                    <a:pt x="891" y="835"/>
                  </a:lnTo>
                  <a:lnTo>
                    <a:pt x="942" y="1098"/>
                  </a:lnTo>
                  <a:lnTo>
                    <a:pt x="960" y="1196"/>
                  </a:lnTo>
                  <a:lnTo>
                    <a:pt x="964" y="1223"/>
                  </a:lnTo>
                  <a:lnTo>
                    <a:pt x="966" y="1231"/>
                  </a:lnTo>
                  <a:lnTo>
                    <a:pt x="966" y="1297"/>
                  </a:lnTo>
                  <a:lnTo>
                    <a:pt x="960" y="1848"/>
                  </a:lnTo>
                  <a:lnTo>
                    <a:pt x="952" y="2266"/>
                  </a:lnTo>
                  <a:lnTo>
                    <a:pt x="1524" y="2266"/>
                  </a:lnTo>
                  <a:lnTo>
                    <a:pt x="1516" y="1893"/>
                  </a:lnTo>
                  <a:lnTo>
                    <a:pt x="1507" y="1580"/>
                  </a:lnTo>
                  <a:lnTo>
                    <a:pt x="1497" y="1325"/>
                  </a:lnTo>
                  <a:lnTo>
                    <a:pt x="1476" y="1021"/>
                  </a:lnTo>
                  <a:lnTo>
                    <a:pt x="1445" y="606"/>
                  </a:lnTo>
                  <a:lnTo>
                    <a:pt x="1402" y="82"/>
                  </a:lnTo>
                  <a:lnTo>
                    <a:pt x="258" y="0"/>
                  </a:lnTo>
                  <a:close/>
                </a:path>
              </a:pathLst>
            </a:custGeom>
            <a:solidFill>
              <a:srgbClr val="8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79" name="Freeform 173"/>
            <p:cNvSpPr>
              <a:spLocks/>
            </p:cNvSpPr>
            <p:nvPr/>
          </p:nvSpPr>
          <p:spPr bwMode="auto">
            <a:xfrm>
              <a:off x="4904" y="3509"/>
              <a:ext cx="222" cy="297"/>
            </a:xfrm>
            <a:custGeom>
              <a:avLst/>
              <a:gdLst>
                <a:gd name="T0" fmla="*/ 0 w 1541"/>
                <a:gd name="T1" fmla="*/ 0 h 2282"/>
                <a:gd name="T2" fmla="*/ 0 w 1541"/>
                <a:gd name="T3" fmla="*/ 0 h 2282"/>
                <a:gd name="T4" fmla="*/ 0 w 1541"/>
                <a:gd name="T5" fmla="*/ 0 h 2282"/>
                <a:gd name="T6" fmla="*/ 0 w 1541"/>
                <a:gd name="T7" fmla="*/ 0 h 2282"/>
                <a:gd name="T8" fmla="*/ 0 w 1541"/>
                <a:gd name="T9" fmla="*/ 0 h 2282"/>
                <a:gd name="T10" fmla="*/ 0 w 1541"/>
                <a:gd name="T11" fmla="*/ 0 h 2282"/>
                <a:gd name="T12" fmla="*/ 0 w 1541"/>
                <a:gd name="T13" fmla="*/ 0 h 2282"/>
                <a:gd name="T14" fmla="*/ 0 w 1541"/>
                <a:gd name="T15" fmla="*/ 0 h 2282"/>
                <a:gd name="T16" fmla="*/ 0 w 1541"/>
                <a:gd name="T17" fmla="*/ 0 h 2282"/>
                <a:gd name="T18" fmla="*/ 0 w 1541"/>
                <a:gd name="T19" fmla="*/ 0 h 2282"/>
                <a:gd name="T20" fmla="*/ 0 w 1541"/>
                <a:gd name="T21" fmla="*/ 0 h 2282"/>
                <a:gd name="T22" fmla="*/ 0 w 1541"/>
                <a:gd name="T23" fmla="*/ 0 h 2282"/>
                <a:gd name="T24" fmla="*/ 0 w 1541"/>
                <a:gd name="T25" fmla="*/ 0 h 2282"/>
                <a:gd name="T26" fmla="*/ 0 w 1541"/>
                <a:gd name="T27" fmla="*/ 0 h 2282"/>
                <a:gd name="T28" fmla="*/ 0 w 1541"/>
                <a:gd name="T29" fmla="*/ 0 h 2282"/>
                <a:gd name="T30" fmla="*/ 0 w 1541"/>
                <a:gd name="T31" fmla="*/ 0 h 2282"/>
                <a:gd name="T32" fmla="*/ 0 w 1541"/>
                <a:gd name="T33" fmla="*/ 0 h 2282"/>
                <a:gd name="T34" fmla="*/ 0 w 1541"/>
                <a:gd name="T35" fmla="*/ 0 h 2282"/>
                <a:gd name="T36" fmla="*/ 0 w 1541"/>
                <a:gd name="T37" fmla="*/ 0 h 2282"/>
                <a:gd name="T38" fmla="*/ 0 w 1541"/>
                <a:gd name="T39" fmla="*/ 0 h 2282"/>
                <a:gd name="T40" fmla="*/ 0 w 1541"/>
                <a:gd name="T41" fmla="*/ 0 h 2282"/>
                <a:gd name="T42" fmla="*/ 0 w 1541"/>
                <a:gd name="T43" fmla="*/ 0 h 2282"/>
                <a:gd name="T44" fmla="*/ 0 w 1541"/>
                <a:gd name="T45" fmla="*/ 0 h 2282"/>
                <a:gd name="T46" fmla="*/ 0 w 1541"/>
                <a:gd name="T47" fmla="*/ 0 h 2282"/>
                <a:gd name="T48" fmla="*/ 0 w 1541"/>
                <a:gd name="T49" fmla="*/ 0 h 2282"/>
                <a:gd name="T50" fmla="*/ 0 w 1541"/>
                <a:gd name="T51" fmla="*/ 0 h 2282"/>
                <a:gd name="T52" fmla="*/ 0 w 1541"/>
                <a:gd name="T53" fmla="*/ 0 h 2282"/>
                <a:gd name="T54" fmla="*/ 0 w 1541"/>
                <a:gd name="T55" fmla="*/ 0 h 2282"/>
                <a:gd name="T56" fmla="*/ 0 w 1541"/>
                <a:gd name="T57" fmla="*/ 0 h 2282"/>
                <a:gd name="T58" fmla="*/ 0 w 1541"/>
                <a:gd name="T59" fmla="*/ 0 h 2282"/>
                <a:gd name="T60" fmla="*/ 0 w 1541"/>
                <a:gd name="T61" fmla="*/ 0 h 2282"/>
                <a:gd name="T62" fmla="*/ 0 w 1541"/>
                <a:gd name="T63" fmla="*/ 0 h 2282"/>
                <a:gd name="T64" fmla="*/ 0 w 1541"/>
                <a:gd name="T65" fmla="*/ 0 h 2282"/>
                <a:gd name="T66" fmla="*/ 0 w 1541"/>
                <a:gd name="T67" fmla="*/ 0 h 2282"/>
                <a:gd name="T68" fmla="*/ 0 w 1541"/>
                <a:gd name="T69" fmla="*/ 0 h 228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541" h="2282">
                  <a:moveTo>
                    <a:pt x="1410" y="98"/>
                  </a:moveTo>
                  <a:lnTo>
                    <a:pt x="1412" y="82"/>
                  </a:lnTo>
                  <a:lnTo>
                    <a:pt x="261" y="0"/>
                  </a:lnTo>
                  <a:lnTo>
                    <a:pt x="180" y="472"/>
                  </a:lnTo>
                  <a:lnTo>
                    <a:pt x="68" y="1099"/>
                  </a:lnTo>
                  <a:lnTo>
                    <a:pt x="53" y="1211"/>
                  </a:lnTo>
                  <a:lnTo>
                    <a:pt x="40" y="1370"/>
                  </a:lnTo>
                  <a:lnTo>
                    <a:pt x="19" y="1755"/>
                  </a:lnTo>
                  <a:lnTo>
                    <a:pt x="5" y="2098"/>
                  </a:lnTo>
                  <a:lnTo>
                    <a:pt x="0" y="2255"/>
                  </a:lnTo>
                  <a:lnTo>
                    <a:pt x="573" y="2255"/>
                  </a:lnTo>
                  <a:lnTo>
                    <a:pt x="615" y="1375"/>
                  </a:lnTo>
                  <a:lnTo>
                    <a:pt x="620" y="1315"/>
                  </a:lnTo>
                  <a:lnTo>
                    <a:pt x="628" y="1251"/>
                  </a:lnTo>
                  <a:lnTo>
                    <a:pt x="654" y="1115"/>
                  </a:lnTo>
                  <a:lnTo>
                    <a:pt x="690" y="971"/>
                  </a:lnTo>
                  <a:lnTo>
                    <a:pt x="729" y="833"/>
                  </a:lnTo>
                  <a:lnTo>
                    <a:pt x="801" y="608"/>
                  </a:lnTo>
                  <a:lnTo>
                    <a:pt x="824" y="543"/>
                  </a:lnTo>
                  <a:lnTo>
                    <a:pt x="893" y="846"/>
                  </a:lnTo>
                  <a:lnTo>
                    <a:pt x="944" y="1107"/>
                  </a:lnTo>
                  <a:lnTo>
                    <a:pt x="960" y="1205"/>
                  </a:lnTo>
                  <a:lnTo>
                    <a:pt x="965" y="1232"/>
                  </a:lnTo>
                  <a:lnTo>
                    <a:pt x="966" y="1241"/>
                  </a:lnTo>
                  <a:lnTo>
                    <a:pt x="966" y="1305"/>
                  </a:lnTo>
                  <a:lnTo>
                    <a:pt x="960" y="1856"/>
                  </a:lnTo>
                  <a:lnTo>
                    <a:pt x="953" y="2282"/>
                  </a:lnTo>
                  <a:lnTo>
                    <a:pt x="1541" y="2282"/>
                  </a:lnTo>
                  <a:lnTo>
                    <a:pt x="1533" y="1901"/>
                  </a:lnTo>
                  <a:lnTo>
                    <a:pt x="1524" y="1588"/>
                  </a:lnTo>
                  <a:lnTo>
                    <a:pt x="1514" y="1333"/>
                  </a:lnTo>
                  <a:lnTo>
                    <a:pt x="1493" y="1028"/>
                  </a:lnTo>
                  <a:lnTo>
                    <a:pt x="1462" y="613"/>
                  </a:lnTo>
                  <a:lnTo>
                    <a:pt x="1418" y="83"/>
                  </a:lnTo>
                  <a:lnTo>
                    <a:pt x="261" y="0"/>
                  </a:lnTo>
                  <a:lnTo>
                    <a:pt x="180" y="472"/>
                  </a:lnTo>
                  <a:lnTo>
                    <a:pt x="194" y="474"/>
                  </a:lnTo>
                  <a:lnTo>
                    <a:pt x="273" y="17"/>
                  </a:lnTo>
                  <a:lnTo>
                    <a:pt x="1404" y="97"/>
                  </a:lnTo>
                  <a:lnTo>
                    <a:pt x="1445" y="615"/>
                  </a:lnTo>
                  <a:lnTo>
                    <a:pt x="1477" y="1030"/>
                  </a:lnTo>
                  <a:lnTo>
                    <a:pt x="1498" y="1333"/>
                  </a:lnTo>
                  <a:lnTo>
                    <a:pt x="1508" y="1588"/>
                  </a:lnTo>
                  <a:lnTo>
                    <a:pt x="1517" y="1901"/>
                  </a:lnTo>
                  <a:lnTo>
                    <a:pt x="1525" y="2266"/>
                  </a:lnTo>
                  <a:lnTo>
                    <a:pt x="970" y="2266"/>
                  </a:lnTo>
                  <a:lnTo>
                    <a:pt x="977" y="1856"/>
                  </a:lnTo>
                  <a:lnTo>
                    <a:pt x="983" y="1305"/>
                  </a:lnTo>
                  <a:lnTo>
                    <a:pt x="983" y="1238"/>
                  </a:lnTo>
                  <a:lnTo>
                    <a:pt x="980" y="1230"/>
                  </a:lnTo>
                  <a:lnTo>
                    <a:pt x="977" y="1203"/>
                  </a:lnTo>
                  <a:lnTo>
                    <a:pt x="958" y="1105"/>
                  </a:lnTo>
                  <a:lnTo>
                    <a:pt x="907" y="841"/>
                  </a:lnTo>
                  <a:lnTo>
                    <a:pt x="828" y="485"/>
                  </a:lnTo>
                  <a:lnTo>
                    <a:pt x="787" y="604"/>
                  </a:lnTo>
                  <a:lnTo>
                    <a:pt x="714" y="829"/>
                  </a:lnTo>
                  <a:lnTo>
                    <a:pt x="675" y="967"/>
                  </a:lnTo>
                  <a:lnTo>
                    <a:pt x="640" y="1111"/>
                  </a:lnTo>
                  <a:lnTo>
                    <a:pt x="612" y="1249"/>
                  </a:lnTo>
                  <a:lnTo>
                    <a:pt x="604" y="1313"/>
                  </a:lnTo>
                  <a:lnTo>
                    <a:pt x="599" y="1373"/>
                  </a:lnTo>
                  <a:lnTo>
                    <a:pt x="559" y="2238"/>
                  </a:lnTo>
                  <a:lnTo>
                    <a:pt x="17" y="2238"/>
                  </a:lnTo>
                  <a:lnTo>
                    <a:pt x="22" y="2098"/>
                  </a:lnTo>
                  <a:lnTo>
                    <a:pt x="35" y="1755"/>
                  </a:lnTo>
                  <a:lnTo>
                    <a:pt x="57" y="1373"/>
                  </a:lnTo>
                  <a:lnTo>
                    <a:pt x="70" y="1213"/>
                  </a:lnTo>
                  <a:lnTo>
                    <a:pt x="84" y="1101"/>
                  </a:lnTo>
                  <a:lnTo>
                    <a:pt x="194" y="474"/>
                  </a:lnTo>
                  <a:lnTo>
                    <a:pt x="273" y="17"/>
                  </a:lnTo>
                  <a:lnTo>
                    <a:pt x="1410" y="98"/>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280" name="Freeform 174"/>
            <p:cNvSpPr>
              <a:spLocks/>
            </p:cNvSpPr>
            <p:nvPr/>
          </p:nvSpPr>
          <p:spPr bwMode="auto">
            <a:xfrm>
              <a:off x="5094" y="3249"/>
              <a:ext cx="32" cy="27"/>
            </a:xfrm>
            <a:custGeom>
              <a:avLst/>
              <a:gdLst>
                <a:gd name="T0" fmla="*/ 0 w 239"/>
                <a:gd name="T1" fmla="*/ 0 h 207"/>
                <a:gd name="T2" fmla="*/ 0 w 239"/>
                <a:gd name="T3" fmla="*/ 0 h 207"/>
                <a:gd name="T4" fmla="*/ 0 w 239"/>
                <a:gd name="T5" fmla="*/ 0 h 207"/>
                <a:gd name="T6" fmla="*/ 0 w 239"/>
                <a:gd name="T7" fmla="*/ 0 h 207"/>
                <a:gd name="T8" fmla="*/ 0 w 239"/>
                <a:gd name="T9" fmla="*/ 0 h 207"/>
                <a:gd name="T10" fmla="*/ 0 w 239"/>
                <a:gd name="T11" fmla="*/ 0 h 207"/>
                <a:gd name="T12" fmla="*/ 0 w 239"/>
                <a:gd name="T13" fmla="*/ 0 h 207"/>
                <a:gd name="T14" fmla="*/ 0 w 239"/>
                <a:gd name="T15" fmla="*/ 0 h 207"/>
                <a:gd name="T16" fmla="*/ 0 w 239"/>
                <a:gd name="T17" fmla="*/ 0 h 207"/>
                <a:gd name="T18" fmla="*/ 0 w 239"/>
                <a:gd name="T19" fmla="*/ 0 h 207"/>
                <a:gd name="T20" fmla="*/ 0 w 239"/>
                <a:gd name="T21" fmla="*/ 0 h 207"/>
                <a:gd name="T22" fmla="*/ 0 w 239"/>
                <a:gd name="T23" fmla="*/ 0 h 207"/>
                <a:gd name="T24" fmla="*/ 0 w 239"/>
                <a:gd name="T25" fmla="*/ 0 h 207"/>
                <a:gd name="T26" fmla="*/ 0 w 239"/>
                <a:gd name="T27" fmla="*/ 0 h 207"/>
                <a:gd name="T28" fmla="*/ 0 w 239"/>
                <a:gd name="T29" fmla="*/ 0 h 207"/>
                <a:gd name="T30" fmla="*/ 0 w 239"/>
                <a:gd name="T31" fmla="*/ 0 h 207"/>
                <a:gd name="T32" fmla="*/ 0 w 239"/>
                <a:gd name="T33" fmla="*/ 0 h 207"/>
                <a:gd name="T34" fmla="*/ 0 w 239"/>
                <a:gd name="T35" fmla="*/ 0 h 207"/>
                <a:gd name="T36" fmla="*/ 0 w 239"/>
                <a:gd name="T37" fmla="*/ 0 h 207"/>
                <a:gd name="T38" fmla="*/ 0 w 239"/>
                <a:gd name="T39" fmla="*/ 0 h 207"/>
                <a:gd name="T40" fmla="*/ 0 w 239"/>
                <a:gd name="T41" fmla="*/ 0 h 207"/>
                <a:gd name="T42" fmla="*/ 0 w 239"/>
                <a:gd name="T43" fmla="*/ 0 h 207"/>
                <a:gd name="T44" fmla="*/ 0 w 239"/>
                <a:gd name="T45" fmla="*/ 0 h 207"/>
                <a:gd name="T46" fmla="*/ 0 w 239"/>
                <a:gd name="T47" fmla="*/ 0 h 207"/>
                <a:gd name="T48" fmla="*/ 0 w 239"/>
                <a:gd name="T49" fmla="*/ 0 h 207"/>
                <a:gd name="T50" fmla="*/ 0 w 239"/>
                <a:gd name="T51" fmla="*/ 0 h 207"/>
                <a:gd name="T52" fmla="*/ 0 w 239"/>
                <a:gd name="T53" fmla="*/ 0 h 207"/>
                <a:gd name="T54" fmla="*/ 0 w 239"/>
                <a:gd name="T55" fmla="*/ 0 h 207"/>
                <a:gd name="T56" fmla="*/ 0 w 239"/>
                <a:gd name="T57" fmla="*/ 0 h 207"/>
                <a:gd name="T58" fmla="*/ 0 w 239"/>
                <a:gd name="T59" fmla="*/ 0 h 207"/>
                <a:gd name="T60" fmla="*/ 0 w 239"/>
                <a:gd name="T61" fmla="*/ 0 h 207"/>
                <a:gd name="T62" fmla="*/ 0 w 239"/>
                <a:gd name="T63" fmla="*/ 0 h 207"/>
                <a:gd name="T64" fmla="*/ 0 w 239"/>
                <a:gd name="T65" fmla="*/ 0 h 207"/>
                <a:gd name="T66" fmla="*/ 0 w 239"/>
                <a:gd name="T67" fmla="*/ 0 h 207"/>
                <a:gd name="T68" fmla="*/ 0 w 239"/>
                <a:gd name="T69" fmla="*/ 0 h 207"/>
                <a:gd name="T70" fmla="*/ 0 w 239"/>
                <a:gd name="T71" fmla="*/ 0 h 207"/>
                <a:gd name="T72" fmla="*/ 0 w 239"/>
                <a:gd name="T73" fmla="*/ 0 h 207"/>
                <a:gd name="T74" fmla="*/ 0 w 239"/>
                <a:gd name="T75" fmla="*/ 0 h 20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39" h="207">
                  <a:moveTo>
                    <a:pt x="9" y="9"/>
                  </a:moveTo>
                  <a:lnTo>
                    <a:pt x="0" y="19"/>
                  </a:lnTo>
                  <a:lnTo>
                    <a:pt x="0" y="32"/>
                  </a:lnTo>
                  <a:lnTo>
                    <a:pt x="10" y="42"/>
                  </a:lnTo>
                  <a:lnTo>
                    <a:pt x="23" y="42"/>
                  </a:lnTo>
                  <a:lnTo>
                    <a:pt x="34" y="37"/>
                  </a:lnTo>
                  <a:lnTo>
                    <a:pt x="44" y="36"/>
                  </a:lnTo>
                  <a:lnTo>
                    <a:pt x="57" y="36"/>
                  </a:lnTo>
                  <a:lnTo>
                    <a:pt x="70" y="40"/>
                  </a:lnTo>
                  <a:lnTo>
                    <a:pt x="103" y="52"/>
                  </a:lnTo>
                  <a:lnTo>
                    <a:pt x="136" y="70"/>
                  </a:lnTo>
                  <a:lnTo>
                    <a:pt x="164" y="96"/>
                  </a:lnTo>
                  <a:lnTo>
                    <a:pt x="188" y="124"/>
                  </a:lnTo>
                  <a:lnTo>
                    <a:pt x="201" y="155"/>
                  </a:lnTo>
                  <a:lnTo>
                    <a:pt x="202" y="190"/>
                  </a:lnTo>
                  <a:lnTo>
                    <a:pt x="208" y="202"/>
                  </a:lnTo>
                  <a:lnTo>
                    <a:pt x="221" y="207"/>
                  </a:lnTo>
                  <a:lnTo>
                    <a:pt x="234" y="201"/>
                  </a:lnTo>
                  <a:lnTo>
                    <a:pt x="239" y="188"/>
                  </a:lnTo>
                  <a:lnTo>
                    <a:pt x="237" y="150"/>
                  </a:lnTo>
                  <a:lnTo>
                    <a:pt x="235" y="144"/>
                  </a:lnTo>
                  <a:lnTo>
                    <a:pt x="219" y="108"/>
                  </a:lnTo>
                  <a:lnTo>
                    <a:pt x="217" y="104"/>
                  </a:lnTo>
                  <a:lnTo>
                    <a:pt x="192" y="72"/>
                  </a:lnTo>
                  <a:lnTo>
                    <a:pt x="190" y="70"/>
                  </a:lnTo>
                  <a:lnTo>
                    <a:pt x="158" y="43"/>
                  </a:lnTo>
                  <a:lnTo>
                    <a:pt x="155" y="41"/>
                  </a:lnTo>
                  <a:lnTo>
                    <a:pt x="120" y="20"/>
                  </a:lnTo>
                  <a:lnTo>
                    <a:pt x="117" y="19"/>
                  </a:lnTo>
                  <a:lnTo>
                    <a:pt x="82" y="6"/>
                  </a:lnTo>
                  <a:lnTo>
                    <a:pt x="78" y="5"/>
                  </a:lnTo>
                  <a:lnTo>
                    <a:pt x="62" y="2"/>
                  </a:lnTo>
                  <a:lnTo>
                    <a:pt x="60" y="1"/>
                  </a:lnTo>
                  <a:lnTo>
                    <a:pt x="44" y="0"/>
                  </a:lnTo>
                  <a:lnTo>
                    <a:pt x="41" y="1"/>
                  </a:lnTo>
                  <a:lnTo>
                    <a:pt x="26" y="3"/>
                  </a:lnTo>
                  <a:lnTo>
                    <a:pt x="21" y="4"/>
                  </a:lnTo>
                  <a:lnTo>
                    <a:pt x="9" y="9"/>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81" name="Freeform 175"/>
            <p:cNvSpPr>
              <a:spLocks/>
            </p:cNvSpPr>
            <p:nvPr/>
          </p:nvSpPr>
          <p:spPr bwMode="auto">
            <a:xfrm>
              <a:off x="5136" y="3281"/>
              <a:ext cx="32" cy="26"/>
            </a:xfrm>
            <a:custGeom>
              <a:avLst/>
              <a:gdLst>
                <a:gd name="T0" fmla="*/ 0 w 239"/>
                <a:gd name="T1" fmla="*/ 0 h 207"/>
                <a:gd name="T2" fmla="*/ 0 w 239"/>
                <a:gd name="T3" fmla="*/ 0 h 207"/>
                <a:gd name="T4" fmla="*/ 0 w 239"/>
                <a:gd name="T5" fmla="*/ 0 h 207"/>
                <a:gd name="T6" fmla="*/ 0 w 239"/>
                <a:gd name="T7" fmla="*/ 0 h 207"/>
                <a:gd name="T8" fmla="*/ 0 w 239"/>
                <a:gd name="T9" fmla="*/ 0 h 207"/>
                <a:gd name="T10" fmla="*/ 0 w 239"/>
                <a:gd name="T11" fmla="*/ 0 h 207"/>
                <a:gd name="T12" fmla="*/ 0 w 239"/>
                <a:gd name="T13" fmla="*/ 0 h 207"/>
                <a:gd name="T14" fmla="*/ 0 w 239"/>
                <a:gd name="T15" fmla="*/ 0 h 207"/>
                <a:gd name="T16" fmla="*/ 0 w 239"/>
                <a:gd name="T17" fmla="*/ 0 h 207"/>
                <a:gd name="T18" fmla="*/ 0 w 239"/>
                <a:gd name="T19" fmla="*/ 0 h 207"/>
                <a:gd name="T20" fmla="*/ 0 w 239"/>
                <a:gd name="T21" fmla="*/ 0 h 207"/>
                <a:gd name="T22" fmla="*/ 0 w 239"/>
                <a:gd name="T23" fmla="*/ 0 h 207"/>
                <a:gd name="T24" fmla="*/ 0 w 239"/>
                <a:gd name="T25" fmla="*/ 0 h 207"/>
                <a:gd name="T26" fmla="*/ 0 w 239"/>
                <a:gd name="T27" fmla="*/ 0 h 207"/>
                <a:gd name="T28" fmla="*/ 0 w 239"/>
                <a:gd name="T29" fmla="*/ 0 h 207"/>
                <a:gd name="T30" fmla="*/ 0 w 239"/>
                <a:gd name="T31" fmla="*/ 0 h 207"/>
                <a:gd name="T32" fmla="*/ 0 w 239"/>
                <a:gd name="T33" fmla="*/ 0 h 207"/>
                <a:gd name="T34" fmla="*/ 0 w 239"/>
                <a:gd name="T35" fmla="*/ 0 h 207"/>
                <a:gd name="T36" fmla="*/ 0 w 239"/>
                <a:gd name="T37" fmla="*/ 0 h 207"/>
                <a:gd name="T38" fmla="*/ 0 w 239"/>
                <a:gd name="T39" fmla="*/ 0 h 207"/>
                <a:gd name="T40" fmla="*/ 0 w 239"/>
                <a:gd name="T41" fmla="*/ 0 h 207"/>
                <a:gd name="T42" fmla="*/ 0 w 239"/>
                <a:gd name="T43" fmla="*/ 0 h 207"/>
                <a:gd name="T44" fmla="*/ 0 w 239"/>
                <a:gd name="T45" fmla="*/ 0 h 207"/>
                <a:gd name="T46" fmla="*/ 0 w 239"/>
                <a:gd name="T47" fmla="*/ 0 h 207"/>
                <a:gd name="T48" fmla="*/ 0 w 239"/>
                <a:gd name="T49" fmla="*/ 0 h 207"/>
                <a:gd name="T50" fmla="*/ 0 w 239"/>
                <a:gd name="T51" fmla="*/ 0 h 207"/>
                <a:gd name="T52" fmla="*/ 0 w 239"/>
                <a:gd name="T53" fmla="*/ 0 h 207"/>
                <a:gd name="T54" fmla="*/ 0 w 239"/>
                <a:gd name="T55" fmla="*/ 0 h 207"/>
                <a:gd name="T56" fmla="*/ 0 w 239"/>
                <a:gd name="T57" fmla="*/ 0 h 207"/>
                <a:gd name="T58" fmla="*/ 0 w 239"/>
                <a:gd name="T59" fmla="*/ 0 h 207"/>
                <a:gd name="T60" fmla="*/ 0 w 239"/>
                <a:gd name="T61" fmla="*/ 0 h 207"/>
                <a:gd name="T62" fmla="*/ 0 w 239"/>
                <a:gd name="T63" fmla="*/ 0 h 207"/>
                <a:gd name="T64" fmla="*/ 0 w 239"/>
                <a:gd name="T65" fmla="*/ 0 h 207"/>
                <a:gd name="T66" fmla="*/ 0 w 239"/>
                <a:gd name="T67" fmla="*/ 0 h 207"/>
                <a:gd name="T68" fmla="*/ 0 w 239"/>
                <a:gd name="T69" fmla="*/ 0 h 207"/>
                <a:gd name="T70" fmla="*/ 0 w 239"/>
                <a:gd name="T71" fmla="*/ 0 h 207"/>
                <a:gd name="T72" fmla="*/ 0 w 239"/>
                <a:gd name="T73" fmla="*/ 0 h 207"/>
                <a:gd name="T74" fmla="*/ 0 w 239"/>
                <a:gd name="T75" fmla="*/ 0 h 20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39" h="207">
                  <a:moveTo>
                    <a:pt x="9" y="8"/>
                  </a:moveTo>
                  <a:lnTo>
                    <a:pt x="0" y="18"/>
                  </a:lnTo>
                  <a:lnTo>
                    <a:pt x="0" y="32"/>
                  </a:lnTo>
                  <a:lnTo>
                    <a:pt x="10" y="41"/>
                  </a:lnTo>
                  <a:lnTo>
                    <a:pt x="24" y="41"/>
                  </a:lnTo>
                  <a:lnTo>
                    <a:pt x="34" y="37"/>
                  </a:lnTo>
                  <a:lnTo>
                    <a:pt x="43" y="36"/>
                  </a:lnTo>
                  <a:lnTo>
                    <a:pt x="72" y="39"/>
                  </a:lnTo>
                  <a:lnTo>
                    <a:pt x="103" y="50"/>
                  </a:lnTo>
                  <a:lnTo>
                    <a:pt x="136" y="70"/>
                  </a:lnTo>
                  <a:lnTo>
                    <a:pt x="165" y="94"/>
                  </a:lnTo>
                  <a:lnTo>
                    <a:pt x="188" y="125"/>
                  </a:lnTo>
                  <a:lnTo>
                    <a:pt x="196" y="139"/>
                  </a:lnTo>
                  <a:lnTo>
                    <a:pt x="201" y="153"/>
                  </a:lnTo>
                  <a:lnTo>
                    <a:pt x="202" y="189"/>
                  </a:lnTo>
                  <a:lnTo>
                    <a:pt x="208" y="202"/>
                  </a:lnTo>
                  <a:lnTo>
                    <a:pt x="222" y="207"/>
                  </a:lnTo>
                  <a:lnTo>
                    <a:pt x="234" y="201"/>
                  </a:lnTo>
                  <a:lnTo>
                    <a:pt x="239" y="187"/>
                  </a:lnTo>
                  <a:lnTo>
                    <a:pt x="237" y="149"/>
                  </a:lnTo>
                  <a:lnTo>
                    <a:pt x="236" y="144"/>
                  </a:lnTo>
                  <a:lnTo>
                    <a:pt x="230" y="126"/>
                  </a:lnTo>
                  <a:lnTo>
                    <a:pt x="229" y="124"/>
                  </a:lnTo>
                  <a:lnTo>
                    <a:pt x="220" y="106"/>
                  </a:lnTo>
                  <a:lnTo>
                    <a:pt x="218" y="103"/>
                  </a:lnTo>
                  <a:lnTo>
                    <a:pt x="192" y="71"/>
                  </a:lnTo>
                  <a:lnTo>
                    <a:pt x="189" y="69"/>
                  </a:lnTo>
                  <a:lnTo>
                    <a:pt x="157" y="42"/>
                  </a:lnTo>
                  <a:lnTo>
                    <a:pt x="155" y="40"/>
                  </a:lnTo>
                  <a:lnTo>
                    <a:pt x="121" y="18"/>
                  </a:lnTo>
                  <a:lnTo>
                    <a:pt x="118" y="16"/>
                  </a:lnTo>
                  <a:lnTo>
                    <a:pt x="82" y="4"/>
                  </a:lnTo>
                  <a:lnTo>
                    <a:pt x="78" y="4"/>
                  </a:lnTo>
                  <a:lnTo>
                    <a:pt x="45" y="0"/>
                  </a:lnTo>
                  <a:lnTo>
                    <a:pt x="41" y="0"/>
                  </a:lnTo>
                  <a:lnTo>
                    <a:pt x="27" y="2"/>
                  </a:lnTo>
                  <a:lnTo>
                    <a:pt x="22" y="3"/>
                  </a:lnTo>
                  <a:lnTo>
                    <a:pt x="9" y="8"/>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82" name="Freeform 176"/>
            <p:cNvSpPr>
              <a:spLocks/>
            </p:cNvSpPr>
            <p:nvPr/>
          </p:nvSpPr>
          <p:spPr bwMode="auto">
            <a:xfrm>
              <a:off x="5084" y="3270"/>
              <a:ext cx="31" cy="16"/>
            </a:xfrm>
            <a:custGeom>
              <a:avLst/>
              <a:gdLst>
                <a:gd name="T0" fmla="*/ 0 w 237"/>
                <a:gd name="T1" fmla="*/ 0 h 147"/>
                <a:gd name="T2" fmla="*/ 0 w 237"/>
                <a:gd name="T3" fmla="*/ 0 h 147"/>
                <a:gd name="T4" fmla="*/ 0 w 237"/>
                <a:gd name="T5" fmla="*/ 0 h 147"/>
                <a:gd name="T6" fmla="*/ 0 w 237"/>
                <a:gd name="T7" fmla="*/ 0 h 147"/>
                <a:gd name="T8" fmla="*/ 0 w 237"/>
                <a:gd name="T9" fmla="*/ 0 h 147"/>
                <a:gd name="T10" fmla="*/ 0 w 237"/>
                <a:gd name="T11" fmla="*/ 0 h 147"/>
                <a:gd name="T12" fmla="*/ 0 w 237"/>
                <a:gd name="T13" fmla="*/ 0 h 147"/>
                <a:gd name="T14" fmla="*/ 0 w 237"/>
                <a:gd name="T15" fmla="*/ 0 h 147"/>
                <a:gd name="T16" fmla="*/ 0 w 237"/>
                <a:gd name="T17" fmla="*/ 0 h 147"/>
                <a:gd name="T18" fmla="*/ 0 w 237"/>
                <a:gd name="T19" fmla="*/ 0 h 147"/>
                <a:gd name="T20" fmla="*/ 0 w 237"/>
                <a:gd name="T21" fmla="*/ 0 h 147"/>
                <a:gd name="T22" fmla="*/ 0 w 237"/>
                <a:gd name="T23" fmla="*/ 0 h 147"/>
                <a:gd name="T24" fmla="*/ 0 w 237"/>
                <a:gd name="T25" fmla="*/ 0 h 147"/>
                <a:gd name="T26" fmla="*/ 0 w 237"/>
                <a:gd name="T27" fmla="*/ 0 h 147"/>
                <a:gd name="T28" fmla="*/ 0 w 237"/>
                <a:gd name="T29" fmla="*/ 0 h 147"/>
                <a:gd name="T30" fmla="*/ 0 w 237"/>
                <a:gd name="T31" fmla="*/ 0 h 147"/>
                <a:gd name="T32" fmla="*/ 0 w 237"/>
                <a:gd name="T33" fmla="*/ 0 h 147"/>
                <a:gd name="T34" fmla="*/ 0 w 237"/>
                <a:gd name="T35" fmla="*/ 0 h 147"/>
                <a:gd name="T36" fmla="*/ 0 w 237"/>
                <a:gd name="T37" fmla="*/ 0 h 147"/>
                <a:gd name="T38" fmla="*/ 0 w 237"/>
                <a:gd name="T39" fmla="*/ 0 h 147"/>
                <a:gd name="T40" fmla="*/ 0 w 237"/>
                <a:gd name="T41" fmla="*/ 0 h 147"/>
                <a:gd name="T42" fmla="*/ 0 w 237"/>
                <a:gd name="T43" fmla="*/ 0 h 147"/>
                <a:gd name="T44" fmla="*/ 0 w 237"/>
                <a:gd name="T45" fmla="*/ 0 h 147"/>
                <a:gd name="T46" fmla="*/ 0 w 237"/>
                <a:gd name="T47" fmla="*/ 0 h 147"/>
                <a:gd name="T48" fmla="*/ 0 w 237"/>
                <a:gd name="T49" fmla="*/ 0 h 147"/>
                <a:gd name="T50" fmla="*/ 0 w 237"/>
                <a:gd name="T51" fmla="*/ 0 h 147"/>
                <a:gd name="T52" fmla="*/ 0 w 237"/>
                <a:gd name="T53" fmla="*/ 0 h 147"/>
                <a:gd name="T54" fmla="*/ 0 w 237"/>
                <a:gd name="T55" fmla="*/ 0 h 147"/>
                <a:gd name="T56" fmla="*/ 0 w 237"/>
                <a:gd name="T57" fmla="*/ 0 h 147"/>
                <a:gd name="T58" fmla="*/ 0 w 237"/>
                <a:gd name="T59" fmla="*/ 0 h 147"/>
                <a:gd name="T60" fmla="*/ 0 w 237"/>
                <a:gd name="T61" fmla="*/ 0 h 147"/>
                <a:gd name="T62" fmla="*/ 0 w 237"/>
                <a:gd name="T63" fmla="*/ 0 h 147"/>
                <a:gd name="T64" fmla="*/ 0 w 237"/>
                <a:gd name="T65" fmla="*/ 0 h 147"/>
                <a:gd name="T66" fmla="*/ 0 w 237"/>
                <a:gd name="T67" fmla="*/ 0 h 147"/>
                <a:gd name="T68" fmla="*/ 0 w 237"/>
                <a:gd name="T69" fmla="*/ 0 h 147"/>
                <a:gd name="T70" fmla="*/ 0 w 237"/>
                <a:gd name="T71" fmla="*/ 0 h 147"/>
                <a:gd name="T72" fmla="*/ 0 w 237"/>
                <a:gd name="T73" fmla="*/ 0 h 14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37" h="147">
                  <a:moveTo>
                    <a:pt x="4" y="22"/>
                  </a:moveTo>
                  <a:lnTo>
                    <a:pt x="0" y="32"/>
                  </a:lnTo>
                  <a:lnTo>
                    <a:pt x="11" y="37"/>
                  </a:lnTo>
                  <a:lnTo>
                    <a:pt x="37" y="24"/>
                  </a:lnTo>
                  <a:lnTo>
                    <a:pt x="71" y="17"/>
                  </a:lnTo>
                  <a:lnTo>
                    <a:pt x="110" y="16"/>
                  </a:lnTo>
                  <a:lnTo>
                    <a:pt x="147" y="21"/>
                  </a:lnTo>
                  <a:lnTo>
                    <a:pt x="180" y="36"/>
                  </a:lnTo>
                  <a:lnTo>
                    <a:pt x="194" y="46"/>
                  </a:lnTo>
                  <a:lnTo>
                    <a:pt x="206" y="59"/>
                  </a:lnTo>
                  <a:lnTo>
                    <a:pt x="215" y="73"/>
                  </a:lnTo>
                  <a:lnTo>
                    <a:pt x="220" y="91"/>
                  </a:lnTo>
                  <a:lnTo>
                    <a:pt x="221" y="112"/>
                  </a:lnTo>
                  <a:lnTo>
                    <a:pt x="219" y="138"/>
                  </a:lnTo>
                  <a:lnTo>
                    <a:pt x="226" y="147"/>
                  </a:lnTo>
                  <a:lnTo>
                    <a:pt x="235" y="140"/>
                  </a:lnTo>
                  <a:lnTo>
                    <a:pt x="237" y="113"/>
                  </a:lnTo>
                  <a:lnTo>
                    <a:pt x="237" y="112"/>
                  </a:lnTo>
                  <a:lnTo>
                    <a:pt x="236" y="90"/>
                  </a:lnTo>
                  <a:lnTo>
                    <a:pt x="235" y="88"/>
                  </a:lnTo>
                  <a:lnTo>
                    <a:pt x="229" y="68"/>
                  </a:lnTo>
                  <a:lnTo>
                    <a:pt x="228" y="66"/>
                  </a:lnTo>
                  <a:lnTo>
                    <a:pt x="218" y="50"/>
                  </a:lnTo>
                  <a:lnTo>
                    <a:pt x="218" y="49"/>
                  </a:lnTo>
                  <a:lnTo>
                    <a:pt x="206" y="35"/>
                  </a:lnTo>
                  <a:lnTo>
                    <a:pt x="204" y="34"/>
                  </a:lnTo>
                  <a:lnTo>
                    <a:pt x="188" y="22"/>
                  </a:lnTo>
                  <a:lnTo>
                    <a:pt x="187" y="21"/>
                  </a:lnTo>
                  <a:lnTo>
                    <a:pt x="152" y="7"/>
                  </a:lnTo>
                  <a:lnTo>
                    <a:pt x="150" y="6"/>
                  </a:lnTo>
                  <a:lnTo>
                    <a:pt x="111" y="0"/>
                  </a:lnTo>
                  <a:lnTo>
                    <a:pt x="110" y="0"/>
                  </a:lnTo>
                  <a:lnTo>
                    <a:pt x="70" y="1"/>
                  </a:lnTo>
                  <a:lnTo>
                    <a:pt x="68" y="2"/>
                  </a:lnTo>
                  <a:lnTo>
                    <a:pt x="33" y="10"/>
                  </a:lnTo>
                  <a:lnTo>
                    <a:pt x="32" y="10"/>
                  </a:lnTo>
                  <a:lnTo>
                    <a:pt x="4" y="2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83" name="Freeform 177"/>
            <p:cNvSpPr>
              <a:spLocks/>
            </p:cNvSpPr>
            <p:nvPr/>
          </p:nvSpPr>
          <p:spPr bwMode="auto">
            <a:xfrm>
              <a:off x="5094" y="3276"/>
              <a:ext cx="21" cy="21"/>
            </a:xfrm>
            <a:custGeom>
              <a:avLst/>
              <a:gdLst>
                <a:gd name="T0" fmla="*/ 0 w 164"/>
                <a:gd name="T1" fmla="*/ 0 h 165"/>
                <a:gd name="T2" fmla="*/ 0 w 164"/>
                <a:gd name="T3" fmla="*/ 0 h 165"/>
                <a:gd name="T4" fmla="*/ 0 w 164"/>
                <a:gd name="T5" fmla="*/ 0 h 165"/>
                <a:gd name="T6" fmla="*/ 0 w 164"/>
                <a:gd name="T7" fmla="*/ 0 h 165"/>
                <a:gd name="T8" fmla="*/ 0 w 164"/>
                <a:gd name="T9" fmla="*/ 0 h 165"/>
                <a:gd name="T10" fmla="*/ 0 w 164"/>
                <a:gd name="T11" fmla="*/ 0 h 165"/>
                <a:gd name="T12" fmla="*/ 0 w 164"/>
                <a:gd name="T13" fmla="*/ 0 h 165"/>
                <a:gd name="T14" fmla="*/ 0 w 164"/>
                <a:gd name="T15" fmla="*/ 0 h 165"/>
                <a:gd name="T16" fmla="*/ 0 w 164"/>
                <a:gd name="T17" fmla="*/ 0 h 165"/>
                <a:gd name="T18" fmla="*/ 0 w 164"/>
                <a:gd name="T19" fmla="*/ 0 h 165"/>
                <a:gd name="T20" fmla="*/ 0 w 164"/>
                <a:gd name="T21" fmla="*/ 0 h 165"/>
                <a:gd name="T22" fmla="*/ 0 w 164"/>
                <a:gd name="T23" fmla="*/ 0 h 165"/>
                <a:gd name="T24" fmla="*/ 0 w 164"/>
                <a:gd name="T25" fmla="*/ 0 h 165"/>
                <a:gd name="T26" fmla="*/ 0 w 164"/>
                <a:gd name="T27" fmla="*/ 0 h 165"/>
                <a:gd name="T28" fmla="*/ 0 w 164"/>
                <a:gd name="T29" fmla="*/ 0 h 165"/>
                <a:gd name="T30" fmla="*/ 0 w 164"/>
                <a:gd name="T31" fmla="*/ 0 h 165"/>
                <a:gd name="T32" fmla="*/ 0 w 164"/>
                <a:gd name="T33" fmla="*/ 0 h 165"/>
                <a:gd name="T34" fmla="*/ 0 w 164"/>
                <a:gd name="T35" fmla="*/ 0 h 165"/>
                <a:gd name="T36" fmla="*/ 0 w 164"/>
                <a:gd name="T37" fmla="*/ 0 h 165"/>
                <a:gd name="T38" fmla="*/ 0 w 164"/>
                <a:gd name="T39" fmla="*/ 0 h 165"/>
                <a:gd name="T40" fmla="*/ 0 w 164"/>
                <a:gd name="T41" fmla="*/ 0 h 165"/>
                <a:gd name="T42" fmla="*/ 0 w 164"/>
                <a:gd name="T43" fmla="*/ 0 h 165"/>
                <a:gd name="T44" fmla="*/ 0 w 164"/>
                <a:gd name="T45" fmla="*/ 0 h 16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64" h="165">
                  <a:moveTo>
                    <a:pt x="82" y="0"/>
                  </a:moveTo>
                  <a:lnTo>
                    <a:pt x="59" y="3"/>
                  </a:lnTo>
                  <a:lnTo>
                    <a:pt x="39" y="13"/>
                  </a:lnTo>
                  <a:lnTo>
                    <a:pt x="21" y="27"/>
                  </a:lnTo>
                  <a:lnTo>
                    <a:pt x="8" y="46"/>
                  </a:lnTo>
                  <a:lnTo>
                    <a:pt x="82" y="82"/>
                  </a:lnTo>
                  <a:lnTo>
                    <a:pt x="0" y="91"/>
                  </a:lnTo>
                  <a:lnTo>
                    <a:pt x="3" y="106"/>
                  </a:lnTo>
                  <a:lnTo>
                    <a:pt x="8" y="120"/>
                  </a:lnTo>
                  <a:lnTo>
                    <a:pt x="26" y="144"/>
                  </a:lnTo>
                  <a:lnTo>
                    <a:pt x="51" y="159"/>
                  </a:lnTo>
                  <a:lnTo>
                    <a:pt x="82" y="165"/>
                  </a:lnTo>
                  <a:lnTo>
                    <a:pt x="98" y="163"/>
                  </a:lnTo>
                  <a:lnTo>
                    <a:pt x="114" y="159"/>
                  </a:lnTo>
                  <a:lnTo>
                    <a:pt x="140" y="141"/>
                  </a:lnTo>
                  <a:lnTo>
                    <a:pt x="158" y="114"/>
                  </a:lnTo>
                  <a:lnTo>
                    <a:pt x="162" y="99"/>
                  </a:lnTo>
                  <a:lnTo>
                    <a:pt x="164" y="82"/>
                  </a:lnTo>
                  <a:lnTo>
                    <a:pt x="162" y="66"/>
                  </a:lnTo>
                  <a:lnTo>
                    <a:pt x="158" y="50"/>
                  </a:lnTo>
                  <a:lnTo>
                    <a:pt x="140" y="24"/>
                  </a:lnTo>
                  <a:lnTo>
                    <a:pt x="114" y="6"/>
                  </a:lnTo>
                  <a:lnTo>
                    <a:pt x="8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84" name="Freeform 178"/>
            <p:cNvSpPr>
              <a:spLocks/>
            </p:cNvSpPr>
            <p:nvPr/>
          </p:nvSpPr>
          <p:spPr bwMode="auto">
            <a:xfrm>
              <a:off x="5126" y="3297"/>
              <a:ext cx="37" cy="21"/>
            </a:xfrm>
            <a:custGeom>
              <a:avLst/>
              <a:gdLst>
                <a:gd name="T0" fmla="*/ 0 w 237"/>
                <a:gd name="T1" fmla="*/ 0 h 148"/>
                <a:gd name="T2" fmla="*/ 0 w 237"/>
                <a:gd name="T3" fmla="*/ 0 h 148"/>
                <a:gd name="T4" fmla="*/ 0 w 237"/>
                <a:gd name="T5" fmla="*/ 0 h 148"/>
                <a:gd name="T6" fmla="*/ 0 w 237"/>
                <a:gd name="T7" fmla="*/ 0 h 148"/>
                <a:gd name="T8" fmla="*/ 0 w 237"/>
                <a:gd name="T9" fmla="*/ 0 h 148"/>
                <a:gd name="T10" fmla="*/ 0 w 237"/>
                <a:gd name="T11" fmla="*/ 0 h 148"/>
                <a:gd name="T12" fmla="*/ 0 w 237"/>
                <a:gd name="T13" fmla="*/ 0 h 148"/>
                <a:gd name="T14" fmla="*/ 0 w 237"/>
                <a:gd name="T15" fmla="*/ 0 h 148"/>
                <a:gd name="T16" fmla="*/ 0 w 237"/>
                <a:gd name="T17" fmla="*/ 0 h 148"/>
                <a:gd name="T18" fmla="*/ 0 w 237"/>
                <a:gd name="T19" fmla="*/ 0 h 148"/>
                <a:gd name="T20" fmla="*/ 0 w 237"/>
                <a:gd name="T21" fmla="*/ 0 h 148"/>
                <a:gd name="T22" fmla="*/ 0 w 237"/>
                <a:gd name="T23" fmla="*/ 0 h 148"/>
                <a:gd name="T24" fmla="*/ 0 w 237"/>
                <a:gd name="T25" fmla="*/ 0 h 148"/>
                <a:gd name="T26" fmla="*/ 0 w 237"/>
                <a:gd name="T27" fmla="*/ 0 h 148"/>
                <a:gd name="T28" fmla="*/ 0 w 237"/>
                <a:gd name="T29" fmla="*/ 0 h 148"/>
                <a:gd name="T30" fmla="*/ 0 w 237"/>
                <a:gd name="T31" fmla="*/ 0 h 148"/>
                <a:gd name="T32" fmla="*/ 0 w 237"/>
                <a:gd name="T33" fmla="*/ 0 h 148"/>
                <a:gd name="T34" fmla="*/ 0 w 237"/>
                <a:gd name="T35" fmla="*/ 0 h 148"/>
                <a:gd name="T36" fmla="*/ 0 w 237"/>
                <a:gd name="T37" fmla="*/ 0 h 148"/>
                <a:gd name="T38" fmla="*/ 0 w 237"/>
                <a:gd name="T39" fmla="*/ 0 h 148"/>
                <a:gd name="T40" fmla="*/ 0 w 237"/>
                <a:gd name="T41" fmla="*/ 0 h 148"/>
                <a:gd name="T42" fmla="*/ 0 w 237"/>
                <a:gd name="T43" fmla="*/ 0 h 148"/>
                <a:gd name="T44" fmla="*/ 0 w 237"/>
                <a:gd name="T45" fmla="*/ 0 h 148"/>
                <a:gd name="T46" fmla="*/ 0 w 237"/>
                <a:gd name="T47" fmla="*/ 0 h 148"/>
                <a:gd name="T48" fmla="*/ 0 w 237"/>
                <a:gd name="T49" fmla="*/ 0 h 148"/>
                <a:gd name="T50" fmla="*/ 0 w 237"/>
                <a:gd name="T51" fmla="*/ 0 h 148"/>
                <a:gd name="T52" fmla="*/ 0 w 237"/>
                <a:gd name="T53" fmla="*/ 0 h 148"/>
                <a:gd name="T54" fmla="*/ 0 w 237"/>
                <a:gd name="T55" fmla="*/ 0 h 148"/>
                <a:gd name="T56" fmla="*/ 0 w 237"/>
                <a:gd name="T57" fmla="*/ 0 h 148"/>
                <a:gd name="T58" fmla="*/ 0 w 237"/>
                <a:gd name="T59" fmla="*/ 0 h 148"/>
                <a:gd name="T60" fmla="*/ 0 w 237"/>
                <a:gd name="T61" fmla="*/ 0 h 148"/>
                <a:gd name="T62" fmla="*/ 0 w 237"/>
                <a:gd name="T63" fmla="*/ 0 h 148"/>
                <a:gd name="T64" fmla="*/ 0 w 237"/>
                <a:gd name="T65" fmla="*/ 0 h 148"/>
                <a:gd name="T66" fmla="*/ 0 w 237"/>
                <a:gd name="T67" fmla="*/ 0 h 148"/>
                <a:gd name="T68" fmla="*/ 0 w 237"/>
                <a:gd name="T69" fmla="*/ 0 h 148"/>
                <a:gd name="T70" fmla="*/ 0 w 237"/>
                <a:gd name="T71" fmla="*/ 0 h 148"/>
                <a:gd name="T72" fmla="*/ 0 w 237"/>
                <a:gd name="T73" fmla="*/ 0 h 14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37" h="148">
                  <a:moveTo>
                    <a:pt x="4" y="22"/>
                  </a:moveTo>
                  <a:lnTo>
                    <a:pt x="0" y="33"/>
                  </a:lnTo>
                  <a:lnTo>
                    <a:pt x="10" y="37"/>
                  </a:lnTo>
                  <a:lnTo>
                    <a:pt x="37" y="25"/>
                  </a:lnTo>
                  <a:lnTo>
                    <a:pt x="71" y="17"/>
                  </a:lnTo>
                  <a:lnTo>
                    <a:pt x="109" y="16"/>
                  </a:lnTo>
                  <a:lnTo>
                    <a:pt x="147" y="21"/>
                  </a:lnTo>
                  <a:lnTo>
                    <a:pt x="180" y="37"/>
                  </a:lnTo>
                  <a:lnTo>
                    <a:pt x="194" y="47"/>
                  </a:lnTo>
                  <a:lnTo>
                    <a:pt x="205" y="59"/>
                  </a:lnTo>
                  <a:lnTo>
                    <a:pt x="215" y="75"/>
                  </a:lnTo>
                  <a:lnTo>
                    <a:pt x="220" y="92"/>
                  </a:lnTo>
                  <a:lnTo>
                    <a:pt x="221" y="114"/>
                  </a:lnTo>
                  <a:lnTo>
                    <a:pt x="219" y="139"/>
                  </a:lnTo>
                  <a:lnTo>
                    <a:pt x="226" y="148"/>
                  </a:lnTo>
                  <a:lnTo>
                    <a:pt x="235" y="141"/>
                  </a:lnTo>
                  <a:lnTo>
                    <a:pt x="237" y="115"/>
                  </a:lnTo>
                  <a:lnTo>
                    <a:pt x="237" y="114"/>
                  </a:lnTo>
                  <a:lnTo>
                    <a:pt x="236" y="91"/>
                  </a:lnTo>
                  <a:lnTo>
                    <a:pt x="235" y="89"/>
                  </a:lnTo>
                  <a:lnTo>
                    <a:pt x="229" y="70"/>
                  </a:lnTo>
                  <a:lnTo>
                    <a:pt x="229" y="67"/>
                  </a:lnTo>
                  <a:lnTo>
                    <a:pt x="219" y="50"/>
                  </a:lnTo>
                  <a:lnTo>
                    <a:pt x="218" y="49"/>
                  </a:lnTo>
                  <a:lnTo>
                    <a:pt x="205" y="36"/>
                  </a:lnTo>
                  <a:lnTo>
                    <a:pt x="203" y="35"/>
                  </a:lnTo>
                  <a:lnTo>
                    <a:pt x="188" y="23"/>
                  </a:lnTo>
                  <a:lnTo>
                    <a:pt x="187" y="22"/>
                  </a:lnTo>
                  <a:lnTo>
                    <a:pt x="152" y="7"/>
                  </a:lnTo>
                  <a:lnTo>
                    <a:pt x="150" y="6"/>
                  </a:lnTo>
                  <a:lnTo>
                    <a:pt x="110" y="0"/>
                  </a:lnTo>
                  <a:lnTo>
                    <a:pt x="109" y="0"/>
                  </a:lnTo>
                  <a:lnTo>
                    <a:pt x="70" y="1"/>
                  </a:lnTo>
                  <a:lnTo>
                    <a:pt x="67" y="2"/>
                  </a:lnTo>
                  <a:lnTo>
                    <a:pt x="33" y="10"/>
                  </a:lnTo>
                  <a:lnTo>
                    <a:pt x="32" y="10"/>
                  </a:lnTo>
                  <a:lnTo>
                    <a:pt x="4" y="22"/>
                  </a:lnTo>
                  <a:close/>
                </a:path>
              </a:pathLst>
            </a:custGeom>
            <a:solidFill>
              <a:srgbClr val="000000"/>
            </a:solidFill>
            <a:ln w="0">
              <a:solidFill>
                <a:srgbClr val="000000"/>
              </a:solidFill>
              <a:prstDash val="solid"/>
              <a:round/>
              <a:headEnd/>
              <a:tailEnd/>
            </a:ln>
          </p:spPr>
          <p:txBody>
            <a:bodyPr/>
            <a:lstStyle/>
            <a:p>
              <a:endParaRPr lang="ja-JP" altLang="en-US"/>
            </a:p>
          </p:txBody>
        </p:sp>
        <p:sp>
          <p:nvSpPr>
            <p:cNvPr id="3285" name="Freeform 179"/>
            <p:cNvSpPr>
              <a:spLocks/>
            </p:cNvSpPr>
            <p:nvPr/>
          </p:nvSpPr>
          <p:spPr bwMode="auto">
            <a:xfrm>
              <a:off x="5136" y="3302"/>
              <a:ext cx="27" cy="21"/>
            </a:xfrm>
            <a:custGeom>
              <a:avLst/>
              <a:gdLst>
                <a:gd name="T0" fmla="*/ 0 w 163"/>
                <a:gd name="T1" fmla="*/ 0 h 164"/>
                <a:gd name="T2" fmla="*/ 0 w 163"/>
                <a:gd name="T3" fmla="*/ 0 h 164"/>
                <a:gd name="T4" fmla="*/ 0 w 163"/>
                <a:gd name="T5" fmla="*/ 0 h 164"/>
                <a:gd name="T6" fmla="*/ 0 w 163"/>
                <a:gd name="T7" fmla="*/ 0 h 164"/>
                <a:gd name="T8" fmla="*/ 0 w 163"/>
                <a:gd name="T9" fmla="*/ 0 h 164"/>
                <a:gd name="T10" fmla="*/ 0 w 163"/>
                <a:gd name="T11" fmla="*/ 0 h 164"/>
                <a:gd name="T12" fmla="*/ 0 w 163"/>
                <a:gd name="T13" fmla="*/ 0 h 164"/>
                <a:gd name="T14" fmla="*/ 0 w 163"/>
                <a:gd name="T15" fmla="*/ 0 h 164"/>
                <a:gd name="T16" fmla="*/ 0 w 163"/>
                <a:gd name="T17" fmla="*/ 0 h 164"/>
                <a:gd name="T18" fmla="*/ 0 w 163"/>
                <a:gd name="T19" fmla="*/ 0 h 164"/>
                <a:gd name="T20" fmla="*/ 0 w 163"/>
                <a:gd name="T21" fmla="*/ 0 h 164"/>
                <a:gd name="T22" fmla="*/ 0 w 163"/>
                <a:gd name="T23" fmla="*/ 0 h 164"/>
                <a:gd name="T24" fmla="*/ 0 w 163"/>
                <a:gd name="T25" fmla="*/ 0 h 164"/>
                <a:gd name="T26" fmla="*/ 0 w 163"/>
                <a:gd name="T27" fmla="*/ 0 h 164"/>
                <a:gd name="T28" fmla="*/ 0 w 163"/>
                <a:gd name="T29" fmla="*/ 0 h 164"/>
                <a:gd name="T30" fmla="*/ 0 w 163"/>
                <a:gd name="T31" fmla="*/ 0 h 164"/>
                <a:gd name="T32" fmla="*/ 0 w 163"/>
                <a:gd name="T33" fmla="*/ 0 h 164"/>
                <a:gd name="T34" fmla="*/ 0 w 163"/>
                <a:gd name="T35" fmla="*/ 0 h 164"/>
                <a:gd name="T36" fmla="*/ 0 w 163"/>
                <a:gd name="T37" fmla="*/ 0 h 164"/>
                <a:gd name="T38" fmla="*/ 0 w 163"/>
                <a:gd name="T39" fmla="*/ 0 h 164"/>
                <a:gd name="T40" fmla="*/ 0 w 163"/>
                <a:gd name="T41" fmla="*/ 0 h 164"/>
                <a:gd name="T42" fmla="*/ 0 w 163"/>
                <a:gd name="T43" fmla="*/ 0 h 164"/>
                <a:gd name="T44" fmla="*/ 0 w 163"/>
                <a:gd name="T45" fmla="*/ 0 h 16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63" h="164">
                  <a:moveTo>
                    <a:pt x="81" y="0"/>
                  </a:moveTo>
                  <a:lnTo>
                    <a:pt x="58" y="3"/>
                  </a:lnTo>
                  <a:lnTo>
                    <a:pt x="37" y="12"/>
                  </a:lnTo>
                  <a:lnTo>
                    <a:pt x="20" y="27"/>
                  </a:lnTo>
                  <a:lnTo>
                    <a:pt x="8" y="46"/>
                  </a:lnTo>
                  <a:lnTo>
                    <a:pt x="81" y="82"/>
                  </a:lnTo>
                  <a:lnTo>
                    <a:pt x="0" y="90"/>
                  </a:lnTo>
                  <a:lnTo>
                    <a:pt x="3" y="105"/>
                  </a:lnTo>
                  <a:lnTo>
                    <a:pt x="8" y="119"/>
                  </a:lnTo>
                  <a:lnTo>
                    <a:pt x="26" y="143"/>
                  </a:lnTo>
                  <a:lnTo>
                    <a:pt x="51" y="158"/>
                  </a:lnTo>
                  <a:lnTo>
                    <a:pt x="81" y="164"/>
                  </a:lnTo>
                  <a:lnTo>
                    <a:pt x="98" y="162"/>
                  </a:lnTo>
                  <a:lnTo>
                    <a:pt x="113" y="158"/>
                  </a:lnTo>
                  <a:lnTo>
                    <a:pt x="140" y="140"/>
                  </a:lnTo>
                  <a:lnTo>
                    <a:pt x="157" y="114"/>
                  </a:lnTo>
                  <a:lnTo>
                    <a:pt x="161" y="98"/>
                  </a:lnTo>
                  <a:lnTo>
                    <a:pt x="163" y="82"/>
                  </a:lnTo>
                  <a:lnTo>
                    <a:pt x="161" y="65"/>
                  </a:lnTo>
                  <a:lnTo>
                    <a:pt x="157" y="50"/>
                  </a:lnTo>
                  <a:lnTo>
                    <a:pt x="140" y="24"/>
                  </a:lnTo>
                  <a:lnTo>
                    <a:pt x="113" y="6"/>
                  </a:lnTo>
                  <a:lnTo>
                    <a:pt x="8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86" name="Freeform 180"/>
            <p:cNvSpPr>
              <a:spLocks/>
            </p:cNvSpPr>
            <p:nvPr/>
          </p:nvSpPr>
          <p:spPr bwMode="auto">
            <a:xfrm>
              <a:off x="5105" y="3307"/>
              <a:ext cx="10" cy="11"/>
            </a:xfrm>
            <a:custGeom>
              <a:avLst/>
              <a:gdLst>
                <a:gd name="T0" fmla="*/ 0 w 88"/>
                <a:gd name="T1" fmla="*/ 0 h 74"/>
                <a:gd name="T2" fmla="*/ 0 w 88"/>
                <a:gd name="T3" fmla="*/ 0 h 74"/>
                <a:gd name="T4" fmla="*/ 0 w 88"/>
                <a:gd name="T5" fmla="*/ 0 h 74"/>
                <a:gd name="T6" fmla="*/ 0 w 88"/>
                <a:gd name="T7" fmla="*/ 0 h 74"/>
                <a:gd name="T8" fmla="*/ 0 w 88"/>
                <a:gd name="T9" fmla="*/ 0 h 74"/>
                <a:gd name="T10" fmla="*/ 0 w 88"/>
                <a:gd name="T11" fmla="*/ 0 h 74"/>
                <a:gd name="T12" fmla="*/ 0 w 88"/>
                <a:gd name="T13" fmla="*/ 0 h 74"/>
                <a:gd name="T14" fmla="*/ 0 w 88"/>
                <a:gd name="T15" fmla="*/ 0 h 74"/>
                <a:gd name="T16" fmla="*/ 0 w 88"/>
                <a:gd name="T17" fmla="*/ 0 h 74"/>
                <a:gd name="T18" fmla="*/ 0 w 88"/>
                <a:gd name="T19" fmla="*/ 0 h 74"/>
                <a:gd name="T20" fmla="*/ 0 w 88"/>
                <a:gd name="T21" fmla="*/ 0 h 74"/>
                <a:gd name="T22" fmla="*/ 0 w 88"/>
                <a:gd name="T23" fmla="*/ 0 h 74"/>
                <a:gd name="T24" fmla="*/ 0 w 88"/>
                <a:gd name="T25" fmla="*/ 0 h 74"/>
                <a:gd name="T26" fmla="*/ 0 w 88"/>
                <a:gd name="T27" fmla="*/ 0 h 7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88" h="74">
                  <a:moveTo>
                    <a:pt x="88" y="0"/>
                  </a:moveTo>
                  <a:lnTo>
                    <a:pt x="85" y="34"/>
                  </a:lnTo>
                  <a:lnTo>
                    <a:pt x="77" y="60"/>
                  </a:lnTo>
                  <a:lnTo>
                    <a:pt x="72" y="69"/>
                  </a:lnTo>
                  <a:lnTo>
                    <a:pt x="71" y="71"/>
                  </a:lnTo>
                  <a:lnTo>
                    <a:pt x="61" y="74"/>
                  </a:lnTo>
                  <a:lnTo>
                    <a:pt x="40" y="74"/>
                  </a:lnTo>
                  <a:lnTo>
                    <a:pt x="20" y="67"/>
                  </a:lnTo>
                  <a:lnTo>
                    <a:pt x="0" y="54"/>
                  </a:lnTo>
                  <a:lnTo>
                    <a:pt x="8" y="54"/>
                  </a:lnTo>
                  <a:lnTo>
                    <a:pt x="29" y="50"/>
                  </a:lnTo>
                  <a:lnTo>
                    <a:pt x="58" y="34"/>
                  </a:lnTo>
                  <a:lnTo>
                    <a:pt x="73" y="20"/>
                  </a:lnTo>
                  <a:lnTo>
                    <a:pt x="88" y="0"/>
                  </a:lnTo>
                  <a:close/>
                </a:path>
              </a:pathLst>
            </a:custGeom>
            <a:solidFill>
              <a:srgbClr val="FF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87" name="Freeform 181"/>
            <p:cNvSpPr>
              <a:spLocks/>
            </p:cNvSpPr>
            <p:nvPr/>
          </p:nvSpPr>
          <p:spPr bwMode="auto">
            <a:xfrm>
              <a:off x="5078" y="3307"/>
              <a:ext cx="32" cy="32"/>
            </a:xfrm>
            <a:custGeom>
              <a:avLst/>
              <a:gdLst>
                <a:gd name="T0" fmla="*/ 0 w 248"/>
                <a:gd name="T1" fmla="*/ 0 h 211"/>
                <a:gd name="T2" fmla="*/ 0 w 248"/>
                <a:gd name="T3" fmla="*/ 0 h 211"/>
                <a:gd name="T4" fmla="*/ 0 w 248"/>
                <a:gd name="T5" fmla="*/ 0 h 211"/>
                <a:gd name="T6" fmla="*/ 0 w 248"/>
                <a:gd name="T7" fmla="*/ 0 h 211"/>
                <a:gd name="T8" fmla="*/ 0 w 248"/>
                <a:gd name="T9" fmla="*/ 0 h 211"/>
                <a:gd name="T10" fmla="*/ 0 w 248"/>
                <a:gd name="T11" fmla="*/ 0 h 211"/>
                <a:gd name="T12" fmla="*/ 0 w 248"/>
                <a:gd name="T13" fmla="*/ 0 h 211"/>
                <a:gd name="T14" fmla="*/ 0 w 248"/>
                <a:gd name="T15" fmla="*/ 0 h 211"/>
                <a:gd name="T16" fmla="*/ 0 w 248"/>
                <a:gd name="T17" fmla="*/ 0 h 211"/>
                <a:gd name="T18" fmla="*/ 0 w 248"/>
                <a:gd name="T19" fmla="*/ 0 h 211"/>
                <a:gd name="T20" fmla="*/ 0 w 248"/>
                <a:gd name="T21" fmla="*/ 0 h 211"/>
                <a:gd name="T22" fmla="*/ 0 w 248"/>
                <a:gd name="T23" fmla="*/ 0 h 211"/>
                <a:gd name="T24" fmla="*/ 0 w 248"/>
                <a:gd name="T25" fmla="*/ 0 h 211"/>
                <a:gd name="T26" fmla="*/ 0 w 248"/>
                <a:gd name="T27" fmla="*/ 0 h 211"/>
                <a:gd name="T28" fmla="*/ 0 w 248"/>
                <a:gd name="T29" fmla="*/ 0 h 211"/>
                <a:gd name="T30" fmla="*/ 0 w 248"/>
                <a:gd name="T31" fmla="*/ 0 h 211"/>
                <a:gd name="T32" fmla="*/ 0 w 248"/>
                <a:gd name="T33" fmla="*/ 0 h 211"/>
                <a:gd name="T34" fmla="*/ 0 w 248"/>
                <a:gd name="T35" fmla="*/ 0 h 211"/>
                <a:gd name="T36" fmla="*/ 0 w 248"/>
                <a:gd name="T37" fmla="*/ 0 h 211"/>
                <a:gd name="T38" fmla="*/ 0 w 248"/>
                <a:gd name="T39" fmla="*/ 0 h 211"/>
                <a:gd name="T40" fmla="*/ 0 w 248"/>
                <a:gd name="T41" fmla="*/ 0 h 211"/>
                <a:gd name="T42" fmla="*/ 0 w 248"/>
                <a:gd name="T43" fmla="*/ 0 h 211"/>
                <a:gd name="T44" fmla="*/ 0 w 248"/>
                <a:gd name="T45" fmla="*/ 0 h 211"/>
                <a:gd name="T46" fmla="*/ 0 w 248"/>
                <a:gd name="T47" fmla="*/ 0 h 211"/>
                <a:gd name="T48" fmla="*/ 0 w 248"/>
                <a:gd name="T49" fmla="*/ 0 h 211"/>
                <a:gd name="T50" fmla="*/ 0 w 248"/>
                <a:gd name="T51" fmla="*/ 0 h 211"/>
                <a:gd name="T52" fmla="*/ 0 w 248"/>
                <a:gd name="T53" fmla="*/ 0 h 21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48" h="211">
                  <a:moveTo>
                    <a:pt x="16" y="0"/>
                  </a:moveTo>
                  <a:lnTo>
                    <a:pt x="0" y="0"/>
                  </a:lnTo>
                  <a:lnTo>
                    <a:pt x="1" y="18"/>
                  </a:lnTo>
                  <a:lnTo>
                    <a:pt x="8" y="62"/>
                  </a:lnTo>
                  <a:lnTo>
                    <a:pt x="16" y="89"/>
                  </a:lnTo>
                  <a:lnTo>
                    <a:pt x="27" y="117"/>
                  </a:lnTo>
                  <a:lnTo>
                    <a:pt x="45" y="146"/>
                  </a:lnTo>
                  <a:lnTo>
                    <a:pt x="68" y="172"/>
                  </a:lnTo>
                  <a:lnTo>
                    <a:pt x="94" y="190"/>
                  </a:lnTo>
                  <a:lnTo>
                    <a:pt x="123" y="202"/>
                  </a:lnTo>
                  <a:lnTo>
                    <a:pt x="154" y="209"/>
                  </a:lnTo>
                  <a:lnTo>
                    <a:pt x="182" y="211"/>
                  </a:lnTo>
                  <a:lnTo>
                    <a:pt x="229" y="209"/>
                  </a:lnTo>
                  <a:lnTo>
                    <a:pt x="248" y="205"/>
                  </a:lnTo>
                  <a:lnTo>
                    <a:pt x="246" y="190"/>
                  </a:lnTo>
                  <a:lnTo>
                    <a:pt x="227" y="192"/>
                  </a:lnTo>
                  <a:lnTo>
                    <a:pt x="182" y="194"/>
                  </a:lnTo>
                  <a:lnTo>
                    <a:pt x="156" y="192"/>
                  </a:lnTo>
                  <a:lnTo>
                    <a:pt x="127" y="187"/>
                  </a:lnTo>
                  <a:lnTo>
                    <a:pt x="102" y="176"/>
                  </a:lnTo>
                  <a:lnTo>
                    <a:pt x="78" y="160"/>
                  </a:lnTo>
                  <a:lnTo>
                    <a:pt x="57" y="136"/>
                  </a:lnTo>
                  <a:lnTo>
                    <a:pt x="41" y="111"/>
                  </a:lnTo>
                  <a:lnTo>
                    <a:pt x="30" y="83"/>
                  </a:lnTo>
                  <a:lnTo>
                    <a:pt x="22" y="58"/>
                  </a:lnTo>
                  <a:lnTo>
                    <a:pt x="17" y="16"/>
                  </a:lnTo>
                  <a:lnTo>
                    <a:pt x="16" y="0"/>
                  </a:lnTo>
                  <a:close/>
                </a:path>
              </a:pathLst>
            </a:custGeom>
            <a:solidFill>
              <a:srgbClr val="FF4040"/>
            </a:solidFill>
            <a:ln w="0">
              <a:solidFill>
                <a:srgbClr val="FF4040"/>
              </a:solidFill>
              <a:prstDash val="solid"/>
              <a:round/>
              <a:headEnd/>
              <a:tailEnd/>
            </a:ln>
          </p:spPr>
          <p:txBody>
            <a:bodyPr/>
            <a:lstStyle/>
            <a:p>
              <a:endParaRPr lang="ja-JP" altLang="en-US"/>
            </a:p>
          </p:txBody>
        </p:sp>
        <p:sp>
          <p:nvSpPr>
            <p:cNvPr id="3288" name="Freeform 182"/>
            <p:cNvSpPr>
              <a:spLocks/>
            </p:cNvSpPr>
            <p:nvPr/>
          </p:nvSpPr>
          <p:spPr bwMode="auto">
            <a:xfrm>
              <a:off x="5184" y="3143"/>
              <a:ext cx="21" cy="16"/>
            </a:xfrm>
            <a:custGeom>
              <a:avLst/>
              <a:gdLst>
                <a:gd name="T0" fmla="*/ 0 w 176"/>
                <a:gd name="T1" fmla="*/ 0 h 121"/>
                <a:gd name="T2" fmla="*/ 0 w 176"/>
                <a:gd name="T3" fmla="*/ 0 h 121"/>
                <a:gd name="T4" fmla="*/ 0 w 176"/>
                <a:gd name="T5" fmla="*/ 0 h 121"/>
                <a:gd name="T6" fmla="*/ 0 w 176"/>
                <a:gd name="T7" fmla="*/ 0 h 121"/>
                <a:gd name="T8" fmla="*/ 0 w 176"/>
                <a:gd name="T9" fmla="*/ 0 h 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6" h="121">
                  <a:moveTo>
                    <a:pt x="176" y="12"/>
                  </a:moveTo>
                  <a:lnTo>
                    <a:pt x="167" y="0"/>
                  </a:lnTo>
                  <a:lnTo>
                    <a:pt x="0" y="108"/>
                  </a:lnTo>
                  <a:lnTo>
                    <a:pt x="8" y="121"/>
                  </a:lnTo>
                  <a:lnTo>
                    <a:pt x="176" y="12"/>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289" name="Freeform 183"/>
            <p:cNvSpPr>
              <a:spLocks/>
            </p:cNvSpPr>
            <p:nvPr/>
          </p:nvSpPr>
          <p:spPr bwMode="auto">
            <a:xfrm>
              <a:off x="5179" y="3132"/>
              <a:ext cx="26" cy="16"/>
            </a:xfrm>
            <a:custGeom>
              <a:avLst/>
              <a:gdLst>
                <a:gd name="T0" fmla="*/ 0 w 197"/>
                <a:gd name="T1" fmla="*/ 0 h 151"/>
                <a:gd name="T2" fmla="*/ 0 w 197"/>
                <a:gd name="T3" fmla="*/ 0 h 151"/>
                <a:gd name="T4" fmla="*/ 0 w 197"/>
                <a:gd name="T5" fmla="*/ 0 h 151"/>
                <a:gd name="T6" fmla="*/ 0 w 197"/>
                <a:gd name="T7" fmla="*/ 0 h 151"/>
                <a:gd name="T8" fmla="*/ 0 w 197"/>
                <a:gd name="T9" fmla="*/ 0 h 1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7" h="151">
                  <a:moveTo>
                    <a:pt x="197" y="13"/>
                  </a:moveTo>
                  <a:lnTo>
                    <a:pt x="189" y="0"/>
                  </a:lnTo>
                  <a:lnTo>
                    <a:pt x="0" y="139"/>
                  </a:lnTo>
                  <a:lnTo>
                    <a:pt x="8" y="151"/>
                  </a:lnTo>
                  <a:lnTo>
                    <a:pt x="197" y="13"/>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290" name="Freeform 184"/>
            <p:cNvSpPr>
              <a:spLocks/>
            </p:cNvSpPr>
            <p:nvPr/>
          </p:nvSpPr>
          <p:spPr bwMode="auto">
            <a:xfrm>
              <a:off x="5168" y="3122"/>
              <a:ext cx="27" cy="21"/>
            </a:xfrm>
            <a:custGeom>
              <a:avLst/>
              <a:gdLst>
                <a:gd name="T0" fmla="*/ 0 w 182"/>
                <a:gd name="T1" fmla="*/ 0 h 135"/>
                <a:gd name="T2" fmla="*/ 0 w 182"/>
                <a:gd name="T3" fmla="*/ 0 h 135"/>
                <a:gd name="T4" fmla="*/ 0 w 182"/>
                <a:gd name="T5" fmla="*/ 0 h 135"/>
                <a:gd name="T6" fmla="*/ 0 w 182"/>
                <a:gd name="T7" fmla="*/ 0 h 135"/>
                <a:gd name="T8" fmla="*/ 0 w 182"/>
                <a:gd name="T9" fmla="*/ 0 h 1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 h="135">
                  <a:moveTo>
                    <a:pt x="182" y="13"/>
                  </a:moveTo>
                  <a:lnTo>
                    <a:pt x="174" y="0"/>
                  </a:lnTo>
                  <a:lnTo>
                    <a:pt x="0" y="123"/>
                  </a:lnTo>
                  <a:lnTo>
                    <a:pt x="8" y="135"/>
                  </a:lnTo>
                  <a:lnTo>
                    <a:pt x="182" y="13"/>
                  </a:lnTo>
                  <a:close/>
                </a:path>
              </a:pathLst>
            </a:custGeom>
            <a:solidFill>
              <a:srgbClr val="FF8080"/>
            </a:solidFill>
            <a:ln w="0">
              <a:solidFill>
                <a:srgbClr val="FF8080"/>
              </a:solidFill>
              <a:prstDash val="solid"/>
              <a:round/>
              <a:headEnd/>
              <a:tailEnd/>
            </a:ln>
          </p:spPr>
          <p:txBody>
            <a:bodyPr/>
            <a:lstStyle/>
            <a:p>
              <a:endParaRPr lang="ja-JP" altLang="en-US"/>
            </a:p>
          </p:txBody>
        </p:sp>
        <p:sp>
          <p:nvSpPr>
            <p:cNvPr id="3291" name="Freeform 185"/>
            <p:cNvSpPr>
              <a:spLocks/>
            </p:cNvSpPr>
            <p:nvPr/>
          </p:nvSpPr>
          <p:spPr bwMode="auto">
            <a:xfrm>
              <a:off x="4819" y="3339"/>
              <a:ext cx="11" cy="16"/>
            </a:xfrm>
            <a:custGeom>
              <a:avLst/>
              <a:gdLst>
                <a:gd name="T0" fmla="*/ 0 w 84"/>
                <a:gd name="T1" fmla="*/ 0 h 141"/>
                <a:gd name="T2" fmla="*/ 0 w 84"/>
                <a:gd name="T3" fmla="*/ 0 h 141"/>
                <a:gd name="T4" fmla="*/ 0 w 84"/>
                <a:gd name="T5" fmla="*/ 0 h 141"/>
                <a:gd name="T6" fmla="*/ 0 w 84"/>
                <a:gd name="T7" fmla="*/ 0 h 141"/>
                <a:gd name="T8" fmla="*/ 0 w 84"/>
                <a:gd name="T9" fmla="*/ 0 h 141"/>
                <a:gd name="T10" fmla="*/ 0 w 84"/>
                <a:gd name="T11" fmla="*/ 0 h 141"/>
                <a:gd name="T12" fmla="*/ 0 w 84"/>
                <a:gd name="T13" fmla="*/ 0 h 141"/>
                <a:gd name="T14" fmla="*/ 0 w 84"/>
                <a:gd name="T15" fmla="*/ 0 h 141"/>
                <a:gd name="T16" fmla="*/ 0 w 84"/>
                <a:gd name="T17" fmla="*/ 0 h 141"/>
                <a:gd name="T18" fmla="*/ 0 w 84"/>
                <a:gd name="T19" fmla="*/ 0 h 141"/>
                <a:gd name="T20" fmla="*/ 0 w 84"/>
                <a:gd name="T21" fmla="*/ 0 h 141"/>
                <a:gd name="T22" fmla="*/ 0 w 84"/>
                <a:gd name="T23" fmla="*/ 0 h 141"/>
                <a:gd name="T24" fmla="*/ 0 w 84"/>
                <a:gd name="T25" fmla="*/ 0 h 141"/>
                <a:gd name="T26" fmla="*/ 0 w 84"/>
                <a:gd name="T27" fmla="*/ 0 h 141"/>
                <a:gd name="T28" fmla="*/ 0 w 84"/>
                <a:gd name="T29" fmla="*/ 0 h 14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4" h="141">
                  <a:moveTo>
                    <a:pt x="22" y="0"/>
                  </a:moveTo>
                  <a:lnTo>
                    <a:pt x="39" y="36"/>
                  </a:lnTo>
                  <a:lnTo>
                    <a:pt x="58" y="68"/>
                  </a:lnTo>
                  <a:lnTo>
                    <a:pt x="67" y="80"/>
                  </a:lnTo>
                  <a:lnTo>
                    <a:pt x="84" y="97"/>
                  </a:lnTo>
                  <a:lnTo>
                    <a:pt x="51" y="110"/>
                  </a:lnTo>
                  <a:lnTo>
                    <a:pt x="26" y="124"/>
                  </a:lnTo>
                  <a:lnTo>
                    <a:pt x="17" y="130"/>
                  </a:lnTo>
                  <a:lnTo>
                    <a:pt x="9" y="141"/>
                  </a:lnTo>
                  <a:lnTo>
                    <a:pt x="5" y="131"/>
                  </a:lnTo>
                  <a:lnTo>
                    <a:pt x="0" y="101"/>
                  </a:lnTo>
                  <a:lnTo>
                    <a:pt x="0" y="80"/>
                  </a:lnTo>
                  <a:lnTo>
                    <a:pt x="2" y="56"/>
                  </a:lnTo>
                  <a:lnTo>
                    <a:pt x="9" y="30"/>
                  </a:lnTo>
                  <a:lnTo>
                    <a:pt x="22" y="0"/>
                  </a:lnTo>
                  <a:close/>
                </a:path>
              </a:pathLst>
            </a:custGeom>
            <a:solidFill>
              <a:srgbClr val="FF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92" name="Freeform 186"/>
            <p:cNvSpPr>
              <a:spLocks/>
            </p:cNvSpPr>
            <p:nvPr/>
          </p:nvSpPr>
          <p:spPr bwMode="auto">
            <a:xfrm>
              <a:off x="5057" y="3329"/>
              <a:ext cx="11" cy="15"/>
            </a:xfrm>
            <a:custGeom>
              <a:avLst/>
              <a:gdLst>
                <a:gd name="T0" fmla="*/ 0 w 78"/>
                <a:gd name="T1" fmla="*/ 0 h 128"/>
                <a:gd name="T2" fmla="*/ 0 w 78"/>
                <a:gd name="T3" fmla="*/ 0 h 128"/>
                <a:gd name="T4" fmla="*/ 0 w 78"/>
                <a:gd name="T5" fmla="*/ 0 h 128"/>
                <a:gd name="T6" fmla="*/ 0 w 78"/>
                <a:gd name="T7" fmla="*/ 0 h 128"/>
                <a:gd name="T8" fmla="*/ 0 w 78"/>
                <a:gd name="T9" fmla="*/ 0 h 128"/>
                <a:gd name="T10" fmla="*/ 0 w 78"/>
                <a:gd name="T11" fmla="*/ 0 h 128"/>
                <a:gd name="T12" fmla="*/ 0 w 78"/>
                <a:gd name="T13" fmla="*/ 0 h 128"/>
                <a:gd name="T14" fmla="*/ 0 w 78"/>
                <a:gd name="T15" fmla="*/ 0 h 128"/>
                <a:gd name="T16" fmla="*/ 0 w 78"/>
                <a:gd name="T17" fmla="*/ 0 h 128"/>
                <a:gd name="T18" fmla="*/ 0 w 78"/>
                <a:gd name="T19" fmla="*/ 0 h 128"/>
                <a:gd name="T20" fmla="*/ 0 w 78"/>
                <a:gd name="T21" fmla="*/ 0 h 128"/>
                <a:gd name="T22" fmla="*/ 0 w 78"/>
                <a:gd name="T23" fmla="*/ 0 h 128"/>
                <a:gd name="T24" fmla="*/ 0 w 78"/>
                <a:gd name="T25" fmla="*/ 0 h 1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8" h="128">
                  <a:moveTo>
                    <a:pt x="19" y="0"/>
                  </a:moveTo>
                  <a:lnTo>
                    <a:pt x="33" y="32"/>
                  </a:lnTo>
                  <a:lnTo>
                    <a:pt x="52" y="64"/>
                  </a:lnTo>
                  <a:lnTo>
                    <a:pt x="78" y="101"/>
                  </a:lnTo>
                  <a:lnTo>
                    <a:pt x="40" y="104"/>
                  </a:lnTo>
                  <a:lnTo>
                    <a:pt x="13" y="112"/>
                  </a:lnTo>
                  <a:lnTo>
                    <a:pt x="4" y="117"/>
                  </a:lnTo>
                  <a:lnTo>
                    <a:pt x="2" y="118"/>
                  </a:lnTo>
                  <a:lnTo>
                    <a:pt x="2" y="128"/>
                  </a:lnTo>
                  <a:lnTo>
                    <a:pt x="1" y="118"/>
                  </a:lnTo>
                  <a:lnTo>
                    <a:pt x="0" y="91"/>
                  </a:lnTo>
                  <a:lnTo>
                    <a:pt x="5" y="50"/>
                  </a:lnTo>
                  <a:lnTo>
                    <a:pt x="19" y="0"/>
                  </a:lnTo>
                  <a:close/>
                </a:path>
              </a:pathLst>
            </a:custGeom>
            <a:solidFill>
              <a:srgbClr val="FF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93" name="Freeform 187"/>
            <p:cNvSpPr>
              <a:spLocks/>
            </p:cNvSpPr>
            <p:nvPr/>
          </p:nvSpPr>
          <p:spPr bwMode="auto">
            <a:xfrm>
              <a:off x="4825" y="3429"/>
              <a:ext cx="47" cy="16"/>
            </a:xfrm>
            <a:custGeom>
              <a:avLst/>
              <a:gdLst>
                <a:gd name="T0" fmla="*/ 0 w 332"/>
                <a:gd name="T1" fmla="*/ 0 h 122"/>
                <a:gd name="T2" fmla="*/ 0 w 332"/>
                <a:gd name="T3" fmla="*/ 0 h 122"/>
                <a:gd name="T4" fmla="*/ 0 w 332"/>
                <a:gd name="T5" fmla="*/ 0 h 122"/>
                <a:gd name="T6" fmla="*/ 0 w 332"/>
                <a:gd name="T7" fmla="*/ 0 h 122"/>
                <a:gd name="T8" fmla="*/ 0 w 332"/>
                <a:gd name="T9" fmla="*/ 0 h 122"/>
                <a:gd name="T10" fmla="*/ 0 w 332"/>
                <a:gd name="T11" fmla="*/ 0 h 122"/>
                <a:gd name="T12" fmla="*/ 0 w 332"/>
                <a:gd name="T13" fmla="*/ 0 h 122"/>
                <a:gd name="T14" fmla="*/ 0 w 332"/>
                <a:gd name="T15" fmla="*/ 0 h 122"/>
                <a:gd name="T16" fmla="*/ 0 w 332"/>
                <a:gd name="T17" fmla="*/ 0 h 122"/>
                <a:gd name="T18" fmla="*/ 0 w 332"/>
                <a:gd name="T19" fmla="*/ 0 h 122"/>
                <a:gd name="T20" fmla="*/ 0 w 332"/>
                <a:gd name="T21" fmla="*/ 0 h 122"/>
                <a:gd name="T22" fmla="*/ 0 w 332"/>
                <a:gd name="T23" fmla="*/ 0 h 122"/>
                <a:gd name="T24" fmla="*/ 0 w 332"/>
                <a:gd name="T25" fmla="*/ 0 h 122"/>
                <a:gd name="T26" fmla="*/ 0 w 332"/>
                <a:gd name="T27" fmla="*/ 0 h 122"/>
                <a:gd name="T28" fmla="*/ 0 w 332"/>
                <a:gd name="T29" fmla="*/ 0 h 122"/>
                <a:gd name="T30" fmla="*/ 0 w 332"/>
                <a:gd name="T31" fmla="*/ 0 h 1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2" h="122">
                  <a:moveTo>
                    <a:pt x="0" y="0"/>
                  </a:moveTo>
                  <a:lnTo>
                    <a:pt x="330" y="0"/>
                  </a:lnTo>
                  <a:lnTo>
                    <a:pt x="332" y="53"/>
                  </a:lnTo>
                  <a:lnTo>
                    <a:pt x="330" y="74"/>
                  </a:lnTo>
                  <a:lnTo>
                    <a:pt x="325" y="92"/>
                  </a:lnTo>
                  <a:lnTo>
                    <a:pt x="320" y="105"/>
                  </a:lnTo>
                  <a:lnTo>
                    <a:pt x="303" y="115"/>
                  </a:lnTo>
                  <a:lnTo>
                    <a:pt x="247" y="121"/>
                  </a:lnTo>
                  <a:lnTo>
                    <a:pt x="161" y="122"/>
                  </a:lnTo>
                  <a:lnTo>
                    <a:pt x="78" y="118"/>
                  </a:lnTo>
                  <a:lnTo>
                    <a:pt x="47" y="112"/>
                  </a:lnTo>
                  <a:lnTo>
                    <a:pt x="38" y="109"/>
                  </a:lnTo>
                  <a:lnTo>
                    <a:pt x="31" y="104"/>
                  </a:lnTo>
                  <a:lnTo>
                    <a:pt x="17" y="78"/>
                  </a:lnTo>
                  <a:lnTo>
                    <a:pt x="6" y="43"/>
                  </a:lnTo>
                  <a:lnTo>
                    <a:pt x="0" y="0"/>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94" name="Freeform 188"/>
            <p:cNvSpPr>
              <a:spLocks/>
            </p:cNvSpPr>
            <p:nvPr/>
          </p:nvSpPr>
          <p:spPr bwMode="auto">
            <a:xfrm>
              <a:off x="4825" y="3429"/>
              <a:ext cx="53" cy="16"/>
            </a:xfrm>
            <a:custGeom>
              <a:avLst/>
              <a:gdLst>
                <a:gd name="T0" fmla="*/ 0 w 349"/>
                <a:gd name="T1" fmla="*/ 0 h 138"/>
                <a:gd name="T2" fmla="*/ 0 w 349"/>
                <a:gd name="T3" fmla="*/ 0 h 138"/>
                <a:gd name="T4" fmla="*/ 0 w 349"/>
                <a:gd name="T5" fmla="*/ 0 h 138"/>
                <a:gd name="T6" fmla="*/ 0 w 349"/>
                <a:gd name="T7" fmla="*/ 0 h 138"/>
                <a:gd name="T8" fmla="*/ 0 w 349"/>
                <a:gd name="T9" fmla="*/ 0 h 138"/>
                <a:gd name="T10" fmla="*/ 0 w 349"/>
                <a:gd name="T11" fmla="*/ 0 h 138"/>
                <a:gd name="T12" fmla="*/ 0 w 349"/>
                <a:gd name="T13" fmla="*/ 0 h 138"/>
                <a:gd name="T14" fmla="*/ 0 w 349"/>
                <a:gd name="T15" fmla="*/ 0 h 138"/>
                <a:gd name="T16" fmla="*/ 0 w 349"/>
                <a:gd name="T17" fmla="*/ 0 h 138"/>
                <a:gd name="T18" fmla="*/ 0 w 349"/>
                <a:gd name="T19" fmla="*/ 0 h 138"/>
                <a:gd name="T20" fmla="*/ 0 w 349"/>
                <a:gd name="T21" fmla="*/ 0 h 138"/>
                <a:gd name="T22" fmla="*/ 0 w 349"/>
                <a:gd name="T23" fmla="*/ 0 h 138"/>
                <a:gd name="T24" fmla="*/ 0 w 349"/>
                <a:gd name="T25" fmla="*/ 0 h 138"/>
                <a:gd name="T26" fmla="*/ 0 w 349"/>
                <a:gd name="T27" fmla="*/ 0 h 138"/>
                <a:gd name="T28" fmla="*/ 0 w 349"/>
                <a:gd name="T29" fmla="*/ 0 h 138"/>
                <a:gd name="T30" fmla="*/ 0 w 349"/>
                <a:gd name="T31" fmla="*/ 0 h 138"/>
                <a:gd name="T32" fmla="*/ 0 w 349"/>
                <a:gd name="T33" fmla="*/ 0 h 138"/>
                <a:gd name="T34" fmla="*/ 0 w 349"/>
                <a:gd name="T35" fmla="*/ 0 h 138"/>
                <a:gd name="T36" fmla="*/ 0 w 349"/>
                <a:gd name="T37" fmla="*/ 0 h 138"/>
                <a:gd name="T38" fmla="*/ 0 w 349"/>
                <a:gd name="T39" fmla="*/ 0 h 138"/>
                <a:gd name="T40" fmla="*/ 0 w 349"/>
                <a:gd name="T41" fmla="*/ 0 h 138"/>
                <a:gd name="T42" fmla="*/ 0 w 349"/>
                <a:gd name="T43" fmla="*/ 0 h 138"/>
                <a:gd name="T44" fmla="*/ 0 w 349"/>
                <a:gd name="T45" fmla="*/ 0 h 138"/>
                <a:gd name="T46" fmla="*/ 0 w 349"/>
                <a:gd name="T47" fmla="*/ 0 h 138"/>
                <a:gd name="T48" fmla="*/ 0 w 349"/>
                <a:gd name="T49" fmla="*/ 0 h 138"/>
                <a:gd name="T50" fmla="*/ 0 w 349"/>
                <a:gd name="T51" fmla="*/ 0 h 138"/>
                <a:gd name="T52" fmla="*/ 0 w 349"/>
                <a:gd name="T53" fmla="*/ 0 h 138"/>
                <a:gd name="T54" fmla="*/ 0 w 349"/>
                <a:gd name="T55" fmla="*/ 0 h 138"/>
                <a:gd name="T56" fmla="*/ 0 w 349"/>
                <a:gd name="T57" fmla="*/ 0 h 138"/>
                <a:gd name="T58" fmla="*/ 0 w 349"/>
                <a:gd name="T59" fmla="*/ 0 h 138"/>
                <a:gd name="T60" fmla="*/ 0 w 349"/>
                <a:gd name="T61" fmla="*/ 0 h 138"/>
                <a:gd name="T62" fmla="*/ 0 w 349"/>
                <a:gd name="T63" fmla="*/ 0 h 138"/>
                <a:gd name="T64" fmla="*/ 0 w 349"/>
                <a:gd name="T65" fmla="*/ 0 h 138"/>
                <a:gd name="T66" fmla="*/ 0 w 349"/>
                <a:gd name="T67" fmla="*/ 0 h 138"/>
                <a:gd name="T68" fmla="*/ 0 w 349"/>
                <a:gd name="T69" fmla="*/ 0 h 138"/>
                <a:gd name="T70" fmla="*/ 0 w 349"/>
                <a:gd name="T71" fmla="*/ 0 h 138"/>
                <a:gd name="T72" fmla="*/ 0 w 349"/>
                <a:gd name="T73" fmla="*/ 0 h 13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49" h="138">
                  <a:moveTo>
                    <a:pt x="7" y="52"/>
                  </a:moveTo>
                  <a:lnTo>
                    <a:pt x="23" y="50"/>
                  </a:lnTo>
                  <a:lnTo>
                    <a:pt x="18" y="16"/>
                  </a:lnTo>
                  <a:lnTo>
                    <a:pt x="332" y="16"/>
                  </a:lnTo>
                  <a:lnTo>
                    <a:pt x="333" y="61"/>
                  </a:lnTo>
                  <a:lnTo>
                    <a:pt x="332" y="81"/>
                  </a:lnTo>
                  <a:lnTo>
                    <a:pt x="327" y="98"/>
                  </a:lnTo>
                  <a:lnTo>
                    <a:pt x="323" y="108"/>
                  </a:lnTo>
                  <a:lnTo>
                    <a:pt x="310" y="115"/>
                  </a:lnTo>
                  <a:lnTo>
                    <a:pt x="256" y="121"/>
                  </a:lnTo>
                  <a:lnTo>
                    <a:pt x="170" y="122"/>
                  </a:lnTo>
                  <a:lnTo>
                    <a:pt x="88" y="117"/>
                  </a:lnTo>
                  <a:lnTo>
                    <a:pt x="58" y="112"/>
                  </a:lnTo>
                  <a:lnTo>
                    <a:pt x="50" y="110"/>
                  </a:lnTo>
                  <a:lnTo>
                    <a:pt x="46" y="107"/>
                  </a:lnTo>
                  <a:lnTo>
                    <a:pt x="33" y="83"/>
                  </a:lnTo>
                  <a:lnTo>
                    <a:pt x="22" y="49"/>
                  </a:lnTo>
                  <a:lnTo>
                    <a:pt x="18" y="16"/>
                  </a:lnTo>
                  <a:lnTo>
                    <a:pt x="339" y="16"/>
                  </a:lnTo>
                  <a:lnTo>
                    <a:pt x="339" y="0"/>
                  </a:lnTo>
                  <a:lnTo>
                    <a:pt x="0" y="0"/>
                  </a:lnTo>
                  <a:lnTo>
                    <a:pt x="8" y="53"/>
                  </a:lnTo>
                  <a:lnTo>
                    <a:pt x="18" y="89"/>
                  </a:lnTo>
                  <a:lnTo>
                    <a:pt x="34" y="117"/>
                  </a:lnTo>
                  <a:lnTo>
                    <a:pt x="44" y="125"/>
                  </a:lnTo>
                  <a:lnTo>
                    <a:pt x="54" y="127"/>
                  </a:lnTo>
                  <a:lnTo>
                    <a:pt x="86" y="134"/>
                  </a:lnTo>
                  <a:lnTo>
                    <a:pt x="170" y="138"/>
                  </a:lnTo>
                  <a:lnTo>
                    <a:pt x="256" y="137"/>
                  </a:lnTo>
                  <a:lnTo>
                    <a:pt x="315" y="130"/>
                  </a:lnTo>
                  <a:lnTo>
                    <a:pt x="335" y="118"/>
                  </a:lnTo>
                  <a:lnTo>
                    <a:pt x="341" y="102"/>
                  </a:lnTo>
                  <a:lnTo>
                    <a:pt x="346" y="83"/>
                  </a:lnTo>
                  <a:lnTo>
                    <a:pt x="349" y="61"/>
                  </a:lnTo>
                  <a:lnTo>
                    <a:pt x="346" y="0"/>
                  </a:lnTo>
                  <a:lnTo>
                    <a:pt x="0" y="0"/>
                  </a:lnTo>
                  <a:lnTo>
                    <a:pt x="7" y="52"/>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95" name="Freeform 189"/>
            <p:cNvSpPr>
              <a:spLocks/>
            </p:cNvSpPr>
            <p:nvPr/>
          </p:nvSpPr>
          <p:spPr bwMode="auto">
            <a:xfrm>
              <a:off x="4751" y="3397"/>
              <a:ext cx="37" cy="38"/>
            </a:xfrm>
            <a:custGeom>
              <a:avLst/>
              <a:gdLst>
                <a:gd name="T0" fmla="*/ 0 w 267"/>
                <a:gd name="T1" fmla="*/ 0 h 284"/>
                <a:gd name="T2" fmla="*/ 0 w 267"/>
                <a:gd name="T3" fmla="*/ 0 h 284"/>
                <a:gd name="T4" fmla="*/ 0 w 267"/>
                <a:gd name="T5" fmla="*/ 0 h 284"/>
                <a:gd name="T6" fmla="*/ 0 w 267"/>
                <a:gd name="T7" fmla="*/ 0 h 284"/>
                <a:gd name="T8" fmla="*/ 0 w 267"/>
                <a:gd name="T9" fmla="*/ 0 h 284"/>
                <a:gd name="T10" fmla="*/ 0 w 267"/>
                <a:gd name="T11" fmla="*/ 0 h 284"/>
                <a:gd name="T12" fmla="*/ 0 w 267"/>
                <a:gd name="T13" fmla="*/ 0 h 284"/>
                <a:gd name="T14" fmla="*/ 0 w 267"/>
                <a:gd name="T15" fmla="*/ 0 h 284"/>
                <a:gd name="T16" fmla="*/ 0 w 267"/>
                <a:gd name="T17" fmla="*/ 0 h 284"/>
                <a:gd name="T18" fmla="*/ 0 w 267"/>
                <a:gd name="T19" fmla="*/ 0 h 284"/>
                <a:gd name="T20" fmla="*/ 0 w 267"/>
                <a:gd name="T21" fmla="*/ 0 h 284"/>
                <a:gd name="T22" fmla="*/ 0 w 267"/>
                <a:gd name="T23" fmla="*/ 0 h 284"/>
                <a:gd name="T24" fmla="*/ 0 w 267"/>
                <a:gd name="T25" fmla="*/ 0 h 284"/>
                <a:gd name="T26" fmla="*/ 0 w 267"/>
                <a:gd name="T27" fmla="*/ 0 h 284"/>
                <a:gd name="T28" fmla="*/ 0 w 267"/>
                <a:gd name="T29" fmla="*/ 0 h 284"/>
                <a:gd name="T30" fmla="*/ 0 w 267"/>
                <a:gd name="T31" fmla="*/ 0 h 284"/>
                <a:gd name="T32" fmla="*/ 0 w 267"/>
                <a:gd name="T33" fmla="*/ 0 h 28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67" h="284">
                  <a:moveTo>
                    <a:pt x="3" y="0"/>
                  </a:moveTo>
                  <a:lnTo>
                    <a:pt x="267" y="164"/>
                  </a:lnTo>
                  <a:lnTo>
                    <a:pt x="257" y="226"/>
                  </a:lnTo>
                  <a:lnTo>
                    <a:pt x="244" y="267"/>
                  </a:lnTo>
                  <a:lnTo>
                    <a:pt x="238" y="279"/>
                  </a:lnTo>
                  <a:lnTo>
                    <a:pt x="236" y="283"/>
                  </a:lnTo>
                  <a:lnTo>
                    <a:pt x="236" y="284"/>
                  </a:lnTo>
                  <a:lnTo>
                    <a:pt x="224" y="281"/>
                  </a:lnTo>
                  <a:lnTo>
                    <a:pt x="178" y="259"/>
                  </a:lnTo>
                  <a:lnTo>
                    <a:pt x="108" y="219"/>
                  </a:lnTo>
                  <a:lnTo>
                    <a:pt x="42" y="171"/>
                  </a:lnTo>
                  <a:lnTo>
                    <a:pt x="19" y="150"/>
                  </a:lnTo>
                  <a:lnTo>
                    <a:pt x="12" y="143"/>
                  </a:lnTo>
                  <a:lnTo>
                    <a:pt x="7" y="134"/>
                  </a:lnTo>
                  <a:lnTo>
                    <a:pt x="0" y="97"/>
                  </a:lnTo>
                  <a:lnTo>
                    <a:pt x="0" y="52"/>
                  </a:lnTo>
                  <a:lnTo>
                    <a:pt x="3" y="0"/>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96" name="Freeform 190"/>
            <p:cNvSpPr>
              <a:spLocks/>
            </p:cNvSpPr>
            <p:nvPr/>
          </p:nvSpPr>
          <p:spPr bwMode="auto">
            <a:xfrm>
              <a:off x="4751" y="3397"/>
              <a:ext cx="37" cy="38"/>
            </a:xfrm>
            <a:custGeom>
              <a:avLst/>
              <a:gdLst>
                <a:gd name="T0" fmla="*/ 0 w 283"/>
                <a:gd name="T1" fmla="*/ 0 h 305"/>
                <a:gd name="T2" fmla="*/ 0 w 283"/>
                <a:gd name="T3" fmla="*/ 0 h 305"/>
                <a:gd name="T4" fmla="*/ 0 w 283"/>
                <a:gd name="T5" fmla="*/ 0 h 305"/>
                <a:gd name="T6" fmla="*/ 0 w 283"/>
                <a:gd name="T7" fmla="*/ 0 h 305"/>
                <a:gd name="T8" fmla="*/ 0 w 283"/>
                <a:gd name="T9" fmla="*/ 0 h 305"/>
                <a:gd name="T10" fmla="*/ 0 w 283"/>
                <a:gd name="T11" fmla="*/ 0 h 305"/>
                <a:gd name="T12" fmla="*/ 0 w 283"/>
                <a:gd name="T13" fmla="*/ 0 h 305"/>
                <a:gd name="T14" fmla="*/ 0 w 283"/>
                <a:gd name="T15" fmla="*/ 0 h 305"/>
                <a:gd name="T16" fmla="*/ 0 w 283"/>
                <a:gd name="T17" fmla="*/ 0 h 305"/>
                <a:gd name="T18" fmla="*/ 0 w 283"/>
                <a:gd name="T19" fmla="*/ 0 h 305"/>
                <a:gd name="T20" fmla="*/ 0 w 283"/>
                <a:gd name="T21" fmla="*/ 0 h 305"/>
                <a:gd name="T22" fmla="*/ 0 w 283"/>
                <a:gd name="T23" fmla="*/ 0 h 305"/>
                <a:gd name="T24" fmla="*/ 0 w 283"/>
                <a:gd name="T25" fmla="*/ 0 h 305"/>
                <a:gd name="T26" fmla="*/ 0 w 283"/>
                <a:gd name="T27" fmla="*/ 0 h 305"/>
                <a:gd name="T28" fmla="*/ 0 w 283"/>
                <a:gd name="T29" fmla="*/ 0 h 305"/>
                <a:gd name="T30" fmla="*/ 0 w 283"/>
                <a:gd name="T31" fmla="*/ 0 h 305"/>
                <a:gd name="T32" fmla="*/ 0 w 283"/>
                <a:gd name="T33" fmla="*/ 0 h 305"/>
                <a:gd name="T34" fmla="*/ 0 w 283"/>
                <a:gd name="T35" fmla="*/ 0 h 305"/>
                <a:gd name="T36" fmla="*/ 0 w 283"/>
                <a:gd name="T37" fmla="*/ 0 h 305"/>
                <a:gd name="T38" fmla="*/ 0 w 283"/>
                <a:gd name="T39" fmla="*/ 0 h 305"/>
                <a:gd name="T40" fmla="*/ 0 w 283"/>
                <a:gd name="T41" fmla="*/ 0 h 305"/>
                <a:gd name="T42" fmla="*/ 0 w 283"/>
                <a:gd name="T43" fmla="*/ 0 h 305"/>
                <a:gd name="T44" fmla="*/ 0 w 283"/>
                <a:gd name="T45" fmla="*/ 0 h 305"/>
                <a:gd name="T46" fmla="*/ 0 w 283"/>
                <a:gd name="T47" fmla="*/ 0 h 305"/>
                <a:gd name="T48" fmla="*/ 0 w 283"/>
                <a:gd name="T49" fmla="*/ 0 h 305"/>
                <a:gd name="T50" fmla="*/ 0 w 283"/>
                <a:gd name="T51" fmla="*/ 0 h 305"/>
                <a:gd name="T52" fmla="*/ 0 w 283"/>
                <a:gd name="T53" fmla="*/ 0 h 305"/>
                <a:gd name="T54" fmla="*/ 0 w 283"/>
                <a:gd name="T55" fmla="*/ 0 h 305"/>
                <a:gd name="T56" fmla="*/ 0 w 283"/>
                <a:gd name="T57" fmla="*/ 0 h 305"/>
                <a:gd name="T58" fmla="*/ 0 w 283"/>
                <a:gd name="T59" fmla="*/ 0 h 305"/>
                <a:gd name="T60" fmla="*/ 0 w 283"/>
                <a:gd name="T61" fmla="*/ 0 h 305"/>
                <a:gd name="T62" fmla="*/ 0 w 283"/>
                <a:gd name="T63" fmla="*/ 0 h 305"/>
                <a:gd name="T64" fmla="*/ 0 w 283"/>
                <a:gd name="T65" fmla="*/ 0 h 305"/>
                <a:gd name="T66" fmla="*/ 0 w 283"/>
                <a:gd name="T67" fmla="*/ 0 h 305"/>
                <a:gd name="T68" fmla="*/ 0 w 283"/>
                <a:gd name="T69" fmla="*/ 0 h 305"/>
                <a:gd name="T70" fmla="*/ 0 w 283"/>
                <a:gd name="T71" fmla="*/ 0 h 305"/>
                <a:gd name="T72" fmla="*/ 0 w 283"/>
                <a:gd name="T73" fmla="*/ 0 h 305"/>
                <a:gd name="T74" fmla="*/ 0 w 283"/>
                <a:gd name="T75" fmla="*/ 0 h 305"/>
                <a:gd name="T76" fmla="*/ 0 w 283"/>
                <a:gd name="T77" fmla="*/ 0 h 305"/>
                <a:gd name="T78" fmla="*/ 0 w 283"/>
                <a:gd name="T79" fmla="*/ 0 h 305"/>
                <a:gd name="T80" fmla="*/ 0 w 283"/>
                <a:gd name="T81" fmla="*/ 0 h 305"/>
                <a:gd name="T82" fmla="*/ 0 w 283"/>
                <a:gd name="T83" fmla="*/ 0 h 305"/>
                <a:gd name="T84" fmla="*/ 0 w 283"/>
                <a:gd name="T85" fmla="*/ 0 h 305"/>
                <a:gd name="T86" fmla="*/ 0 w 283"/>
                <a:gd name="T87" fmla="*/ 0 h 305"/>
                <a:gd name="T88" fmla="*/ 0 w 283"/>
                <a:gd name="T89" fmla="*/ 0 h 30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83" h="305">
                  <a:moveTo>
                    <a:pt x="0" y="66"/>
                  </a:moveTo>
                  <a:lnTo>
                    <a:pt x="16" y="66"/>
                  </a:lnTo>
                  <a:lnTo>
                    <a:pt x="18" y="27"/>
                  </a:lnTo>
                  <a:lnTo>
                    <a:pt x="266" y="182"/>
                  </a:lnTo>
                  <a:lnTo>
                    <a:pt x="258" y="238"/>
                  </a:lnTo>
                  <a:lnTo>
                    <a:pt x="245" y="278"/>
                  </a:lnTo>
                  <a:lnTo>
                    <a:pt x="239" y="290"/>
                  </a:lnTo>
                  <a:lnTo>
                    <a:pt x="236" y="295"/>
                  </a:lnTo>
                  <a:lnTo>
                    <a:pt x="236" y="298"/>
                  </a:lnTo>
                  <a:lnTo>
                    <a:pt x="242" y="305"/>
                  </a:lnTo>
                  <a:lnTo>
                    <a:pt x="246" y="291"/>
                  </a:lnTo>
                  <a:lnTo>
                    <a:pt x="235" y="288"/>
                  </a:lnTo>
                  <a:lnTo>
                    <a:pt x="190" y="266"/>
                  </a:lnTo>
                  <a:lnTo>
                    <a:pt x="120" y="226"/>
                  </a:lnTo>
                  <a:lnTo>
                    <a:pt x="55" y="179"/>
                  </a:lnTo>
                  <a:lnTo>
                    <a:pt x="32" y="159"/>
                  </a:lnTo>
                  <a:lnTo>
                    <a:pt x="26" y="152"/>
                  </a:lnTo>
                  <a:lnTo>
                    <a:pt x="22" y="144"/>
                  </a:lnTo>
                  <a:lnTo>
                    <a:pt x="16" y="110"/>
                  </a:lnTo>
                  <a:lnTo>
                    <a:pt x="16" y="66"/>
                  </a:lnTo>
                  <a:lnTo>
                    <a:pt x="18" y="27"/>
                  </a:lnTo>
                  <a:lnTo>
                    <a:pt x="270" y="184"/>
                  </a:lnTo>
                  <a:lnTo>
                    <a:pt x="279" y="172"/>
                  </a:lnTo>
                  <a:lnTo>
                    <a:pt x="4" y="0"/>
                  </a:lnTo>
                  <a:lnTo>
                    <a:pt x="0" y="66"/>
                  </a:lnTo>
                  <a:lnTo>
                    <a:pt x="0" y="112"/>
                  </a:lnTo>
                  <a:lnTo>
                    <a:pt x="8" y="151"/>
                  </a:lnTo>
                  <a:lnTo>
                    <a:pt x="14" y="162"/>
                  </a:lnTo>
                  <a:lnTo>
                    <a:pt x="22" y="169"/>
                  </a:lnTo>
                  <a:lnTo>
                    <a:pt x="45" y="192"/>
                  </a:lnTo>
                  <a:lnTo>
                    <a:pt x="112" y="239"/>
                  </a:lnTo>
                  <a:lnTo>
                    <a:pt x="182" y="281"/>
                  </a:lnTo>
                  <a:lnTo>
                    <a:pt x="229" y="302"/>
                  </a:lnTo>
                  <a:lnTo>
                    <a:pt x="242" y="305"/>
                  </a:lnTo>
                  <a:lnTo>
                    <a:pt x="252" y="297"/>
                  </a:lnTo>
                  <a:lnTo>
                    <a:pt x="237" y="294"/>
                  </a:lnTo>
                  <a:lnTo>
                    <a:pt x="251" y="300"/>
                  </a:lnTo>
                  <a:lnTo>
                    <a:pt x="253" y="296"/>
                  </a:lnTo>
                  <a:lnTo>
                    <a:pt x="259" y="284"/>
                  </a:lnTo>
                  <a:lnTo>
                    <a:pt x="272" y="242"/>
                  </a:lnTo>
                  <a:lnTo>
                    <a:pt x="283" y="174"/>
                  </a:lnTo>
                  <a:lnTo>
                    <a:pt x="4" y="0"/>
                  </a:lnTo>
                  <a:lnTo>
                    <a:pt x="0" y="66"/>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97" name="Freeform 191"/>
            <p:cNvSpPr>
              <a:spLocks/>
            </p:cNvSpPr>
            <p:nvPr/>
          </p:nvSpPr>
          <p:spPr bwMode="auto">
            <a:xfrm>
              <a:off x="4814" y="3657"/>
              <a:ext cx="16" cy="11"/>
            </a:xfrm>
            <a:custGeom>
              <a:avLst/>
              <a:gdLst>
                <a:gd name="T0" fmla="*/ 0 w 113"/>
                <a:gd name="T1" fmla="*/ 0 h 93"/>
                <a:gd name="T2" fmla="*/ 0 w 113"/>
                <a:gd name="T3" fmla="*/ 0 h 93"/>
                <a:gd name="T4" fmla="*/ 0 w 113"/>
                <a:gd name="T5" fmla="*/ 0 h 93"/>
                <a:gd name="T6" fmla="*/ 0 w 113"/>
                <a:gd name="T7" fmla="*/ 0 h 93"/>
                <a:gd name="T8" fmla="*/ 0 w 113"/>
                <a:gd name="T9" fmla="*/ 0 h 93"/>
                <a:gd name="T10" fmla="*/ 0 w 113"/>
                <a:gd name="T11" fmla="*/ 0 h 93"/>
                <a:gd name="T12" fmla="*/ 0 w 113"/>
                <a:gd name="T13" fmla="*/ 0 h 93"/>
                <a:gd name="T14" fmla="*/ 0 w 113"/>
                <a:gd name="T15" fmla="*/ 0 h 93"/>
                <a:gd name="T16" fmla="*/ 0 w 113"/>
                <a:gd name="T17" fmla="*/ 0 h 93"/>
                <a:gd name="T18" fmla="*/ 0 w 113"/>
                <a:gd name="T19" fmla="*/ 0 h 93"/>
                <a:gd name="T20" fmla="*/ 0 w 113"/>
                <a:gd name="T21" fmla="*/ 0 h 9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3" h="93">
                  <a:moveTo>
                    <a:pt x="113" y="15"/>
                  </a:moveTo>
                  <a:lnTo>
                    <a:pt x="104" y="0"/>
                  </a:lnTo>
                  <a:lnTo>
                    <a:pt x="61" y="27"/>
                  </a:lnTo>
                  <a:lnTo>
                    <a:pt x="26" y="54"/>
                  </a:lnTo>
                  <a:lnTo>
                    <a:pt x="12" y="65"/>
                  </a:lnTo>
                  <a:lnTo>
                    <a:pt x="0" y="85"/>
                  </a:lnTo>
                  <a:lnTo>
                    <a:pt x="12" y="93"/>
                  </a:lnTo>
                  <a:lnTo>
                    <a:pt x="25" y="75"/>
                  </a:lnTo>
                  <a:lnTo>
                    <a:pt x="36" y="66"/>
                  </a:lnTo>
                  <a:lnTo>
                    <a:pt x="70" y="39"/>
                  </a:lnTo>
                  <a:lnTo>
                    <a:pt x="113" y="15"/>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98" name="Freeform 192"/>
            <p:cNvSpPr>
              <a:spLocks/>
            </p:cNvSpPr>
            <p:nvPr/>
          </p:nvSpPr>
          <p:spPr bwMode="auto">
            <a:xfrm>
              <a:off x="4819" y="3673"/>
              <a:ext cx="11" cy="5"/>
            </a:xfrm>
            <a:custGeom>
              <a:avLst/>
              <a:gdLst>
                <a:gd name="T0" fmla="*/ 0 w 83"/>
                <a:gd name="T1" fmla="*/ 0 h 26"/>
                <a:gd name="T2" fmla="*/ 0 w 83"/>
                <a:gd name="T3" fmla="*/ 0 h 26"/>
                <a:gd name="T4" fmla="*/ 0 w 83"/>
                <a:gd name="T5" fmla="*/ 0 h 26"/>
                <a:gd name="T6" fmla="*/ 0 w 83"/>
                <a:gd name="T7" fmla="*/ 0 h 26"/>
                <a:gd name="T8" fmla="*/ 0 w 83"/>
                <a:gd name="T9" fmla="*/ 0 h 26"/>
                <a:gd name="T10" fmla="*/ 0 w 83"/>
                <a:gd name="T11" fmla="*/ 0 h 26"/>
                <a:gd name="T12" fmla="*/ 0 w 83"/>
                <a:gd name="T13" fmla="*/ 0 h 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3" h="26">
                  <a:moveTo>
                    <a:pt x="81" y="26"/>
                  </a:moveTo>
                  <a:lnTo>
                    <a:pt x="83" y="11"/>
                  </a:lnTo>
                  <a:lnTo>
                    <a:pt x="54" y="5"/>
                  </a:lnTo>
                  <a:lnTo>
                    <a:pt x="2" y="0"/>
                  </a:lnTo>
                  <a:lnTo>
                    <a:pt x="0" y="16"/>
                  </a:lnTo>
                  <a:lnTo>
                    <a:pt x="52" y="22"/>
                  </a:lnTo>
                  <a:lnTo>
                    <a:pt x="81" y="26"/>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299" name="Freeform 193"/>
            <p:cNvSpPr>
              <a:spLocks/>
            </p:cNvSpPr>
            <p:nvPr/>
          </p:nvSpPr>
          <p:spPr bwMode="auto">
            <a:xfrm>
              <a:off x="5052" y="3657"/>
              <a:ext cx="16" cy="11"/>
            </a:xfrm>
            <a:custGeom>
              <a:avLst/>
              <a:gdLst>
                <a:gd name="T0" fmla="*/ 0 w 112"/>
                <a:gd name="T1" fmla="*/ 0 h 93"/>
                <a:gd name="T2" fmla="*/ 0 w 112"/>
                <a:gd name="T3" fmla="*/ 0 h 93"/>
                <a:gd name="T4" fmla="*/ 0 w 112"/>
                <a:gd name="T5" fmla="*/ 0 h 93"/>
                <a:gd name="T6" fmla="*/ 0 w 112"/>
                <a:gd name="T7" fmla="*/ 0 h 93"/>
                <a:gd name="T8" fmla="*/ 0 w 112"/>
                <a:gd name="T9" fmla="*/ 0 h 93"/>
                <a:gd name="T10" fmla="*/ 0 w 112"/>
                <a:gd name="T11" fmla="*/ 0 h 93"/>
                <a:gd name="T12" fmla="*/ 0 w 112"/>
                <a:gd name="T13" fmla="*/ 0 h 93"/>
                <a:gd name="T14" fmla="*/ 0 w 112"/>
                <a:gd name="T15" fmla="*/ 0 h 93"/>
                <a:gd name="T16" fmla="*/ 0 w 112"/>
                <a:gd name="T17" fmla="*/ 0 h 93"/>
                <a:gd name="T18" fmla="*/ 0 w 112"/>
                <a:gd name="T19" fmla="*/ 0 h 93"/>
                <a:gd name="T20" fmla="*/ 0 w 112"/>
                <a:gd name="T21" fmla="*/ 0 h 9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2" h="93">
                  <a:moveTo>
                    <a:pt x="112" y="15"/>
                  </a:moveTo>
                  <a:lnTo>
                    <a:pt x="104" y="0"/>
                  </a:lnTo>
                  <a:lnTo>
                    <a:pt x="61" y="27"/>
                  </a:lnTo>
                  <a:lnTo>
                    <a:pt x="25" y="54"/>
                  </a:lnTo>
                  <a:lnTo>
                    <a:pt x="12" y="65"/>
                  </a:lnTo>
                  <a:lnTo>
                    <a:pt x="0" y="85"/>
                  </a:lnTo>
                  <a:lnTo>
                    <a:pt x="12" y="93"/>
                  </a:lnTo>
                  <a:lnTo>
                    <a:pt x="24" y="75"/>
                  </a:lnTo>
                  <a:lnTo>
                    <a:pt x="36" y="66"/>
                  </a:lnTo>
                  <a:lnTo>
                    <a:pt x="69" y="39"/>
                  </a:lnTo>
                  <a:lnTo>
                    <a:pt x="112" y="15"/>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00" name="Freeform 194"/>
            <p:cNvSpPr>
              <a:spLocks/>
            </p:cNvSpPr>
            <p:nvPr/>
          </p:nvSpPr>
          <p:spPr bwMode="auto">
            <a:xfrm>
              <a:off x="5057" y="3673"/>
              <a:ext cx="11" cy="5"/>
            </a:xfrm>
            <a:custGeom>
              <a:avLst/>
              <a:gdLst>
                <a:gd name="T0" fmla="*/ 0 w 84"/>
                <a:gd name="T1" fmla="*/ 0 h 26"/>
                <a:gd name="T2" fmla="*/ 0 w 84"/>
                <a:gd name="T3" fmla="*/ 0 h 26"/>
                <a:gd name="T4" fmla="*/ 0 w 84"/>
                <a:gd name="T5" fmla="*/ 0 h 26"/>
                <a:gd name="T6" fmla="*/ 0 w 84"/>
                <a:gd name="T7" fmla="*/ 0 h 26"/>
                <a:gd name="T8" fmla="*/ 0 w 84"/>
                <a:gd name="T9" fmla="*/ 0 h 26"/>
                <a:gd name="T10" fmla="*/ 0 w 84"/>
                <a:gd name="T11" fmla="*/ 0 h 26"/>
                <a:gd name="T12" fmla="*/ 0 w 84"/>
                <a:gd name="T13" fmla="*/ 0 h 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4" h="26">
                  <a:moveTo>
                    <a:pt x="82" y="26"/>
                  </a:moveTo>
                  <a:lnTo>
                    <a:pt x="84" y="11"/>
                  </a:lnTo>
                  <a:lnTo>
                    <a:pt x="55" y="5"/>
                  </a:lnTo>
                  <a:lnTo>
                    <a:pt x="2" y="0"/>
                  </a:lnTo>
                  <a:lnTo>
                    <a:pt x="0" y="16"/>
                  </a:lnTo>
                  <a:lnTo>
                    <a:pt x="53" y="22"/>
                  </a:lnTo>
                  <a:lnTo>
                    <a:pt x="82" y="26"/>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01" name="Freeform 195"/>
            <p:cNvSpPr>
              <a:spLocks/>
            </p:cNvSpPr>
            <p:nvPr/>
          </p:nvSpPr>
          <p:spPr bwMode="auto">
            <a:xfrm>
              <a:off x="5263" y="3684"/>
              <a:ext cx="16" cy="10"/>
            </a:xfrm>
            <a:custGeom>
              <a:avLst/>
              <a:gdLst>
                <a:gd name="T0" fmla="*/ 0 w 112"/>
                <a:gd name="T1" fmla="*/ 0 h 66"/>
                <a:gd name="T2" fmla="*/ 0 w 112"/>
                <a:gd name="T3" fmla="*/ 0 h 66"/>
                <a:gd name="T4" fmla="*/ 0 w 112"/>
                <a:gd name="T5" fmla="*/ 0 h 66"/>
                <a:gd name="T6" fmla="*/ 0 w 112"/>
                <a:gd name="T7" fmla="*/ 0 h 66"/>
                <a:gd name="T8" fmla="*/ 0 w 112"/>
                <a:gd name="T9" fmla="*/ 0 h 66"/>
                <a:gd name="T10" fmla="*/ 0 w 112"/>
                <a:gd name="T11" fmla="*/ 0 h 66"/>
                <a:gd name="T12" fmla="*/ 0 w 112"/>
                <a:gd name="T13" fmla="*/ 0 h 66"/>
                <a:gd name="T14" fmla="*/ 0 w 112"/>
                <a:gd name="T15" fmla="*/ 0 h 66"/>
                <a:gd name="T16" fmla="*/ 0 w 112"/>
                <a:gd name="T17" fmla="*/ 0 h 66"/>
                <a:gd name="T18" fmla="*/ 0 w 112"/>
                <a:gd name="T19" fmla="*/ 0 h 66"/>
                <a:gd name="T20" fmla="*/ 0 w 112"/>
                <a:gd name="T21" fmla="*/ 0 h 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2" h="66">
                  <a:moveTo>
                    <a:pt x="112" y="15"/>
                  </a:moveTo>
                  <a:lnTo>
                    <a:pt x="108" y="0"/>
                  </a:lnTo>
                  <a:lnTo>
                    <a:pt x="64" y="15"/>
                  </a:lnTo>
                  <a:lnTo>
                    <a:pt x="28" y="31"/>
                  </a:lnTo>
                  <a:lnTo>
                    <a:pt x="14" y="40"/>
                  </a:lnTo>
                  <a:lnTo>
                    <a:pt x="0" y="56"/>
                  </a:lnTo>
                  <a:lnTo>
                    <a:pt x="10" y="66"/>
                  </a:lnTo>
                  <a:lnTo>
                    <a:pt x="24" y="53"/>
                  </a:lnTo>
                  <a:lnTo>
                    <a:pt x="36" y="45"/>
                  </a:lnTo>
                  <a:lnTo>
                    <a:pt x="70" y="29"/>
                  </a:lnTo>
                  <a:lnTo>
                    <a:pt x="112" y="15"/>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02" name="Freeform 196"/>
            <p:cNvSpPr>
              <a:spLocks/>
            </p:cNvSpPr>
            <p:nvPr/>
          </p:nvSpPr>
          <p:spPr bwMode="auto">
            <a:xfrm>
              <a:off x="5263" y="3700"/>
              <a:ext cx="11" cy="5"/>
            </a:xfrm>
            <a:custGeom>
              <a:avLst/>
              <a:gdLst>
                <a:gd name="T0" fmla="*/ 0 w 75"/>
                <a:gd name="T1" fmla="*/ 0 h 37"/>
                <a:gd name="T2" fmla="*/ 0 w 75"/>
                <a:gd name="T3" fmla="*/ 0 h 37"/>
                <a:gd name="T4" fmla="*/ 0 w 75"/>
                <a:gd name="T5" fmla="*/ 0 h 37"/>
                <a:gd name="T6" fmla="*/ 0 w 75"/>
                <a:gd name="T7" fmla="*/ 0 h 37"/>
                <a:gd name="T8" fmla="*/ 0 w 75"/>
                <a:gd name="T9" fmla="*/ 0 h 37"/>
                <a:gd name="T10" fmla="*/ 0 w 75"/>
                <a:gd name="T11" fmla="*/ 0 h 37"/>
                <a:gd name="T12" fmla="*/ 0 w 75"/>
                <a:gd name="T13" fmla="*/ 0 h 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5" h="37">
                  <a:moveTo>
                    <a:pt x="68" y="37"/>
                  </a:moveTo>
                  <a:lnTo>
                    <a:pt x="75" y="23"/>
                  </a:lnTo>
                  <a:lnTo>
                    <a:pt x="50" y="13"/>
                  </a:lnTo>
                  <a:lnTo>
                    <a:pt x="4" y="0"/>
                  </a:lnTo>
                  <a:lnTo>
                    <a:pt x="0" y="14"/>
                  </a:lnTo>
                  <a:lnTo>
                    <a:pt x="44" y="27"/>
                  </a:lnTo>
                  <a:lnTo>
                    <a:pt x="68" y="37"/>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03" name="Freeform 197"/>
            <p:cNvSpPr>
              <a:spLocks/>
            </p:cNvSpPr>
            <p:nvPr/>
          </p:nvSpPr>
          <p:spPr bwMode="auto">
            <a:xfrm>
              <a:off x="4936" y="3154"/>
              <a:ext cx="264" cy="392"/>
            </a:xfrm>
            <a:custGeom>
              <a:avLst/>
              <a:gdLst>
                <a:gd name="T0" fmla="*/ 0 w 1884"/>
                <a:gd name="T1" fmla="*/ 0 h 3027"/>
                <a:gd name="T2" fmla="*/ 0 w 1884"/>
                <a:gd name="T3" fmla="*/ 0 h 3027"/>
                <a:gd name="T4" fmla="*/ 0 w 1884"/>
                <a:gd name="T5" fmla="*/ 0 h 3027"/>
                <a:gd name="T6" fmla="*/ 0 w 1884"/>
                <a:gd name="T7" fmla="*/ 0 h 3027"/>
                <a:gd name="T8" fmla="*/ 0 w 1884"/>
                <a:gd name="T9" fmla="*/ 0 h 3027"/>
                <a:gd name="T10" fmla="*/ 0 w 1884"/>
                <a:gd name="T11" fmla="*/ 0 h 3027"/>
                <a:gd name="T12" fmla="*/ 0 w 1884"/>
                <a:gd name="T13" fmla="*/ 0 h 3027"/>
                <a:gd name="T14" fmla="*/ 0 w 1884"/>
                <a:gd name="T15" fmla="*/ 0 h 3027"/>
                <a:gd name="T16" fmla="*/ 0 w 1884"/>
                <a:gd name="T17" fmla="*/ 0 h 3027"/>
                <a:gd name="T18" fmla="*/ 0 w 1884"/>
                <a:gd name="T19" fmla="*/ 0 h 3027"/>
                <a:gd name="T20" fmla="*/ 0 w 1884"/>
                <a:gd name="T21" fmla="*/ 0 h 3027"/>
                <a:gd name="T22" fmla="*/ 0 w 1884"/>
                <a:gd name="T23" fmla="*/ 0 h 3027"/>
                <a:gd name="T24" fmla="*/ 0 w 1884"/>
                <a:gd name="T25" fmla="*/ 0 h 3027"/>
                <a:gd name="T26" fmla="*/ 0 w 1884"/>
                <a:gd name="T27" fmla="*/ 0 h 3027"/>
                <a:gd name="T28" fmla="*/ 0 w 1884"/>
                <a:gd name="T29" fmla="*/ 0 h 3027"/>
                <a:gd name="T30" fmla="*/ 0 w 1884"/>
                <a:gd name="T31" fmla="*/ 0 h 3027"/>
                <a:gd name="T32" fmla="*/ 0 w 1884"/>
                <a:gd name="T33" fmla="*/ 0 h 3027"/>
                <a:gd name="T34" fmla="*/ 0 w 1884"/>
                <a:gd name="T35" fmla="*/ 0 h 3027"/>
                <a:gd name="T36" fmla="*/ 0 w 1884"/>
                <a:gd name="T37" fmla="*/ 0 h 3027"/>
                <a:gd name="T38" fmla="*/ 0 w 1884"/>
                <a:gd name="T39" fmla="*/ 0 h 3027"/>
                <a:gd name="T40" fmla="*/ 0 w 1884"/>
                <a:gd name="T41" fmla="*/ 0 h 3027"/>
                <a:gd name="T42" fmla="*/ 0 w 1884"/>
                <a:gd name="T43" fmla="*/ 0 h 3027"/>
                <a:gd name="T44" fmla="*/ 0 w 1884"/>
                <a:gd name="T45" fmla="*/ 0 h 3027"/>
                <a:gd name="T46" fmla="*/ 0 w 1884"/>
                <a:gd name="T47" fmla="*/ 0 h 3027"/>
                <a:gd name="T48" fmla="*/ 0 w 1884"/>
                <a:gd name="T49" fmla="*/ 0 h 3027"/>
                <a:gd name="T50" fmla="*/ 0 w 1884"/>
                <a:gd name="T51" fmla="*/ 0 h 3027"/>
                <a:gd name="T52" fmla="*/ 0 w 1884"/>
                <a:gd name="T53" fmla="*/ 0 h 3027"/>
                <a:gd name="T54" fmla="*/ 0 w 1884"/>
                <a:gd name="T55" fmla="*/ 0 h 3027"/>
                <a:gd name="T56" fmla="*/ 0 w 1884"/>
                <a:gd name="T57" fmla="*/ 0 h 3027"/>
                <a:gd name="T58" fmla="*/ 0 w 1884"/>
                <a:gd name="T59" fmla="*/ 0 h 3027"/>
                <a:gd name="T60" fmla="*/ 0 w 1884"/>
                <a:gd name="T61" fmla="*/ 0 h 3027"/>
                <a:gd name="T62" fmla="*/ 0 w 1884"/>
                <a:gd name="T63" fmla="*/ 0 h 3027"/>
                <a:gd name="T64" fmla="*/ 0 w 1884"/>
                <a:gd name="T65" fmla="*/ 0 h 3027"/>
                <a:gd name="T66" fmla="*/ 0 w 1884"/>
                <a:gd name="T67" fmla="*/ 0 h 3027"/>
                <a:gd name="T68" fmla="*/ 0 w 1884"/>
                <a:gd name="T69" fmla="*/ 0 h 3027"/>
                <a:gd name="T70" fmla="*/ 0 w 1884"/>
                <a:gd name="T71" fmla="*/ 0 h 3027"/>
                <a:gd name="T72" fmla="*/ 0 w 1884"/>
                <a:gd name="T73" fmla="*/ 0 h 3027"/>
                <a:gd name="T74" fmla="*/ 0 w 1884"/>
                <a:gd name="T75" fmla="*/ 0 h 3027"/>
                <a:gd name="T76" fmla="*/ 0 w 1884"/>
                <a:gd name="T77" fmla="*/ 0 h 3027"/>
                <a:gd name="T78" fmla="*/ 0 w 1884"/>
                <a:gd name="T79" fmla="*/ 0 h 3027"/>
                <a:gd name="T80" fmla="*/ 0 w 1884"/>
                <a:gd name="T81" fmla="*/ 0 h 3027"/>
                <a:gd name="T82" fmla="*/ 0 w 1884"/>
                <a:gd name="T83" fmla="*/ 0 h 3027"/>
                <a:gd name="T84" fmla="*/ 0 w 1884"/>
                <a:gd name="T85" fmla="*/ 0 h 302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884" h="3027">
                  <a:moveTo>
                    <a:pt x="1617" y="258"/>
                  </a:moveTo>
                  <a:lnTo>
                    <a:pt x="1575" y="217"/>
                  </a:lnTo>
                  <a:lnTo>
                    <a:pt x="1538" y="180"/>
                  </a:lnTo>
                  <a:lnTo>
                    <a:pt x="1504" y="141"/>
                  </a:lnTo>
                  <a:lnTo>
                    <a:pt x="1479" y="99"/>
                  </a:lnTo>
                  <a:lnTo>
                    <a:pt x="1458" y="53"/>
                  </a:lnTo>
                  <a:lnTo>
                    <a:pt x="1440" y="0"/>
                  </a:lnTo>
                  <a:lnTo>
                    <a:pt x="1399" y="28"/>
                  </a:lnTo>
                  <a:lnTo>
                    <a:pt x="1289" y="110"/>
                  </a:lnTo>
                  <a:lnTo>
                    <a:pt x="1212" y="171"/>
                  </a:lnTo>
                  <a:lnTo>
                    <a:pt x="1125" y="244"/>
                  </a:lnTo>
                  <a:lnTo>
                    <a:pt x="1030" y="330"/>
                  </a:lnTo>
                  <a:lnTo>
                    <a:pt x="928" y="426"/>
                  </a:lnTo>
                  <a:lnTo>
                    <a:pt x="821" y="535"/>
                  </a:lnTo>
                  <a:lnTo>
                    <a:pt x="713" y="654"/>
                  </a:lnTo>
                  <a:lnTo>
                    <a:pt x="604" y="784"/>
                  </a:lnTo>
                  <a:lnTo>
                    <a:pt x="498" y="925"/>
                  </a:lnTo>
                  <a:lnTo>
                    <a:pt x="396" y="1075"/>
                  </a:lnTo>
                  <a:lnTo>
                    <a:pt x="301" y="1235"/>
                  </a:lnTo>
                  <a:lnTo>
                    <a:pt x="215" y="1404"/>
                  </a:lnTo>
                  <a:lnTo>
                    <a:pt x="175" y="1491"/>
                  </a:lnTo>
                  <a:lnTo>
                    <a:pt x="140" y="1581"/>
                  </a:lnTo>
                  <a:lnTo>
                    <a:pt x="99" y="1700"/>
                  </a:lnTo>
                  <a:lnTo>
                    <a:pt x="65" y="1818"/>
                  </a:lnTo>
                  <a:lnTo>
                    <a:pt x="41" y="1934"/>
                  </a:lnTo>
                  <a:lnTo>
                    <a:pt x="22" y="2045"/>
                  </a:lnTo>
                  <a:lnTo>
                    <a:pt x="10" y="2153"/>
                  </a:lnTo>
                  <a:lnTo>
                    <a:pt x="3" y="2255"/>
                  </a:lnTo>
                  <a:lnTo>
                    <a:pt x="0" y="2352"/>
                  </a:lnTo>
                  <a:lnTo>
                    <a:pt x="1" y="2442"/>
                  </a:lnTo>
                  <a:lnTo>
                    <a:pt x="10" y="2599"/>
                  </a:lnTo>
                  <a:lnTo>
                    <a:pt x="25" y="2719"/>
                  </a:lnTo>
                  <a:lnTo>
                    <a:pt x="38" y="2795"/>
                  </a:lnTo>
                  <a:lnTo>
                    <a:pt x="45" y="2822"/>
                  </a:lnTo>
                  <a:lnTo>
                    <a:pt x="105" y="2852"/>
                  </a:lnTo>
                  <a:lnTo>
                    <a:pt x="254" y="2919"/>
                  </a:lnTo>
                  <a:lnTo>
                    <a:pt x="346" y="2956"/>
                  </a:lnTo>
                  <a:lnTo>
                    <a:pt x="441" y="2989"/>
                  </a:lnTo>
                  <a:lnTo>
                    <a:pt x="534" y="3014"/>
                  </a:lnTo>
                  <a:lnTo>
                    <a:pt x="577" y="3023"/>
                  </a:lnTo>
                  <a:lnTo>
                    <a:pt x="617" y="3027"/>
                  </a:lnTo>
                  <a:lnTo>
                    <a:pt x="702" y="3026"/>
                  </a:lnTo>
                  <a:lnTo>
                    <a:pt x="800" y="3015"/>
                  </a:lnTo>
                  <a:lnTo>
                    <a:pt x="905" y="2998"/>
                  </a:lnTo>
                  <a:lnTo>
                    <a:pt x="1007" y="2976"/>
                  </a:lnTo>
                  <a:lnTo>
                    <a:pt x="1173" y="2937"/>
                  </a:lnTo>
                  <a:lnTo>
                    <a:pt x="1243" y="2917"/>
                  </a:lnTo>
                  <a:lnTo>
                    <a:pt x="1324" y="2154"/>
                  </a:lnTo>
                  <a:lnTo>
                    <a:pt x="1529" y="2399"/>
                  </a:lnTo>
                  <a:lnTo>
                    <a:pt x="1338" y="2740"/>
                  </a:lnTo>
                  <a:lnTo>
                    <a:pt x="1566" y="2911"/>
                  </a:lnTo>
                  <a:lnTo>
                    <a:pt x="1612" y="2859"/>
                  </a:lnTo>
                  <a:lnTo>
                    <a:pt x="1714" y="2737"/>
                  </a:lnTo>
                  <a:lnTo>
                    <a:pt x="1822" y="2594"/>
                  </a:lnTo>
                  <a:lnTo>
                    <a:pt x="1861" y="2530"/>
                  </a:lnTo>
                  <a:lnTo>
                    <a:pt x="1874" y="2509"/>
                  </a:lnTo>
                  <a:lnTo>
                    <a:pt x="1877" y="2503"/>
                  </a:lnTo>
                  <a:lnTo>
                    <a:pt x="1883" y="2481"/>
                  </a:lnTo>
                  <a:lnTo>
                    <a:pt x="1884" y="2456"/>
                  </a:lnTo>
                  <a:lnTo>
                    <a:pt x="1878" y="2419"/>
                  </a:lnTo>
                  <a:lnTo>
                    <a:pt x="1865" y="2375"/>
                  </a:lnTo>
                  <a:lnTo>
                    <a:pt x="1846" y="2323"/>
                  </a:lnTo>
                  <a:lnTo>
                    <a:pt x="1794" y="2204"/>
                  </a:lnTo>
                  <a:lnTo>
                    <a:pt x="1731" y="2075"/>
                  </a:lnTo>
                  <a:lnTo>
                    <a:pt x="1661" y="1947"/>
                  </a:lnTo>
                  <a:lnTo>
                    <a:pt x="1593" y="1832"/>
                  </a:lnTo>
                  <a:lnTo>
                    <a:pt x="1533" y="1742"/>
                  </a:lnTo>
                  <a:lnTo>
                    <a:pt x="1488" y="1689"/>
                  </a:lnTo>
                  <a:lnTo>
                    <a:pt x="1449" y="1660"/>
                  </a:lnTo>
                  <a:lnTo>
                    <a:pt x="1405" y="1637"/>
                  </a:lnTo>
                  <a:lnTo>
                    <a:pt x="1359" y="1616"/>
                  </a:lnTo>
                  <a:lnTo>
                    <a:pt x="1315" y="1601"/>
                  </a:lnTo>
                  <a:lnTo>
                    <a:pt x="1243" y="1580"/>
                  </a:lnTo>
                  <a:lnTo>
                    <a:pt x="1213" y="1573"/>
                  </a:lnTo>
                  <a:lnTo>
                    <a:pt x="1000" y="1690"/>
                  </a:lnTo>
                  <a:lnTo>
                    <a:pt x="739" y="1443"/>
                  </a:lnTo>
                  <a:lnTo>
                    <a:pt x="770" y="1374"/>
                  </a:lnTo>
                  <a:lnTo>
                    <a:pt x="844" y="1212"/>
                  </a:lnTo>
                  <a:lnTo>
                    <a:pt x="934" y="1029"/>
                  </a:lnTo>
                  <a:lnTo>
                    <a:pt x="976" y="953"/>
                  </a:lnTo>
                  <a:lnTo>
                    <a:pt x="990" y="928"/>
                  </a:lnTo>
                  <a:lnTo>
                    <a:pt x="1011" y="898"/>
                  </a:lnTo>
                  <a:lnTo>
                    <a:pt x="1060" y="839"/>
                  </a:lnTo>
                  <a:lnTo>
                    <a:pt x="1140" y="752"/>
                  </a:lnTo>
                  <a:lnTo>
                    <a:pt x="1345" y="537"/>
                  </a:lnTo>
                  <a:lnTo>
                    <a:pt x="1617" y="258"/>
                  </a:lnTo>
                  <a:close/>
                </a:path>
              </a:pathLst>
            </a:custGeom>
            <a:solidFill>
              <a:srgbClr val="80C0C0"/>
            </a:solidFill>
            <a:ln w="9525" cap="flat" cmpd="sng">
              <a:solidFill>
                <a:srgbClr val="000000"/>
              </a:solidFill>
              <a:prstDash val="solid"/>
              <a:round/>
              <a:headEnd/>
              <a:tailEnd/>
            </a:ln>
          </p:spPr>
          <p:txBody>
            <a:bodyPr/>
            <a:lstStyle/>
            <a:p>
              <a:endParaRPr lang="ja-JP" altLang="en-US"/>
            </a:p>
          </p:txBody>
        </p:sp>
        <p:sp>
          <p:nvSpPr>
            <p:cNvPr id="3304" name="Freeform 198"/>
            <p:cNvSpPr>
              <a:spLocks/>
            </p:cNvSpPr>
            <p:nvPr/>
          </p:nvSpPr>
          <p:spPr bwMode="auto">
            <a:xfrm>
              <a:off x="4930" y="3154"/>
              <a:ext cx="275" cy="392"/>
            </a:xfrm>
            <a:custGeom>
              <a:avLst/>
              <a:gdLst>
                <a:gd name="T0" fmla="*/ 0 w 1900"/>
                <a:gd name="T1" fmla="*/ 0 h 3048"/>
                <a:gd name="T2" fmla="*/ 0 w 1900"/>
                <a:gd name="T3" fmla="*/ 0 h 3048"/>
                <a:gd name="T4" fmla="*/ 0 w 1900"/>
                <a:gd name="T5" fmla="*/ 0 h 3048"/>
                <a:gd name="T6" fmla="*/ 0 w 1900"/>
                <a:gd name="T7" fmla="*/ 0 h 3048"/>
                <a:gd name="T8" fmla="*/ 0 w 1900"/>
                <a:gd name="T9" fmla="*/ 0 h 3048"/>
                <a:gd name="T10" fmla="*/ 0 w 1900"/>
                <a:gd name="T11" fmla="*/ 0 h 3048"/>
                <a:gd name="T12" fmla="*/ 0 w 1900"/>
                <a:gd name="T13" fmla="*/ 0 h 3048"/>
                <a:gd name="T14" fmla="*/ 0 w 1900"/>
                <a:gd name="T15" fmla="*/ 0 h 3048"/>
                <a:gd name="T16" fmla="*/ 0 w 1900"/>
                <a:gd name="T17" fmla="*/ 0 h 3048"/>
                <a:gd name="T18" fmla="*/ 0 w 1900"/>
                <a:gd name="T19" fmla="*/ 0 h 3048"/>
                <a:gd name="T20" fmla="*/ 0 w 1900"/>
                <a:gd name="T21" fmla="*/ 0 h 3048"/>
                <a:gd name="T22" fmla="*/ 0 w 1900"/>
                <a:gd name="T23" fmla="*/ 0 h 3048"/>
                <a:gd name="T24" fmla="*/ 0 w 1900"/>
                <a:gd name="T25" fmla="*/ 0 h 3048"/>
                <a:gd name="T26" fmla="*/ 0 w 1900"/>
                <a:gd name="T27" fmla="*/ 0 h 3048"/>
                <a:gd name="T28" fmla="*/ 0 w 1900"/>
                <a:gd name="T29" fmla="*/ 0 h 3048"/>
                <a:gd name="T30" fmla="*/ 0 w 1900"/>
                <a:gd name="T31" fmla="*/ 0 h 3048"/>
                <a:gd name="T32" fmla="*/ 0 w 1900"/>
                <a:gd name="T33" fmla="*/ 0 h 3048"/>
                <a:gd name="T34" fmla="*/ 0 w 1900"/>
                <a:gd name="T35" fmla="*/ 0 h 3048"/>
                <a:gd name="T36" fmla="*/ 0 w 1900"/>
                <a:gd name="T37" fmla="*/ 0 h 3048"/>
                <a:gd name="T38" fmla="*/ 0 w 1900"/>
                <a:gd name="T39" fmla="*/ 0 h 3048"/>
                <a:gd name="T40" fmla="*/ 0 w 1900"/>
                <a:gd name="T41" fmla="*/ 0 h 3048"/>
                <a:gd name="T42" fmla="*/ 0 w 1900"/>
                <a:gd name="T43" fmla="*/ 0 h 3048"/>
                <a:gd name="T44" fmla="*/ 0 w 1900"/>
                <a:gd name="T45" fmla="*/ 0 h 3048"/>
                <a:gd name="T46" fmla="*/ 0 w 1900"/>
                <a:gd name="T47" fmla="*/ 0 h 3048"/>
                <a:gd name="T48" fmla="*/ 0 w 1900"/>
                <a:gd name="T49" fmla="*/ 0 h 3048"/>
                <a:gd name="T50" fmla="*/ 0 w 1900"/>
                <a:gd name="T51" fmla="*/ 0 h 3048"/>
                <a:gd name="T52" fmla="*/ 0 w 1900"/>
                <a:gd name="T53" fmla="*/ 0 h 3048"/>
                <a:gd name="T54" fmla="*/ 0 w 1900"/>
                <a:gd name="T55" fmla="*/ 0 h 3048"/>
                <a:gd name="T56" fmla="*/ 0 w 1900"/>
                <a:gd name="T57" fmla="*/ 0 h 3048"/>
                <a:gd name="T58" fmla="*/ 0 w 1900"/>
                <a:gd name="T59" fmla="*/ 0 h 3048"/>
                <a:gd name="T60" fmla="*/ 0 w 1900"/>
                <a:gd name="T61" fmla="*/ 0 h 3048"/>
                <a:gd name="T62" fmla="*/ 0 w 1900"/>
                <a:gd name="T63" fmla="*/ 0 h 3048"/>
                <a:gd name="T64" fmla="*/ 0 w 1900"/>
                <a:gd name="T65" fmla="*/ 0 h 3048"/>
                <a:gd name="T66" fmla="*/ 0 w 1900"/>
                <a:gd name="T67" fmla="*/ 0 h 3048"/>
                <a:gd name="T68" fmla="*/ 0 w 1900"/>
                <a:gd name="T69" fmla="*/ 0 h 3048"/>
                <a:gd name="T70" fmla="*/ 0 w 1900"/>
                <a:gd name="T71" fmla="*/ 0 h 3048"/>
                <a:gd name="T72" fmla="*/ 0 w 1900"/>
                <a:gd name="T73" fmla="*/ 0 h 3048"/>
                <a:gd name="T74" fmla="*/ 0 w 1900"/>
                <a:gd name="T75" fmla="*/ 0 h 3048"/>
                <a:gd name="T76" fmla="*/ 0 w 1900"/>
                <a:gd name="T77" fmla="*/ 0 h 3048"/>
                <a:gd name="T78" fmla="*/ 0 w 1900"/>
                <a:gd name="T79" fmla="*/ 0 h 3048"/>
                <a:gd name="T80" fmla="*/ 0 w 1900"/>
                <a:gd name="T81" fmla="*/ 0 h 3048"/>
                <a:gd name="T82" fmla="*/ 0 w 1900"/>
                <a:gd name="T83" fmla="*/ 0 h 3048"/>
                <a:gd name="T84" fmla="*/ 0 w 1900"/>
                <a:gd name="T85" fmla="*/ 0 h 3048"/>
                <a:gd name="T86" fmla="*/ 0 w 1900"/>
                <a:gd name="T87" fmla="*/ 0 h 3048"/>
                <a:gd name="T88" fmla="*/ 0 w 1900"/>
                <a:gd name="T89" fmla="*/ 0 h 3048"/>
                <a:gd name="T90" fmla="*/ 0 w 1900"/>
                <a:gd name="T91" fmla="*/ 0 h 3048"/>
                <a:gd name="T92" fmla="*/ 0 w 1900"/>
                <a:gd name="T93" fmla="*/ 0 h 3048"/>
                <a:gd name="T94" fmla="*/ 0 w 1900"/>
                <a:gd name="T95" fmla="*/ 0 h 3048"/>
                <a:gd name="T96" fmla="*/ 0 w 1900"/>
                <a:gd name="T97" fmla="*/ 0 h 3048"/>
                <a:gd name="T98" fmla="*/ 0 w 1900"/>
                <a:gd name="T99" fmla="*/ 0 h 3048"/>
                <a:gd name="T100" fmla="*/ 0 w 1900"/>
                <a:gd name="T101" fmla="*/ 0 h 3048"/>
                <a:gd name="T102" fmla="*/ 0 w 1900"/>
                <a:gd name="T103" fmla="*/ 0 h 3048"/>
                <a:gd name="T104" fmla="*/ 0 w 1900"/>
                <a:gd name="T105" fmla="*/ 0 h 3048"/>
                <a:gd name="T106" fmla="*/ 0 w 1900"/>
                <a:gd name="T107" fmla="*/ 0 h 3048"/>
                <a:gd name="T108" fmla="*/ 0 w 1900"/>
                <a:gd name="T109" fmla="*/ 0 h 3048"/>
                <a:gd name="T110" fmla="*/ 0 w 1900"/>
                <a:gd name="T111" fmla="*/ 0 h 3048"/>
                <a:gd name="T112" fmla="*/ 0 w 1900"/>
                <a:gd name="T113" fmla="*/ 0 h 3048"/>
                <a:gd name="T114" fmla="*/ 0 w 1900"/>
                <a:gd name="T115" fmla="*/ 0 h 3048"/>
                <a:gd name="T116" fmla="*/ 0 w 1900"/>
                <a:gd name="T117" fmla="*/ 0 h 304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900" h="3048">
                  <a:moveTo>
                    <a:pt x="1348" y="545"/>
                  </a:moveTo>
                  <a:lnTo>
                    <a:pt x="1358" y="555"/>
                  </a:lnTo>
                  <a:lnTo>
                    <a:pt x="1637" y="271"/>
                  </a:lnTo>
                  <a:lnTo>
                    <a:pt x="1588" y="225"/>
                  </a:lnTo>
                  <a:lnTo>
                    <a:pt x="1552" y="188"/>
                  </a:lnTo>
                  <a:lnTo>
                    <a:pt x="1518" y="149"/>
                  </a:lnTo>
                  <a:lnTo>
                    <a:pt x="1494" y="108"/>
                  </a:lnTo>
                  <a:lnTo>
                    <a:pt x="1473" y="63"/>
                  </a:lnTo>
                  <a:lnTo>
                    <a:pt x="1452" y="0"/>
                  </a:lnTo>
                  <a:lnTo>
                    <a:pt x="1403" y="35"/>
                  </a:lnTo>
                  <a:lnTo>
                    <a:pt x="1291" y="117"/>
                  </a:lnTo>
                  <a:lnTo>
                    <a:pt x="1215" y="178"/>
                  </a:lnTo>
                  <a:lnTo>
                    <a:pt x="1128" y="251"/>
                  </a:lnTo>
                  <a:lnTo>
                    <a:pt x="1033" y="337"/>
                  </a:lnTo>
                  <a:lnTo>
                    <a:pt x="931" y="434"/>
                  </a:lnTo>
                  <a:lnTo>
                    <a:pt x="823" y="543"/>
                  </a:lnTo>
                  <a:lnTo>
                    <a:pt x="714" y="662"/>
                  </a:lnTo>
                  <a:lnTo>
                    <a:pt x="606" y="792"/>
                  </a:lnTo>
                  <a:lnTo>
                    <a:pt x="500" y="934"/>
                  </a:lnTo>
                  <a:lnTo>
                    <a:pt x="398" y="1084"/>
                  </a:lnTo>
                  <a:lnTo>
                    <a:pt x="302" y="1244"/>
                  </a:lnTo>
                  <a:lnTo>
                    <a:pt x="216" y="1413"/>
                  </a:lnTo>
                  <a:lnTo>
                    <a:pt x="176" y="1500"/>
                  </a:lnTo>
                  <a:lnTo>
                    <a:pt x="140" y="1591"/>
                  </a:lnTo>
                  <a:lnTo>
                    <a:pt x="100" y="1711"/>
                  </a:lnTo>
                  <a:lnTo>
                    <a:pt x="66" y="1829"/>
                  </a:lnTo>
                  <a:lnTo>
                    <a:pt x="41" y="1946"/>
                  </a:lnTo>
                  <a:lnTo>
                    <a:pt x="22" y="2057"/>
                  </a:lnTo>
                  <a:lnTo>
                    <a:pt x="10" y="2165"/>
                  </a:lnTo>
                  <a:lnTo>
                    <a:pt x="3" y="2268"/>
                  </a:lnTo>
                  <a:lnTo>
                    <a:pt x="0" y="2365"/>
                  </a:lnTo>
                  <a:lnTo>
                    <a:pt x="1" y="2455"/>
                  </a:lnTo>
                  <a:lnTo>
                    <a:pt x="10" y="2613"/>
                  </a:lnTo>
                  <a:lnTo>
                    <a:pt x="25" y="2733"/>
                  </a:lnTo>
                  <a:lnTo>
                    <a:pt x="39" y="2810"/>
                  </a:lnTo>
                  <a:lnTo>
                    <a:pt x="45" y="2840"/>
                  </a:lnTo>
                  <a:lnTo>
                    <a:pt x="110" y="2872"/>
                  </a:lnTo>
                  <a:lnTo>
                    <a:pt x="259" y="2939"/>
                  </a:lnTo>
                  <a:lnTo>
                    <a:pt x="351" y="2976"/>
                  </a:lnTo>
                  <a:lnTo>
                    <a:pt x="447" y="3009"/>
                  </a:lnTo>
                  <a:lnTo>
                    <a:pt x="540" y="3035"/>
                  </a:lnTo>
                  <a:lnTo>
                    <a:pt x="584" y="3044"/>
                  </a:lnTo>
                  <a:lnTo>
                    <a:pt x="625" y="3048"/>
                  </a:lnTo>
                  <a:lnTo>
                    <a:pt x="710" y="3047"/>
                  </a:lnTo>
                  <a:lnTo>
                    <a:pt x="809" y="3037"/>
                  </a:lnTo>
                  <a:lnTo>
                    <a:pt x="914" y="3018"/>
                  </a:lnTo>
                  <a:lnTo>
                    <a:pt x="1017" y="2997"/>
                  </a:lnTo>
                  <a:lnTo>
                    <a:pt x="1183" y="2957"/>
                  </a:lnTo>
                  <a:lnTo>
                    <a:pt x="1258" y="2936"/>
                  </a:lnTo>
                  <a:lnTo>
                    <a:pt x="1338" y="2186"/>
                  </a:lnTo>
                  <a:lnTo>
                    <a:pt x="1527" y="2413"/>
                  </a:lnTo>
                  <a:lnTo>
                    <a:pt x="1335" y="2755"/>
                  </a:lnTo>
                  <a:lnTo>
                    <a:pt x="1575" y="2934"/>
                  </a:lnTo>
                  <a:lnTo>
                    <a:pt x="1626" y="2877"/>
                  </a:lnTo>
                  <a:lnTo>
                    <a:pt x="1729" y="2755"/>
                  </a:lnTo>
                  <a:lnTo>
                    <a:pt x="1836" y="2611"/>
                  </a:lnTo>
                  <a:lnTo>
                    <a:pt x="1877" y="2547"/>
                  </a:lnTo>
                  <a:lnTo>
                    <a:pt x="1889" y="2526"/>
                  </a:lnTo>
                  <a:lnTo>
                    <a:pt x="1892" y="2519"/>
                  </a:lnTo>
                  <a:lnTo>
                    <a:pt x="1899" y="2495"/>
                  </a:lnTo>
                  <a:lnTo>
                    <a:pt x="1900" y="2469"/>
                  </a:lnTo>
                  <a:lnTo>
                    <a:pt x="1893" y="2430"/>
                  </a:lnTo>
                  <a:lnTo>
                    <a:pt x="1880" y="2386"/>
                  </a:lnTo>
                  <a:lnTo>
                    <a:pt x="1861" y="2332"/>
                  </a:lnTo>
                  <a:lnTo>
                    <a:pt x="1809" y="2214"/>
                  </a:lnTo>
                  <a:lnTo>
                    <a:pt x="1746" y="2085"/>
                  </a:lnTo>
                  <a:lnTo>
                    <a:pt x="1676" y="1956"/>
                  </a:lnTo>
                  <a:lnTo>
                    <a:pt x="1607" y="1841"/>
                  </a:lnTo>
                  <a:lnTo>
                    <a:pt x="1547" y="1750"/>
                  </a:lnTo>
                  <a:lnTo>
                    <a:pt x="1501" y="1696"/>
                  </a:lnTo>
                  <a:lnTo>
                    <a:pt x="1461" y="1667"/>
                  </a:lnTo>
                  <a:lnTo>
                    <a:pt x="1416" y="1643"/>
                  </a:lnTo>
                  <a:lnTo>
                    <a:pt x="1370" y="1622"/>
                  </a:lnTo>
                  <a:lnTo>
                    <a:pt x="1325" y="1607"/>
                  </a:lnTo>
                  <a:lnTo>
                    <a:pt x="1253" y="1585"/>
                  </a:lnTo>
                  <a:lnTo>
                    <a:pt x="1220" y="1578"/>
                  </a:lnTo>
                  <a:lnTo>
                    <a:pt x="1009" y="1694"/>
                  </a:lnTo>
                  <a:lnTo>
                    <a:pt x="756" y="1454"/>
                  </a:lnTo>
                  <a:lnTo>
                    <a:pt x="785" y="1390"/>
                  </a:lnTo>
                  <a:lnTo>
                    <a:pt x="859" y="1228"/>
                  </a:lnTo>
                  <a:lnTo>
                    <a:pt x="949" y="1046"/>
                  </a:lnTo>
                  <a:lnTo>
                    <a:pt x="991" y="970"/>
                  </a:lnTo>
                  <a:lnTo>
                    <a:pt x="1004" y="945"/>
                  </a:lnTo>
                  <a:lnTo>
                    <a:pt x="1025" y="916"/>
                  </a:lnTo>
                  <a:lnTo>
                    <a:pt x="1074" y="857"/>
                  </a:lnTo>
                  <a:lnTo>
                    <a:pt x="1155" y="770"/>
                  </a:lnTo>
                  <a:lnTo>
                    <a:pt x="1358" y="555"/>
                  </a:lnTo>
                  <a:lnTo>
                    <a:pt x="1637" y="271"/>
                  </a:lnTo>
                  <a:lnTo>
                    <a:pt x="1588" y="224"/>
                  </a:lnTo>
                  <a:lnTo>
                    <a:pt x="1577" y="237"/>
                  </a:lnTo>
                  <a:lnTo>
                    <a:pt x="1614" y="271"/>
                  </a:lnTo>
                  <a:lnTo>
                    <a:pt x="1348" y="545"/>
                  </a:lnTo>
                  <a:lnTo>
                    <a:pt x="1142" y="760"/>
                  </a:lnTo>
                  <a:lnTo>
                    <a:pt x="1062" y="847"/>
                  </a:lnTo>
                  <a:lnTo>
                    <a:pt x="1013" y="906"/>
                  </a:lnTo>
                  <a:lnTo>
                    <a:pt x="992" y="937"/>
                  </a:lnTo>
                  <a:lnTo>
                    <a:pt x="977" y="962"/>
                  </a:lnTo>
                  <a:lnTo>
                    <a:pt x="935" y="1038"/>
                  </a:lnTo>
                  <a:lnTo>
                    <a:pt x="845" y="1222"/>
                  </a:lnTo>
                  <a:lnTo>
                    <a:pt x="771" y="1384"/>
                  </a:lnTo>
                  <a:lnTo>
                    <a:pt x="738" y="1459"/>
                  </a:lnTo>
                  <a:lnTo>
                    <a:pt x="1007" y="1712"/>
                  </a:lnTo>
                  <a:lnTo>
                    <a:pt x="1222" y="1595"/>
                  </a:lnTo>
                  <a:lnTo>
                    <a:pt x="1249" y="1600"/>
                  </a:lnTo>
                  <a:lnTo>
                    <a:pt x="1321" y="1621"/>
                  </a:lnTo>
                  <a:lnTo>
                    <a:pt x="1364" y="1637"/>
                  </a:lnTo>
                  <a:lnTo>
                    <a:pt x="1410" y="1657"/>
                  </a:lnTo>
                  <a:lnTo>
                    <a:pt x="1453" y="1680"/>
                  </a:lnTo>
                  <a:lnTo>
                    <a:pt x="1491" y="1708"/>
                  </a:lnTo>
                  <a:lnTo>
                    <a:pt x="1535" y="1760"/>
                  </a:lnTo>
                  <a:lnTo>
                    <a:pt x="1595" y="1849"/>
                  </a:lnTo>
                  <a:lnTo>
                    <a:pt x="1662" y="1964"/>
                  </a:lnTo>
                  <a:lnTo>
                    <a:pt x="1732" y="2091"/>
                  </a:lnTo>
                  <a:lnTo>
                    <a:pt x="1795" y="2220"/>
                  </a:lnTo>
                  <a:lnTo>
                    <a:pt x="1847" y="2339"/>
                  </a:lnTo>
                  <a:lnTo>
                    <a:pt x="1865" y="2390"/>
                  </a:lnTo>
                  <a:lnTo>
                    <a:pt x="1879" y="2434"/>
                  </a:lnTo>
                  <a:lnTo>
                    <a:pt x="1884" y="2469"/>
                  </a:lnTo>
                  <a:lnTo>
                    <a:pt x="1883" y="2493"/>
                  </a:lnTo>
                  <a:lnTo>
                    <a:pt x="1878" y="2513"/>
                  </a:lnTo>
                  <a:lnTo>
                    <a:pt x="1875" y="2518"/>
                  </a:lnTo>
                  <a:lnTo>
                    <a:pt x="1862" y="2539"/>
                  </a:lnTo>
                  <a:lnTo>
                    <a:pt x="1824" y="2603"/>
                  </a:lnTo>
                  <a:lnTo>
                    <a:pt x="1716" y="2745"/>
                  </a:lnTo>
                  <a:lnTo>
                    <a:pt x="1614" y="2867"/>
                  </a:lnTo>
                  <a:lnTo>
                    <a:pt x="1573" y="2914"/>
                  </a:lnTo>
                  <a:lnTo>
                    <a:pt x="1356" y="2751"/>
                  </a:lnTo>
                  <a:lnTo>
                    <a:pt x="1546" y="2411"/>
                  </a:lnTo>
                  <a:lnTo>
                    <a:pt x="1326" y="2147"/>
                  </a:lnTo>
                  <a:lnTo>
                    <a:pt x="1243" y="2924"/>
                  </a:lnTo>
                  <a:lnTo>
                    <a:pt x="1179" y="2942"/>
                  </a:lnTo>
                  <a:lnTo>
                    <a:pt x="1013" y="2982"/>
                  </a:lnTo>
                  <a:lnTo>
                    <a:pt x="912" y="3004"/>
                  </a:lnTo>
                  <a:lnTo>
                    <a:pt x="807" y="3020"/>
                  </a:lnTo>
                  <a:lnTo>
                    <a:pt x="710" y="3030"/>
                  </a:lnTo>
                  <a:lnTo>
                    <a:pt x="625" y="3031"/>
                  </a:lnTo>
                  <a:lnTo>
                    <a:pt x="586" y="3027"/>
                  </a:lnTo>
                  <a:lnTo>
                    <a:pt x="544" y="3020"/>
                  </a:lnTo>
                  <a:lnTo>
                    <a:pt x="451" y="2995"/>
                  </a:lnTo>
                  <a:lnTo>
                    <a:pt x="357" y="2962"/>
                  </a:lnTo>
                  <a:lnTo>
                    <a:pt x="265" y="2925"/>
                  </a:lnTo>
                  <a:lnTo>
                    <a:pt x="116" y="2857"/>
                  </a:lnTo>
                  <a:lnTo>
                    <a:pt x="60" y="2830"/>
                  </a:lnTo>
                  <a:lnTo>
                    <a:pt x="54" y="2806"/>
                  </a:lnTo>
                  <a:lnTo>
                    <a:pt x="41" y="2731"/>
                  </a:lnTo>
                  <a:lnTo>
                    <a:pt x="26" y="2611"/>
                  </a:lnTo>
                  <a:lnTo>
                    <a:pt x="17" y="2455"/>
                  </a:lnTo>
                  <a:lnTo>
                    <a:pt x="16" y="2365"/>
                  </a:lnTo>
                  <a:lnTo>
                    <a:pt x="19" y="2268"/>
                  </a:lnTo>
                  <a:lnTo>
                    <a:pt x="26" y="2167"/>
                  </a:lnTo>
                  <a:lnTo>
                    <a:pt x="38" y="2059"/>
                  </a:lnTo>
                  <a:lnTo>
                    <a:pt x="56" y="1948"/>
                  </a:lnTo>
                  <a:lnTo>
                    <a:pt x="80" y="1833"/>
                  </a:lnTo>
                  <a:lnTo>
                    <a:pt x="114" y="1715"/>
                  </a:lnTo>
                  <a:lnTo>
                    <a:pt x="155" y="1597"/>
                  </a:lnTo>
                  <a:lnTo>
                    <a:pt x="190" y="1507"/>
                  </a:lnTo>
                  <a:lnTo>
                    <a:pt x="230" y="1420"/>
                  </a:lnTo>
                  <a:lnTo>
                    <a:pt x="316" y="1252"/>
                  </a:lnTo>
                  <a:lnTo>
                    <a:pt x="410" y="1092"/>
                  </a:lnTo>
                  <a:lnTo>
                    <a:pt x="512" y="942"/>
                  </a:lnTo>
                  <a:lnTo>
                    <a:pt x="618" y="803"/>
                  </a:lnTo>
                  <a:lnTo>
                    <a:pt x="727" y="673"/>
                  </a:lnTo>
                  <a:lnTo>
                    <a:pt x="835" y="553"/>
                  </a:lnTo>
                  <a:lnTo>
                    <a:pt x="941" y="444"/>
                  </a:lnTo>
                  <a:lnTo>
                    <a:pt x="1043" y="349"/>
                  </a:lnTo>
                  <a:lnTo>
                    <a:pt x="1138" y="263"/>
                  </a:lnTo>
                  <a:lnTo>
                    <a:pt x="1225" y="191"/>
                  </a:lnTo>
                  <a:lnTo>
                    <a:pt x="1302" y="129"/>
                  </a:lnTo>
                  <a:lnTo>
                    <a:pt x="1411" y="47"/>
                  </a:lnTo>
                  <a:lnTo>
                    <a:pt x="1444" y="25"/>
                  </a:lnTo>
                  <a:lnTo>
                    <a:pt x="1459" y="69"/>
                  </a:lnTo>
                  <a:lnTo>
                    <a:pt x="1479" y="116"/>
                  </a:lnTo>
                  <a:lnTo>
                    <a:pt x="1506" y="158"/>
                  </a:lnTo>
                  <a:lnTo>
                    <a:pt x="1540" y="198"/>
                  </a:lnTo>
                  <a:lnTo>
                    <a:pt x="1577" y="236"/>
                  </a:lnTo>
                  <a:lnTo>
                    <a:pt x="1614" y="271"/>
                  </a:lnTo>
                  <a:lnTo>
                    <a:pt x="1348" y="545"/>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305" name="Freeform 199"/>
            <p:cNvSpPr>
              <a:spLocks/>
            </p:cNvSpPr>
            <p:nvPr/>
          </p:nvSpPr>
          <p:spPr bwMode="auto">
            <a:xfrm>
              <a:off x="5062" y="3424"/>
              <a:ext cx="53" cy="48"/>
            </a:xfrm>
            <a:custGeom>
              <a:avLst/>
              <a:gdLst>
                <a:gd name="T0" fmla="*/ 0 w 379"/>
                <a:gd name="T1" fmla="*/ 0 h 377"/>
                <a:gd name="T2" fmla="*/ 0 w 379"/>
                <a:gd name="T3" fmla="*/ 0 h 377"/>
                <a:gd name="T4" fmla="*/ 0 w 379"/>
                <a:gd name="T5" fmla="*/ 0 h 377"/>
                <a:gd name="T6" fmla="*/ 0 w 379"/>
                <a:gd name="T7" fmla="*/ 0 h 377"/>
                <a:gd name="T8" fmla="*/ 0 w 379"/>
                <a:gd name="T9" fmla="*/ 0 h 377"/>
                <a:gd name="T10" fmla="*/ 0 w 379"/>
                <a:gd name="T11" fmla="*/ 0 h 377"/>
                <a:gd name="T12" fmla="*/ 0 w 379"/>
                <a:gd name="T13" fmla="*/ 0 h 377"/>
                <a:gd name="T14" fmla="*/ 0 w 379"/>
                <a:gd name="T15" fmla="*/ 0 h 377"/>
                <a:gd name="T16" fmla="*/ 0 w 379"/>
                <a:gd name="T17" fmla="*/ 0 h 377"/>
                <a:gd name="T18" fmla="*/ 0 w 379"/>
                <a:gd name="T19" fmla="*/ 0 h 377"/>
                <a:gd name="T20" fmla="*/ 0 w 379"/>
                <a:gd name="T21" fmla="*/ 0 h 377"/>
                <a:gd name="T22" fmla="*/ 0 w 379"/>
                <a:gd name="T23" fmla="*/ 0 h 377"/>
                <a:gd name="T24" fmla="*/ 0 w 379"/>
                <a:gd name="T25" fmla="*/ 0 h 377"/>
                <a:gd name="T26" fmla="*/ 0 w 379"/>
                <a:gd name="T27" fmla="*/ 0 h 377"/>
                <a:gd name="T28" fmla="*/ 0 w 379"/>
                <a:gd name="T29" fmla="*/ 0 h 377"/>
                <a:gd name="T30" fmla="*/ 0 w 379"/>
                <a:gd name="T31" fmla="*/ 0 h 377"/>
                <a:gd name="T32" fmla="*/ 0 w 379"/>
                <a:gd name="T33" fmla="*/ 0 h 377"/>
                <a:gd name="T34" fmla="*/ 0 w 379"/>
                <a:gd name="T35" fmla="*/ 0 h 377"/>
                <a:gd name="T36" fmla="*/ 0 w 379"/>
                <a:gd name="T37" fmla="*/ 0 h 377"/>
                <a:gd name="T38" fmla="*/ 0 w 379"/>
                <a:gd name="T39" fmla="*/ 0 h 377"/>
                <a:gd name="T40" fmla="*/ 0 w 379"/>
                <a:gd name="T41" fmla="*/ 0 h 377"/>
                <a:gd name="T42" fmla="*/ 0 w 379"/>
                <a:gd name="T43" fmla="*/ 0 h 377"/>
                <a:gd name="T44" fmla="*/ 0 w 379"/>
                <a:gd name="T45" fmla="*/ 0 h 377"/>
                <a:gd name="T46" fmla="*/ 0 w 379"/>
                <a:gd name="T47" fmla="*/ 0 h 377"/>
                <a:gd name="T48" fmla="*/ 0 w 379"/>
                <a:gd name="T49" fmla="*/ 0 h 377"/>
                <a:gd name="T50" fmla="*/ 0 w 379"/>
                <a:gd name="T51" fmla="*/ 0 h 377"/>
                <a:gd name="T52" fmla="*/ 0 w 379"/>
                <a:gd name="T53" fmla="*/ 0 h 377"/>
                <a:gd name="T54" fmla="*/ 0 w 379"/>
                <a:gd name="T55" fmla="*/ 0 h 377"/>
                <a:gd name="T56" fmla="*/ 0 w 379"/>
                <a:gd name="T57" fmla="*/ 0 h 377"/>
                <a:gd name="T58" fmla="*/ 0 w 379"/>
                <a:gd name="T59" fmla="*/ 0 h 377"/>
                <a:gd name="T60" fmla="*/ 0 w 379"/>
                <a:gd name="T61" fmla="*/ 0 h 377"/>
                <a:gd name="T62" fmla="*/ 0 w 379"/>
                <a:gd name="T63" fmla="*/ 0 h 377"/>
                <a:gd name="T64" fmla="*/ 0 w 379"/>
                <a:gd name="T65" fmla="*/ 0 h 377"/>
                <a:gd name="T66" fmla="*/ 0 w 379"/>
                <a:gd name="T67" fmla="*/ 0 h 377"/>
                <a:gd name="T68" fmla="*/ 0 w 379"/>
                <a:gd name="T69" fmla="*/ 0 h 377"/>
                <a:gd name="T70" fmla="*/ 0 w 379"/>
                <a:gd name="T71" fmla="*/ 0 h 377"/>
                <a:gd name="T72" fmla="*/ 0 w 379"/>
                <a:gd name="T73" fmla="*/ 0 h 377"/>
                <a:gd name="T74" fmla="*/ 0 w 379"/>
                <a:gd name="T75" fmla="*/ 0 h 377"/>
                <a:gd name="T76" fmla="*/ 0 w 379"/>
                <a:gd name="T77" fmla="*/ 0 h 377"/>
                <a:gd name="T78" fmla="*/ 0 w 379"/>
                <a:gd name="T79" fmla="*/ 0 h 377"/>
                <a:gd name="T80" fmla="*/ 0 w 379"/>
                <a:gd name="T81" fmla="*/ 0 h 377"/>
                <a:gd name="T82" fmla="*/ 0 w 379"/>
                <a:gd name="T83" fmla="*/ 0 h 377"/>
                <a:gd name="T84" fmla="*/ 0 w 379"/>
                <a:gd name="T85" fmla="*/ 0 h 377"/>
                <a:gd name="T86" fmla="*/ 0 w 379"/>
                <a:gd name="T87" fmla="*/ 0 h 377"/>
                <a:gd name="T88" fmla="*/ 0 w 379"/>
                <a:gd name="T89" fmla="*/ 0 h 377"/>
                <a:gd name="T90" fmla="*/ 0 w 379"/>
                <a:gd name="T91" fmla="*/ 0 h 377"/>
                <a:gd name="T92" fmla="*/ 0 w 379"/>
                <a:gd name="T93" fmla="*/ 0 h 377"/>
                <a:gd name="T94" fmla="*/ 0 w 379"/>
                <a:gd name="T95" fmla="*/ 0 h 377"/>
                <a:gd name="T96" fmla="*/ 0 w 379"/>
                <a:gd name="T97" fmla="*/ 0 h 37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79" h="377">
                  <a:moveTo>
                    <a:pt x="341" y="350"/>
                  </a:moveTo>
                  <a:lnTo>
                    <a:pt x="348" y="364"/>
                  </a:lnTo>
                  <a:lnTo>
                    <a:pt x="360" y="359"/>
                  </a:lnTo>
                  <a:lnTo>
                    <a:pt x="369" y="350"/>
                  </a:lnTo>
                  <a:lnTo>
                    <a:pt x="373" y="334"/>
                  </a:lnTo>
                  <a:lnTo>
                    <a:pt x="379" y="290"/>
                  </a:lnTo>
                  <a:lnTo>
                    <a:pt x="378" y="173"/>
                  </a:lnTo>
                  <a:lnTo>
                    <a:pt x="369" y="58"/>
                  </a:lnTo>
                  <a:lnTo>
                    <a:pt x="363" y="0"/>
                  </a:lnTo>
                  <a:lnTo>
                    <a:pt x="15" y="0"/>
                  </a:lnTo>
                  <a:lnTo>
                    <a:pt x="10" y="57"/>
                  </a:lnTo>
                  <a:lnTo>
                    <a:pt x="2" y="172"/>
                  </a:lnTo>
                  <a:lnTo>
                    <a:pt x="0" y="233"/>
                  </a:lnTo>
                  <a:lnTo>
                    <a:pt x="0" y="288"/>
                  </a:lnTo>
                  <a:lnTo>
                    <a:pt x="5" y="332"/>
                  </a:lnTo>
                  <a:lnTo>
                    <a:pt x="10" y="348"/>
                  </a:lnTo>
                  <a:lnTo>
                    <a:pt x="17" y="359"/>
                  </a:lnTo>
                  <a:lnTo>
                    <a:pt x="41" y="367"/>
                  </a:lnTo>
                  <a:lnTo>
                    <a:pt x="81" y="374"/>
                  </a:lnTo>
                  <a:lnTo>
                    <a:pt x="186" y="377"/>
                  </a:lnTo>
                  <a:lnTo>
                    <a:pt x="293" y="373"/>
                  </a:lnTo>
                  <a:lnTo>
                    <a:pt x="333" y="367"/>
                  </a:lnTo>
                  <a:lnTo>
                    <a:pt x="347" y="364"/>
                  </a:lnTo>
                  <a:lnTo>
                    <a:pt x="360" y="359"/>
                  </a:lnTo>
                  <a:lnTo>
                    <a:pt x="368" y="351"/>
                  </a:lnTo>
                  <a:lnTo>
                    <a:pt x="356" y="340"/>
                  </a:lnTo>
                  <a:lnTo>
                    <a:pt x="352" y="347"/>
                  </a:lnTo>
                  <a:lnTo>
                    <a:pt x="342" y="350"/>
                  </a:lnTo>
                  <a:lnTo>
                    <a:pt x="331" y="353"/>
                  </a:lnTo>
                  <a:lnTo>
                    <a:pt x="291" y="357"/>
                  </a:lnTo>
                  <a:lnTo>
                    <a:pt x="186" y="361"/>
                  </a:lnTo>
                  <a:lnTo>
                    <a:pt x="83" y="358"/>
                  </a:lnTo>
                  <a:lnTo>
                    <a:pt x="45" y="353"/>
                  </a:lnTo>
                  <a:lnTo>
                    <a:pt x="27" y="347"/>
                  </a:lnTo>
                  <a:lnTo>
                    <a:pt x="24" y="342"/>
                  </a:lnTo>
                  <a:lnTo>
                    <a:pt x="20" y="330"/>
                  </a:lnTo>
                  <a:lnTo>
                    <a:pt x="17" y="288"/>
                  </a:lnTo>
                  <a:lnTo>
                    <a:pt x="17" y="233"/>
                  </a:lnTo>
                  <a:lnTo>
                    <a:pt x="19" y="172"/>
                  </a:lnTo>
                  <a:lnTo>
                    <a:pt x="26" y="59"/>
                  </a:lnTo>
                  <a:lnTo>
                    <a:pt x="29" y="16"/>
                  </a:lnTo>
                  <a:lnTo>
                    <a:pt x="349" y="16"/>
                  </a:lnTo>
                  <a:lnTo>
                    <a:pt x="353" y="60"/>
                  </a:lnTo>
                  <a:lnTo>
                    <a:pt x="362" y="173"/>
                  </a:lnTo>
                  <a:lnTo>
                    <a:pt x="363" y="290"/>
                  </a:lnTo>
                  <a:lnTo>
                    <a:pt x="359" y="330"/>
                  </a:lnTo>
                  <a:lnTo>
                    <a:pt x="355" y="342"/>
                  </a:lnTo>
                  <a:lnTo>
                    <a:pt x="352" y="347"/>
                  </a:lnTo>
                  <a:lnTo>
                    <a:pt x="341" y="35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06" name="Freeform 200"/>
            <p:cNvSpPr>
              <a:spLocks/>
            </p:cNvSpPr>
            <p:nvPr/>
          </p:nvSpPr>
          <p:spPr bwMode="auto">
            <a:xfrm>
              <a:off x="5084" y="3424"/>
              <a:ext cx="5" cy="42"/>
            </a:xfrm>
            <a:custGeom>
              <a:avLst/>
              <a:gdLst>
                <a:gd name="T0" fmla="*/ 0 w 48"/>
                <a:gd name="T1" fmla="*/ 0 h 333"/>
                <a:gd name="T2" fmla="*/ 0 w 48"/>
                <a:gd name="T3" fmla="*/ 0 h 333"/>
                <a:gd name="T4" fmla="*/ 0 w 48"/>
                <a:gd name="T5" fmla="*/ 0 h 333"/>
                <a:gd name="T6" fmla="*/ 0 w 48"/>
                <a:gd name="T7" fmla="*/ 0 h 333"/>
                <a:gd name="T8" fmla="*/ 0 w 48"/>
                <a:gd name="T9" fmla="*/ 0 h 333"/>
                <a:gd name="T10" fmla="*/ 0 w 48"/>
                <a:gd name="T11" fmla="*/ 0 h 333"/>
                <a:gd name="T12" fmla="*/ 0 w 48"/>
                <a:gd name="T13" fmla="*/ 0 h 333"/>
                <a:gd name="T14" fmla="*/ 0 w 48"/>
                <a:gd name="T15" fmla="*/ 0 h 333"/>
                <a:gd name="T16" fmla="*/ 0 w 48"/>
                <a:gd name="T17" fmla="*/ 0 h 333"/>
                <a:gd name="T18" fmla="*/ 0 w 48"/>
                <a:gd name="T19" fmla="*/ 0 h 333"/>
                <a:gd name="T20" fmla="*/ 0 w 48"/>
                <a:gd name="T21" fmla="*/ 0 h 333"/>
                <a:gd name="T22" fmla="*/ 0 w 48"/>
                <a:gd name="T23" fmla="*/ 0 h 333"/>
                <a:gd name="T24" fmla="*/ 0 w 48"/>
                <a:gd name="T25" fmla="*/ 0 h 333"/>
                <a:gd name="T26" fmla="*/ 0 w 48"/>
                <a:gd name="T27" fmla="*/ 0 h 333"/>
                <a:gd name="T28" fmla="*/ 0 w 48"/>
                <a:gd name="T29" fmla="*/ 0 h 3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8" h="333">
                  <a:moveTo>
                    <a:pt x="24" y="333"/>
                  </a:moveTo>
                  <a:lnTo>
                    <a:pt x="36" y="289"/>
                  </a:lnTo>
                  <a:lnTo>
                    <a:pt x="44" y="239"/>
                  </a:lnTo>
                  <a:lnTo>
                    <a:pt x="47" y="217"/>
                  </a:lnTo>
                  <a:lnTo>
                    <a:pt x="48" y="173"/>
                  </a:lnTo>
                  <a:lnTo>
                    <a:pt x="44" y="106"/>
                  </a:lnTo>
                  <a:lnTo>
                    <a:pt x="36" y="51"/>
                  </a:lnTo>
                  <a:lnTo>
                    <a:pt x="24" y="0"/>
                  </a:lnTo>
                  <a:lnTo>
                    <a:pt x="12" y="51"/>
                  </a:lnTo>
                  <a:lnTo>
                    <a:pt x="4" y="106"/>
                  </a:lnTo>
                  <a:lnTo>
                    <a:pt x="1" y="129"/>
                  </a:lnTo>
                  <a:lnTo>
                    <a:pt x="0" y="173"/>
                  </a:lnTo>
                  <a:lnTo>
                    <a:pt x="4" y="239"/>
                  </a:lnTo>
                  <a:lnTo>
                    <a:pt x="12" y="289"/>
                  </a:lnTo>
                  <a:lnTo>
                    <a:pt x="24" y="333"/>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07" name="Freeform 201"/>
            <p:cNvSpPr>
              <a:spLocks/>
            </p:cNvSpPr>
            <p:nvPr/>
          </p:nvSpPr>
          <p:spPr bwMode="auto">
            <a:xfrm>
              <a:off x="5084" y="3424"/>
              <a:ext cx="10" cy="48"/>
            </a:xfrm>
            <a:custGeom>
              <a:avLst/>
              <a:gdLst>
                <a:gd name="T0" fmla="*/ 0 w 64"/>
                <a:gd name="T1" fmla="*/ 0 h 363"/>
                <a:gd name="T2" fmla="*/ 0 w 64"/>
                <a:gd name="T3" fmla="*/ 0 h 363"/>
                <a:gd name="T4" fmla="*/ 0 w 64"/>
                <a:gd name="T5" fmla="*/ 0 h 363"/>
                <a:gd name="T6" fmla="*/ 0 w 64"/>
                <a:gd name="T7" fmla="*/ 0 h 363"/>
                <a:gd name="T8" fmla="*/ 0 w 64"/>
                <a:gd name="T9" fmla="*/ 0 h 363"/>
                <a:gd name="T10" fmla="*/ 0 w 64"/>
                <a:gd name="T11" fmla="*/ 0 h 363"/>
                <a:gd name="T12" fmla="*/ 0 w 64"/>
                <a:gd name="T13" fmla="*/ 0 h 363"/>
                <a:gd name="T14" fmla="*/ 0 w 64"/>
                <a:gd name="T15" fmla="*/ 0 h 363"/>
                <a:gd name="T16" fmla="*/ 0 w 64"/>
                <a:gd name="T17" fmla="*/ 0 h 363"/>
                <a:gd name="T18" fmla="*/ 0 w 64"/>
                <a:gd name="T19" fmla="*/ 0 h 363"/>
                <a:gd name="T20" fmla="*/ 0 w 64"/>
                <a:gd name="T21" fmla="*/ 0 h 363"/>
                <a:gd name="T22" fmla="*/ 0 w 64"/>
                <a:gd name="T23" fmla="*/ 0 h 363"/>
                <a:gd name="T24" fmla="*/ 0 w 64"/>
                <a:gd name="T25" fmla="*/ 0 h 363"/>
                <a:gd name="T26" fmla="*/ 0 w 64"/>
                <a:gd name="T27" fmla="*/ 0 h 363"/>
                <a:gd name="T28" fmla="*/ 0 w 64"/>
                <a:gd name="T29" fmla="*/ 0 h 363"/>
                <a:gd name="T30" fmla="*/ 0 w 64"/>
                <a:gd name="T31" fmla="*/ 0 h 363"/>
                <a:gd name="T32" fmla="*/ 0 w 64"/>
                <a:gd name="T33" fmla="*/ 0 h 363"/>
                <a:gd name="T34" fmla="*/ 0 w 64"/>
                <a:gd name="T35" fmla="*/ 0 h 363"/>
                <a:gd name="T36" fmla="*/ 0 w 64"/>
                <a:gd name="T37" fmla="*/ 0 h 363"/>
                <a:gd name="T38" fmla="*/ 0 w 64"/>
                <a:gd name="T39" fmla="*/ 0 h 363"/>
                <a:gd name="T40" fmla="*/ 0 w 64"/>
                <a:gd name="T41" fmla="*/ 0 h 363"/>
                <a:gd name="T42" fmla="*/ 0 w 64"/>
                <a:gd name="T43" fmla="*/ 0 h 363"/>
                <a:gd name="T44" fmla="*/ 0 w 64"/>
                <a:gd name="T45" fmla="*/ 0 h 363"/>
                <a:gd name="T46" fmla="*/ 0 w 64"/>
                <a:gd name="T47" fmla="*/ 0 h 363"/>
                <a:gd name="T48" fmla="*/ 0 w 64"/>
                <a:gd name="T49" fmla="*/ 0 h 363"/>
                <a:gd name="T50" fmla="*/ 0 w 64"/>
                <a:gd name="T51" fmla="*/ 0 h 363"/>
                <a:gd name="T52" fmla="*/ 0 w 64"/>
                <a:gd name="T53" fmla="*/ 0 h 363"/>
                <a:gd name="T54" fmla="*/ 0 w 64"/>
                <a:gd name="T55" fmla="*/ 0 h 363"/>
                <a:gd name="T56" fmla="*/ 0 w 64"/>
                <a:gd name="T57" fmla="*/ 0 h 363"/>
                <a:gd name="T58" fmla="*/ 0 w 64"/>
                <a:gd name="T59" fmla="*/ 0 h 363"/>
                <a:gd name="T60" fmla="*/ 0 w 64"/>
                <a:gd name="T61" fmla="*/ 0 h 363"/>
                <a:gd name="T62" fmla="*/ 0 w 64"/>
                <a:gd name="T63" fmla="*/ 0 h 363"/>
                <a:gd name="T64" fmla="*/ 0 w 64"/>
                <a:gd name="T65" fmla="*/ 0 h 363"/>
                <a:gd name="T66" fmla="*/ 0 w 64"/>
                <a:gd name="T67" fmla="*/ 0 h 363"/>
                <a:gd name="T68" fmla="*/ 0 w 64"/>
                <a:gd name="T69" fmla="*/ 0 h 363"/>
                <a:gd name="T70" fmla="*/ 0 w 64"/>
                <a:gd name="T71" fmla="*/ 0 h 363"/>
                <a:gd name="T72" fmla="*/ 0 w 64"/>
                <a:gd name="T73" fmla="*/ 0 h 36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4" h="363">
                  <a:moveTo>
                    <a:pt x="27" y="289"/>
                  </a:moveTo>
                  <a:lnTo>
                    <a:pt x="13" y="293"/>
                  </a:lnTo>
                  <a:lnTo>
                    <a:pt x="32" y="363"/>
                  </a:lnTo>
                  <a:lnTo>
                    <a:pt x="52" y="293"/>
                  </a:lnTo>
                  <a:lnTo>
                    <a:pt x="60" y="242"/>
                  </a:lnTo>
                  <a:lnTo>
                    <a:pt x="63" y="220"/>
                  </a:lnTo>
                  <a:lnTo>
                    <a:pt x="64" y="175"/>
                  </a:lnTo>
                  <a:lnTo>
                    <a:pt x="60" y="107"/>
                  </a:lnTo>
                  <a:lnTo>
                    <a:pt x="52" y="52"/>
                  </a:lnTo>
                  <a:lnTo>
                    <a:pt x="39" y="0"/>
                  </a:lnTo>
                  <a:lnTo>
                    <a:pt x="25" y="0"/>
                  </a:lnTo>
                  <a:lnTo>
                    <a:pt x="13" y="52"/>
                  </a:lnTo>
                  <a:lnTo>
                    <a:pt x="4" y="107"/>
                  </a:lnTo>
                  <a:lnTo>
                    <a:pt x="1" y="130"/>
                  </a:lnTo>
                  <a:lnTo>
                    <a:pt x="0" y="175"/>
                  </a:lnTo>
                  <a:lnTo>
                    <a:pt x="4" y="242"/>
                  </a:lnTo>
                  <a:lnTo>
                    <a:pt x="13" y="293"/>
                  </a:lnTo>
                  <a:lnTo>
                    <a:pt x="32" y="363"/>
                  </a:lnTo>
                  <a:lnTo>
                    <a:pt x="52" y="293"/>
                  </a:lnTo>
                  <a:lnTo>
                    <a:pt x="37" y="289"/>
                  </a:lnTo>
                  <a:lnTo>
                    <a:pt x="32" y="306"/>
                  </a:lnTo>
                  <a:lnTo>
                    <a:pt x="27" y="289"/>
                  </a:lnTo>
                  <a:lnTo>
                    <a:pt x="20" y="240"/>
                  </a:lnTo>
                  <a:lnTo>
                    <a:pt x="16" y="175"/>
                  </a:lnTo>
                  <a:lnTo>
                    <a:pt x="17" y="132"/>
                  </a:lnTo>
                  <a:lnTo>
                    <a:pt x="20" y="109"/>
                  </a:lnTo>
                  <a:lnTo>
                    <a:pt x="27" y="54"/>
                  </a:lnTo>
                  <a:lnTo>
                    <a:pt x="32" y="36"/>
                  </a:lnTo>
                  <a:lnTo>
                    <a:pt x="37" y="54"/>
                  </a:lnTo>
                  <a:lnTo>
                    <a:pt x="43" y="109"/>
                  </a:lnTo>
                  <a:lnTo>
                    <a:pt x="48" y="175"/>
                  </a:lnTo>
                  <a:lnTo>
                    <a:pt x="46" y="218"/>
                  </a:lnTo>
                  <a:lnTo>
                    <a:pt x="37" y="289"/>
                  </a:lnTo>
                  <a:lnTo>
                    <a:pt x="32" y="306"/>
                  </a:lnTo>
                  <a:lnTo>
                    <a:pt x="27" y="289"/>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08" name="Freeform 202"/>
            <p:cNvSpPr>
              <a:spLocks/>
            </p:cNvSpPr>
            <p:nvPr/>
          </p:nvSpPr>
          <p:spPr bwMode="auto">
            <a:xfrm>
              <a:off x="5062" y="3424"/>
              <a:ext cx="48" cy="16"/>
            </a:xfrm>
            <a:custGeom>
              <a:avLst/>
              <a:gdLst>
                <a:gd name="T0" fmla="*/ 0 w 336"/>
                <a:gd name="T1" fmla="*/ 0 h 124"/>
                <a:gd name="T2" fmla="*/ 0 w 336"/>
                <a:gd name="T3" fmla="*/ 0 h 124"/>
                <a:gd name="T4" fmla="*/ 0 w 336"/>
                <a:gd name="T5" fmla="*/ 0 h 124"/>
                <a:gd name="T6" fmla="*/ 0 w 336"/>
                <a:gd name="T7" fmla="*/ 0 h 124"/>
                <a:gd name="T8" fmla="*/ 0 w 336"/>
                <a:gd name="T9" fmla="*/ 0 h 124"/>
                <a:gd name="T10" fmla="*/ 0 w 336"/>
                <a:gd name="T11" fmla="*/ 0 h 124"/>
                <a:gd name="T12" fmla="*/ 0 w 336"/>
                <a:gd name="T13" fmla="*/ 0 h 124"/>
                <a:gd name="T14" fmla="*/ 0 w 336"/>
                <a:gd name="T15" fmla="*/ 0 h 124"/>
                <a:gd name="T16" fmla="*/ 0 w 336"/>
                <a:gd name="T17" fmla="*/ 0 h 124"/>
                <a:gd name="T18" fmla="*/ 0 w 336"/>
                <a:gd name="T19" fmla="*/ 0 h 124"/>
                <a:gd name="T20" fmla="*/ 0 w 336"/>
                <a:gd name="T21" fmla="*/ 0 h 124"/>
                <a:gd name="T22" fmla="*/ 0 w 336"/>
                <a:gd name="T23" fmla="*/ 0 h 124"/>
                <a:gd name="T24" fmla="*/ 0 w 336"/>
                <a:gd name="T25" fmla="*/ 0 h 124"/>
                <a:gd name="T26" fmla="*/ 0 w 336"/>
                <a:gd name="T27" fmla="*/ 0 h 124"/>
                <a:gd name="T28" fmla="*/ 0 w 336"/>
                <a:gd name="T29" fmla="*/ 0 h 124"/>
                <a:gd name="T30" fmla="*/ 0 w 336"/>
                <a:gd name="T31" fmla="*/ 0 h 124"/>
                <a:gd name="T32" fmla="*/ 0 w 336"/>
                <a:gd name="T33" fmla="*/ 0 h 1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36" h="124">
                  <a:moveTo>
                    <a:pt x="0" y="0"/>
                  </a:moveTo>
                  <a:lnTo>
                    <a:pt x="334" y="0"/>
                  </a:lnTo>
                  <a:lnTo>
                    <a:pt x="335" y="16"/>
                  </a:lnTo>
                  <a:lnTo>
                    <a:pt x="336" y="54"/>
                  </a:lnTo>
                  <a:lnTo>
                    <a:pt x="328" y="93"/>
                  </a:lnTo>
                  <a:lnTo>
                    <a:pt x="319" y="107"/>
                  </a:lnTo>
                  <a:lnTo>
                    <a:pt x="315" y="112"/>
                  </a:lnTo>
                  <a:lnTo>
                    <a:pt x="306" y="116"/>
                  </a:lnTo>
                  <a:lnTo>
                    <a:pt x="249" y="122"/>
                  </a:lnTo>
                  <a:lnTo>
                    <a:pt x="162" y="124"/>
                  </a:lnTo>
                  <a:lnTo>
                    <a:pt x="77" y="119"/>
                  </a:lnTo>
                  <a:lnTo>
                    <a:pt x="48" y="113"/>
                  </a:lnTo>
                  <a:lnTo>
                    <a:pt x="38" y="110"/>
                  </a:lnTo>
                  <a:lnTo>
                    <a:pt x="30" y="105"/>
                  </a:lnTo>
                  <a:lnTo>
                    <a:pt x="16" y="79"/>
                  </a:lnTo>
                  <a:lnTo>
                    <a:pt x="6" y="44"/>
                  </a:lnTo>
                  <a:lnTo>
                    <a:pt x="0" y="0"/>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09" name="Freeform 203"/>
            <p:cNvSpPr>
              <a:spLocks/>
            </p:cNvSpPr>
            <p:nvPr/>
          </p:nvSpPr>
          <p:spPr bwMode="auto">
            <a:xfrm>
              <a:off x="5062" y="3424"/>
              <a:ext cx="53" cy="16"/>
            </a:xfrm>
            <a:custGeom>
              <a:avLst/>
              <a:gdLst>
                <a:gd name="T0" fmla="*/ 0 w 353"/>
                <a:gd name="T1" fmla="*/ 0 h 140"/>
                <a:gd name="T2" fmla="*/ 0 w 353"/>
                <a:gd name="T3" fmla="*/ 0 h 140"/>
                <a:gd name="T4" fmla="*/ 0 w 353"/>
                <a:gd name="T5" fmla="*/ 0 h 140"/>
                <a:gd name="T6" fmla="*/ 0 w 353"/>
                <a:gd name="T7" fmla="*/ 0 h 140"/>
                <a:gd name="T8" fmla="*/ 0 w 353"/>
                <a:gd name="T9" fmla="*/ 0 h 140"/>
                <a:gd name="T10" fmla="*/ 0 w 353"/>
                <a:gd name="T11" fmla="*/ 0 h 140"/>
                <a:gd name="T12" fmla="*/ 0 w 353"/>
                <a:gd name="T13" fmla="*/ 0 h 140"/>
                <a:gd name="T14" fmla="*/ 0 w 353"/>
                <a:gd name="T15" fmla="*/ 0 h 140"/>
                <a:gd name="T16" fmla="*/ 0 w 353"/>
                <a:gd name="T17" fmla="*/ 0 h 140"/>
                <a:gd name="T18" fmla="*/ 0 w 353"/>
                <a:gd name="T19" fmla="*/ 0 h 140"/>
                <a:gd name="T20" fmla="*/ 0 w 353"/>
                <a:gd name="T21" fmla="*/ 0 h 140"/>
                <a:gd name="T22" fmla="*/ 0 w 353"/>
                <a:gd name="T23" fmla="*/ 0 h 140"/>
                <a:gd name="T24" fmla="*/ 0 w 353"/>
                <a:gd name="T25" fmla="*/ 0 h 140"/>
                <a:gd name="T26" fmla="*/ 0 w 353"/>
                <a:gd name="T27" fmla="*/ 0 h 140"/>
                <a:gd name="T28" fmla="*/ 0 w 353"/>
                <a:gd name="T29" fmla="*/ 0 h 140"/>
                <a:gd name="T30" fmla="*/ 0 w 353"/>
                <a:gd name="T31" fmla="*/ 0 h 140"/>
                <a:gd name="T32" fmla="*/ 0 w 353"/>
                <a:gd name="T33" fmla="*/ 0 h 140"/>
                <a:gd name="T34" fmla="*/ 0 w 353"/>
                <a:gd name="T35" fmla="*/ 0 h 140"/>
                <a:gd name="T36" fmla="*/ 0 w 353"/>
                <a:gd name="T37" fmla="*/ 0 h 140"/>
                <a:gd name="T38" fmla="*/ 0 w 353"/>
                <a:gd name="T39" fmla="*/ 0 h 140"/>
                <a:gd name="T40" fmla="*/ 0 w 353"/>
                <a:gd name="T41" fmla="*/ 0 h 140"/>
                <a:gd name="T42" fmla="*/ 0 w 353"/>
                <a:gd name="T43" fmla="*/ 0 h 140"/>
                <a:gd name="T44" fmla="*/ 0 w 353"/>
                <a:gd name="T45" fmla="*/ 0 h 140"/>
                <a:gd name="T46" fmla="*/ 0 w 353"/>
                <a:gd name="T47" fmla="*/ 0 h 140"/>
                <a:gd name="T48" fmla="*/ 0 w 353"/>
                <a:gd name="T49" fmla="*/ 0 h 140"/>
                <a:gd name="T50" fmla="*/ 0 w 353"/>
                <a:gd name="T51" fmla="*/ 0 h 140"/>
                <a:gd name="T52" fmla="*/ 0 w 353"/>
                <a:gd name="T53" fmla="*/ 0 h 140"/>
                <a:gd name="T54" fmla="*/ 0 w 353"/>
                <a:gd name="T55" fmla="*/ 0 h 140"/>
                <a:gd name="T56" fmla="*/ 0 w 353"/>
                <a:gd name="T57" fmla="*/ 0 h 140"/>
                <a:gd name="T58" fmla="*/ 0 w 353"/>
                <a:gd name="T59" fmla="*/ 0 h 140"/>
                <a:gd name="T60" fmla="*/ 0 w 353"/>
                <a:gd name="T61" fmla="*/ 0 h 140"/>
                <a:gd name="T62" fmla="*/ 0 w 353"/>
                <a:gd name="T63" fmla="*/ 0 h 140"/>
                <a:gd name="T64" fmla="*/ 0 w 353"/>
                <a:gd name="T65" fmla="*/ 0 h 140"/>
                <a:gd name="T66" fmla="*/ 0 w 353"/>
                <a:gd name="T67" fmla="*/ 0 h 140"/>
                <a:gd name="T68" fmla="*/ 0 w 353"/>
                <a:gd name="T69" fmla="*/ 0 h 140"/>
                <a:gd name="T70" fmla="*/ 0 w 353"/>
                <a:gd name="T71" fmla="*/ 0 h 140"/>
                <a:gd name="T72" fmla="*/ 0 w 353"/>
                <a:gd name="T73" fmla="*/ 0 h 140"/>
                <a:gd name="T74" fmla="*/ 0 w 353"/>
                <a:gd name="T75" fmla="*/ 0 h 140"/>
                <a:gd name="T76" fmla="*/ 0 w 353"/>
                <a:gd name="T77" fmla="*/ 0 h 14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53" h="140">
                  <a:moveTo>
                    <a:pt x="7" y="53"/>
                  </a:moveTo>
                  <a:lnTo>
                    <a:pt x="23" y="51"/>
                  </a:lnTo>
                  <a:lnTo>
                    <a:pt x="18" y="16"/>
                  </a:lnTo>
                  <a:lnTo>
                    <a:pt x="336" y="16"/>
                  </a:lnTo>
                  <a:lnTo>
                    <a:pt x="336" y="24"/>
                  </a:lnTo>
                  <a:lnTo>
                    <a:pt x="337" y="61"/>
                  </a:lnTo>
                  <a:lnTo>
                    <a:pt x="329" y="98"/>
                  </a:lnTo>
                  <a:lnTo>
                    <a:pt x="322" y="111"/>
                  </a:lnTo>
                  <a:lnTo>
                    <a:pt x="319" y="113"/>
                  </a:lnTo>
                  <a:lnTo>
                    <a:pt x="313" y="116"/>
                  </a:lnTo>
                  <a:lnTo>
                    <a:pt x="258" y="121"/>
                  </a:lnTo>
                  <a:lnTo>
                    <a:pt x="171" y="124"/>
                  </a:lnTo>
                  <a:lnTo>
                    <a:pt x="87" y="118"/>
                  </a:lnTo>
                  <a:lnTo>
                    <a:pt x="59" y="114"/>
                  </a:lnTo>
                  <a:lnTo>
                    <a:pt x="50" y="111"/>
                  </a:lnTo>
                  <a:lnTo>
                    <a:pt x="46" y="108"/>
                  </a:lnTo>
                  <a:lnTo>
                    <a:pt x="32" y="84"/>
                  </a:lnTo>
                  <a:lnTo>
                    <a:pt x="22" y="50"/>
                  </a:lnTo>
                  <a:lnTo>
                    <a:pt x="18" y="16"/>
                  </a:lnTo>
                  <a:lnTo>
                    <a:pt x="343" y="16"/>
                  </a:lnTo>
                  <a:lnTo>
                    <a:pt x="343" y="0"/>
                  </a:lnTo>
                  <a:lnTo>
                    <a:pt x="0" y="0"/>
                  </a:lnTo>
                  <a:lnTo>
                    <a:pt x="8" y="54"/>
                  </a:lnTo>
                  <a:lnTo>
                    <a:pt x="18" y="90"/>
                  </a:lnTo>
                  <a:lnTo>
                    <a:pt x="33" y="118"/>
                  </a:lnTo>
                  <a:lnTo>
                    <a:pt x="44" y="126"/>
                  </a:lnTo>
                  <a:lnTo>
                    <a:pt x="55" y="129"/>
                  </a:lnTo>
                  <a:lnTo>
                    <a:pt x="85" y="135"/>
                  </a:lnTo>
                  <a:lnTo>
                    <a:pt x="171" y="140"/>
                  </a:lnTo>
                  <a:lnTo>
                    <a:pt x="258" y="138"/>
                  </a:lnTo>
                  <a:lnTo>
                    <a:pt x="317" y="131"/>
                  </a:lnTo>
                  <a:lnTo>
                    <a:pt x="329" y="127"/>
                  </a:lnTo>
                  <a:lnTo>
                    <a:pt x="335" y="119"/>
                  </a:lnTo>
                  <a:lnTo>
                    <a:pt x="344" y="104"/>
                  </a:lnTo>
                  <a:lnTo>
                    <a:pt x="353" y="63"/>
                  </a:lnTo>
                  <a:lnTo>
                    <a:pt x="352" y="24"/>
                  </a:lnTo>
                  <a:lnTo>
                    <a:pt x="350" y="0"/>
                  </a:lnTo>
                  <a:lnTo>
                    <a:pt x="0" y="0"/>
                  </a:lnTo>
                  <a:lnTo>
                    <a:pt x="7" y="53"/>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10" name="Freeform 204"/>
            <p:cNvSpPr>
              <a:spLocks/>
            </p:cNvSpPr>
            <p:nvPr/>
          </p:nvSpPr>
          <p:spPr bwMode="auto">
            <a:xfrm>
              <a:off x="4978" y="3387"/>
              <a:ext cx="47" cy="74"/>
            </a:xfrm>
            <a:custGeom>
              <a:avLst/>
              <a:gdLst>
                <a:gd name="T0" fmla="*/ 0 w 355"/>
                <a:gd name="T1" fmla="*/ 0 h 547"/>
                <a:gd name="T2" fmla="*/ 0 w 355"/>
                <a:gd name="T3" fmla="*/ 0 h 547"/>
                <a:gd name="T4" fmla="*/ 0 w 355"/>
                <a:gd name="T5" fmla="*/ 0 h 547"/>
                <a:gd name="T6" fmla="*/ 0 w 355"/>
                <a:gd name="T7" fmla="*/ 0 h 547"/>
                <a:gd name="T8" fmla="*/ 0 w 355"/>
                <a:gd name="T9" fmla="*/ 0 h 547"/>
                <a:gd name="T10" fmla="*/ 0 w 355"/>
                <a:gd name="T11" fmla="*/ 0 h 547"/>
                <a:gd name="T12" fmla="*/ 0 w 355"/>
                <a:gd name="T13" fmla="*/ 0 h 547"/>
                <a:gd name="T14" fmla="*/ 0 w 355"/>
                <a:gd name="T15" fmla="*/ 0 h 547"/>
                <a:gd name="T16" fmla="*/ 0 w 355"/>
                <a:gd name="T17" fmla="*/ 0 h 547"/>
                <a:gd name="T18" fmla="*/ 0 w 355"/>
                <a:gd name="T19" fmla="*/ 0 h 547"/>
                <a:gd name="T20" fmla="*/ 0 w 355"/>
                <a:gd name="T21" fmla="*/ 0 h 547"/>
                <a:gd name="T22" fmla="*/ 0 w 355"/>
                <a:gd name="T23" fmla="*/ 0 h 547"/>
                <a:gd name="T24" fmla="*/ 0 w 355"/>
                <a:gd name="T25" fmla="*/ 0 h 547"/>
                <a:gd name="T26" fmla="*/ 0 w 355"/>
                <a:gd name="T27" fmla="*/ 0 h 547"/>
                <a:gd name="T28" fmla="*/ 0 w 355"/>
                <a:gd name="T29" fmla="*/ 0 h 547"/>
                <a:gd name="T30" fmla="*/ 0 w 355"/>
                <a:gd name="T31" fmla="*/ 0 h 547"/>
                <a:gd name="T32" fmla="*/ 0 w 355"/>
                <a:gd name="T33" fmla="*/ 0 h 547"/>
                <a:gd name="T34" fmla="*/ 0 w 355"/>
                <a:gd name="T35" fmla="*/ 0 h 547"/>
                <a:gd name="T36" fmla="*/ 0 w 355"/>
                <a:gd name="T37" fmla="*/ 0 h 547"/>
                <a:gd name="T38" fmla="*/ 0 w 355"/>
                <a:gd name="T39" fmla="*/ 0 h 547"/>
                <a:gd name="T40" fmla="*/ 0 w 355"/>
                <a:gd name="T41" fmla="*/ 0 h 547"/>
                <a:gd name="T42" fmla="*/ 0 w 355"/>
                <a:gd name="T43" fmla="*/ 0 h 547"/>
                <a:gd name="T44" fmla="*/ 0 w 355"/>
                <a:gd name="T45" fmla="*/ 0 h 547"/>
                <a:gd name="T46" fmla="*/ 0 w 355"/>
                <a:gd name="T47" fmla="*/ 0 h 547"/>
                <a:gd name="T48" fmla="*/ 0 w 355"/>
                <a:gd name="T49" fmla="*/ 0 h 547"/>
                <a:gd name="T50" fmla="*/ 0 w 355"/>
                <a:gd name="T51" fmla="*/ 0 h 547"/>
                <a:gd name="T52" fmla="*/ 0 w 355"/>
                <a:gd name="T53" fmla="*/ 0 h 547"/>
                <a:gd name="T54" fmla="*/ 0 w 355"/>
                <a:gd name="T55" fmla="*/ 0 h 547"/>
                <a:gd name="T56" fmla="*/ 0 w 355"/>
                <a:gd name="T57" fmla="*/ 0 h 547"/>
                <a:gd name="T58" fmla="*/ 0 w 355"/>
                <a:gd name="T59" fmla="*/ 0 h 547"/>
                <a:gd name="T60" fmla="*/ 0 w 355"/>
                <a:gd name="T61" fmla="*/ 0 h 547"/>
                <a:gd name="T62" fmla="*/ 0 w 355"/>
                <a:gd name="T63" fmla="*/ 0 h 547"/>
                <a:gd name="T64" fmla="*/ 0 w 355"/>
                <a:gd name="T65" fmla="*/ 0 h 547"/>
                <a:gd name="T66" fmla="*/ 0 w 355"/>
                <a:gd name="T67" fmla="*/ 0 h 547"/>
                <a:gd name="T68" fmla="*/ 0 w 355"/>
                <a:gd name="T69" fmla="*/ 0 h 547"/>
                <a:gd name="T70" fmla="*/ 0 w 355"/>
                <a:gd name="T71" fmla="*/ 0 h 547"/>
                <a:gd name="T72" fmla="*/ 0 w 355"/>
                <a:gd name="T73" fmla="*/ 0 h 547"/>
                <a:gd name="T74" fmla="*/ 0 w 355"/>
                <a:gd name="T75" fmla="*/ 0 h 547"/>
                <a:gd name="T76" fmla="*/ 0 w 355"/>
                <a:gd name="T77" fmla="*/ 0 h 547"/>
                <a:gd name="T78" fmla="*/ 0 w 355"/>
                <a:gd name="T79" fmla="*/ 0 h 547"/>
                <a:gd name="T80" fmla="*/ 0 w 355"/>
                <a:gd name="T81" fmla="*/ 0 h 547"/>
                <a:gd name="T82" fmla="*/ 0 w 355"/>
                <a:gd name="T83" fmla="*/ 0 h 547"/>
                <a:gd name="T84" fmla="*/ 0 w 355"/>
                <a:gd name="T85" fmla="*/ 0 h 547"/>
                <a:gd name="T86" fmla="*/ 0 w 355"/>
                <a:gd name="T87" fmla="*/ 0 h 547"/>
                <a:gd name="T88" fmla="*/ 0 w 355"/>
                <a:gd name="T89" fmla="*/ 0 h 54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55" h="547">
                  <a:moveTo>
                    <a:pt x="236" y="530"/>
                  </a:moveTo>
                  <a:lnTo>
                    <a:pt x="236" y="547"/>
                  </a:lnTo>
                  <a:lnTo>
                    <a:pt x="247" y="547"/>
                  </a:lnTo>
                  <a:lnTo>
                    <a:pt x="258" y="538"/>
                  </a:lnTo>
                  <a:lnTo>
                    <a:pt x="266" y="524"/>
                  </a:lnTo>
                  <a:lnTo>
                    <a:pt x="282" y="482"/>
                  </a:lnTo>
                  <a:lnTo>
                    <a:pt x="315" y="359"/>
                  </a:lnTo>
                  <a:lnTo>
                    <a:pt x="355" y="175"/>
                  </a:lnTo>
                  <a:lnTo>
                    <a:pt x="74" y="0"/>
                  </a:lnTo>
                  <a:lnTo>
                    <a:pt x="33" y="191"/>
                  </a:lnTo>
                  <a:lnTo>
                    <a:pt x="8" y="323"/>
                  </a:lnTo>
                  <a:lnTo>
                    <a:pt x="2" y="371"/>
                  </a:lnTo>
                  <a:lnTo>
                    <a:pt x="0" y="383"/>
                  </a:lnTo>
                  <a:lnTo>
                    <a:pt x="0" y="390"/>
                  </a:lnTo>
                  <a:lnTo>
                    <a:pt x="8" y="408"/>
                  </a:lnTo>
                  <a:lnTo>
                    <a:pt x="24" y="428"/>
                  </a:lnTo>
                  <a:lnTo>
                    <a:pt x="51" y="449"/>
                  </a:lnTo>
                  <a:lnTo>
                    <a:pt x="120" y="495"/>
                  </a:lnTo>
                  <a:lnTo>
                    <a:pt x="195" y="532"/>
                  </a:lnTo>
                  <a:lnTo>
                    <a:pt x="225" y="542"/>
                  </a:lnTo>
                  <a:lnTo>
                    <a:pt x="235" y="547"/>
                  </a:lnTo>
                  <a:lnTo>
                    <a:pt x="247" y="547"/>
                  </a:lnTo>
                  <a:lnTo>
                    <a:pt x="256" y="539"/>
                  </a:lnTo>
                  <a:lnTo>
                    <a:pt x="248" y="527"/>
                  </a:lnTo>
                  <a:lnTo>
                    <a:pt x="243" y="530"/>
                  </a:lnTo>
                  <a:lnTo>
                    <a:pt x="237" y="530"/>
                  </a:lnTo>
                  <a:lnTo>
                    <a:pt x="229" y="528"/>
                  </a:lnTo>
                  <a:lnTo>
                    <a:pt x="201" y="518"/>
                  </a:lnTo>
                  <a:lnTo>
                    <a:pt x="129" y="481"/>
                  </a:lnTo>
                  <a:lnTo>
                    <a:pt x="59" y="437"/>
                  </a:lnTo>
                  <a:lnTo>
                    <a:pt x="35" y="418"/>
                  </a:lnTo>
                  <a:lnTo>
                    <a:pt x="22" y="400"/>
                  </a:lnTo>
                  <a:lnTo>
                    <a:pt x="16" y="386"/>
                  </a:lnTo>
                  <a:lnTo>
                    <a:pt x="16" y="385"/>
                  </a:lnTo>
                  <a:lnTo>
                    <a:pt x="18" y="373"/>
                  </a:lnTo>
                  <a:lnTo>
                    <a:pt x="24" y="326"/>
                  </a:lnTo>
                  <a:lnTo>
                    <a:pt x="47" y="193"/>
                  </a:lnTo>
                  <a:lnTo>
                    <a:pt x="85" y="25"/>
                  </a:lnTo>
                  <a:lnTo>
                    <a:pt x="337" y="183"/>
                  </a:lnTo>
                  <a:lnTo>
                    <a:pt x="301" y="355"/>
                  </a:lnTo>
                  <a:lnTo>
                    <a:pt x="267" y="478"/>
                  </a:lnTo>
                  <a:lnTo>
                    <a:pt x="252" y="518"/>
                  </a:lnTo>
                  <a:lnTo>
                    <a:pt x="246" y="528"/>
                  </a:lnTo>
                  <a:lnTo>
                    <a:pt x="243" y="530"/>
                  </a:lnTo>
                  <a:lnTo>
                    <a:pt x="236" y="53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11" name="Freeform 205"/>
            <p:cNvSpPr>
              <a:spLocks/>
            </p:cNvSpPr>
            <p:nvPr/>
          </p:nvSpPr>
          <p:spPr bwMode="auto">
            <a:xfrm>
              <a:off x="4994" y="3403"/>
              <a:ext cx="10" cy="47"/>
            </a:xfrm>
            <a:custGeom>
              <a:avLst/>
              <a:gdLst>
                <a:gd name="T0" fmla="*/ 0 w 63"/>
                <a:gd name="T1" fmla="*/ 0 h 377"/>
                <a:gd name="T2" fmla="*/ 0 w 63"/>
                <a:gd name="T3" fmla="*/ 0 h 377"/>
                <a:gd name="T4" fmla="*/ 0 w 63"/>
                <a:gd name="T5" fmla="*/ 0 h 377"/>
                <a:gd name="T6" fmla="*/ 0 w 63"/>
                <a:gd name="T7" fmla="*/ 0 h 377"/>
                <a:gd name="T8" fmla="*/ 0 w 63"/>
                <a:gd name="T9" fmla="*/ 0 h 377"/>
                <a:gd name="T10" fmla="*/ 0 w 63"/>
                <a:gd name="T11" fmla="*/ 0 h 377"/>
                <a:gd name="T12" fmla="*/ 0 w 63"/>
                <a:gd name="T13" fmla="*/ 0 h 377"/>
                <a:gd name="T14" fmla="*/ 0 w 63"/>
                <a:gd name="T15" fmla="*/ 0 h 377"/>
                <a:gd name="T16" fmla="*/ 0 w 63"/>
                <a:gd name="T17" fmla="*/ 0 h 377"/>
                <a:gd name="T18" fmla="*/ 0 w 63"/>
                <a:gd name="T19" fmla="*/ 0 h 377"/>
                <a:gd name="T20" fmla="*/ 0 w 63"/>
                <a:gd name="T21" fmla="*/ 0 h 377"/>
                <a:gd name="T22" fmla="*/ 0 w 63"/>
                <a:gd name="T23" fmla="*/ 0 h 377"/>
                <a:gd name="T24" fmla="*/ 0 w 63"/>
                <a:gd name="T25" fmla="*/ 0 h 377"/>
                <a:gd name="T26" fmla="*/ 0 w 63"/>
                <a:gd name="T27" fmla="*/ 0 h 37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3" h="377">
                  <a:moveTo>
                    <a:pt x="1" y="377"/>
                  </a:moveTo>
                  <a:lnTo>
                    <a:pt x="18" y="333"/>
                  </a:lnTo>
                  <a:lnTo>
                    <a:pt x="35" y="281"/>
                  </a:lnTo>
                  <a:lnTo>
                    <a:pt x="41" y="256"/>
                  </a:lnTo>
                  <a:lnTo>
                    <a:pt x="50" y="208"/>
                  </a:lnTo>
                  <a:lnTo>
                    <a:pt x="60" y="130"/>
                  </a:lnTo>
                  <a:lnTo>
                    <a:pt x="63" y="63"/>
                  </a:lnTo>
                  <a:lnTo>
                    <a:pt x="63" y="0"/>
                  </a:lnTo>
                  <a:lnTo>
                    <a:pt x="44" y="51"/>
                  </a:lnTo>
                  <a:lnTo>
                    <a:pt x="27" y="109"/>
                  </a:lnTo>
                  <a:lnTo>
                    <a:pt x="11" y="184"/>
                  </a:lnTo>
                  <a:lnTo>
                    <a:pt x="2" y="261"/>
                  </a:lnTo>
                  <a:lnTo>
                    <a:pt x="0" y="322"/>
                  </a:lnTo>
                  <a:lnTo>
                    <a:pt x="1" y="377"/>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12" name="Freeform 206"/>
            <p:cNvSpPr>
              <a:spLocks/>
            </p:cNvSpPr>
            <p:nvPr/>
          </p:nvSpPr>
          <p:spPr bwMode="auto">
            <a:xfrm>
              <a:off x="4994" y="3403"/>
              <a:ext cx="10" cy="47"/>
            </a:xfrm>
            <a:custGeom>
              <a:avLst/>
              <a:gdLst>
                <a:gd name="T0" fmla="*/ 0 w 79"/>
                <a:gd name="T1" fmla="*/ 0 h 383"/>
                <a:gd name="T2" fmla="*/ 0 w 79"/>
                <a:gd name="T3" fmla="*/ 0 h 383"/>
                <a:gd name="T4" fmla="*/ 0 w 79"/>
                <a:gd name="T5" fmla="*/ 0 h 383"/>
                <a:gd name="T6" fmla="*/ 0 w 79"/>
                <a:gd name="T7" fmla="*/ 0 h 383"/>
                <a:gd name="T8" fmla="*/ 0 w 79"/>
                <a:gd name="T9" fmla="*/ 0 h 383"/>
                <a:gd name="T10" fmla="*/ 0 w 79"/>
                <a:gd name="T11" fmla="*/ 0 h 383"/>
                <a:gd name="T12" fmla="*/ 0 w 79"/>
                <a:gd name="T13" fmla="*/ 0 h 383"/>
                <a:gd name="T14" fmla="*/ 0 w 79"/>
                <a:gd name="T15" fmla="*/ 0 h 383"/>
                <a:gd name="T16" fmla="*/ 0 w 79"/>
                <a:gd name="T17" fmla="*/ 0 h 383"/>
                <a:gd name="T18" fmla="*/ 0 w 79"/>
                <a:gd name="T19" fmla="*/ 0 h 383"/>
                <a:gd name="T20" fmla="*/ 0 w 79"/>
                <a:gd name="T21" fmla="*/ 0 h 383"/>
                <a:gd name="T22" fmla="*/ 0 w 79"/>
                <a:gd name="T23" fmla="*/ 0 h 383"/>
                <a:gd name="T24" fmla="*/ 0 w 79"/>
                <a:gd name="T25" fmla="*/ 0 h 383"/>
                <a:gd name="T26" fmla="*/ 0 w 79"/>
                <a:gd name="T27" fmla="*/ 0 h 383"/>
                <a:gd name="T28" fmla="*/ 0 w 79"/>
                <a:gd name="T29" fmla="*/ 0 h 383"/>
                <a:gd name="T30" fmla="*/ 0 w 79"/>
                <a:gd name="T31" fmla="*/ 0 h 383"/>
                <a:gd name="T32" fmla="*/ 0 w 79"/>
                <a:gd name="T33" fmla="*/ 0 h 383"/>
                <a:gd name="T34" fmla="*/ 0 w 79"/>
                <a:gd name="T35" fmla="*/ 0 h 383"/>
                <a:gd name="T36" fmla="*/ 0 w 79"/>
                <a:gd name="T37" fmla="*/ 0 h 383"/>
                <a:gd name="T38" fmla="*/ 0 w 79"/>
                <a:gd name="T39" fmla="*/ 0 h 383"/>
                <a:gd name="T40" fmla="*/ 0 w 79"/>
                <a:gd name="T41" fmla="*/ 0 h 383"/>
                <a:gd name="T42" fmla="*/ 0 w 79"/>
                <a:gd name="T43" fmla="*/ 0 h 383"/>
                <a:gd name="T44" fmla="*/ 0 w 79"/>
                <a:gd name="T45" fmla="*/ 0 h 383"/>
                <a:gd name="T46" fmla="*/ 0 w 79"/>
                <a:gd name="T47" fmla="*/ 0 h 383"/>
                <a:gd name="T48" fmla="*/ 0 w 79"/>
                <a:gd name="T49" fmla="*/ 0 h 383"/>
                <a:gd name="T50" fmla="*/ 0 w 79"/>
                <a:gd name="T51" fmla="*/ 0 h 383"/>
                <a:gd name="T52" fmla="*/ 0 w 79"/>
                <a:gd name="T53" fmla="*/ 0 h 383"/>
                <a:gd name="T54" fmla="*/ 0 w 79"/>
                <a:gd name="T55" fmla="*/ 0 h 383"/>
                <a:gd name="T56" fmla="*/ 0 w 79"/>
                <a:gd name="T57" fmla="*/ 0 h 383"/>
                <a:gd name="T58" fmla="*/ 0 w 79"/>
                <a:gd name="T59" fmla="*/ 0 h 383"/>
                <a:gd name="T60" fmla="*/ 0 w 79"/>
                <a:gd name="T61" fmla="*/ 0 h 383"/>
                <a:gd name="T62" fmla="*/ 0 w 79"/>
                <a:gd name="T63" fmla="*/ 0 h 383"/>
                <a:gd name="T64" fmla="*/ 0 w 79"/>
                <a:gd name="T65" fmla="*/ 0 h 383"/>
                <a:gd name="T66" fmla="*/ 0 w 79"/>
                <a:gd name="T67" fmla="*/ 0 h 383"/>
                <a:gd name="T68" fmla="*/ 0 w 79"/>
                <a:gd name="T69" fmla="*/ 0 h 383"/>
                <a:gd name="T70" fmla="*/ 0 w 79"/>
                <a:gd name="T71" fmla="*/ 0 h 38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9" h="383">
                  <a:moveTo>
                    <a:pt x="16" y="325"/>
                  </a:moveTo>
                  <a:lnTo>
                    <a:pt x="0" y="325"/>
                  </a:lnTo>
                  <a:lnTo>
                    <a:pt x="1" y="380"/>
                  </a:lnTo>
                  <a:lnTo>
                    <a:pt x="16" y="383"/>
                  </a:lnTo>
                  <a:lnTo>
                    <a:pt x="33" y="339"/>
                  </a:lnTo>
                  <a:lnTo>
                    <a:pt x="50" y="286"/>
                  </a:lnTo>
                  <a:lnTo>
                    <a:pt x="56" y="262"/>
                  </a:lnTo>
                  <a:lnTo>
                    <a:pt x="66" y="212"/>
                  </a:lnTo>
                  <a:lnTo>
                    <a:pt x="76" y="134"/>
                  </a:lnTo>
                  <a:lnTo>
                    <a:pt x="79" y="66"/>
                  </a:lnTo>
                  <a:lnTo>
                    <a:pt x="79" y="3"/>
                  </a:lnTo>
                  <a:lnTo>
                    <a:pt x="64" y="0"/>
                  </a:lnTo>
                  <a:lnTo>
                    <a:pt x="45" y="52"/>
                  </a:lnTo>
                  <a:lnTo>
                    <a:pt x="28" y="110"/>
                  </a:lnTo>
                  <a:lnTo>
                    <a:pt x="11" y="186"/>
                  </a:lnTo>
                  <a:lnTo>
                    <a:pt x="2" y="263"/>
                  </a:lnTo>
                  <a:lnTo>
                    <a:pt x="0" y="325"/>
                  </a:lnTo>
                  <a:lnTo>
                    <a:pt x="1" y="380"/>
                  </a:lnTo>
                  <a:lnTo>
                    <a:pt x="16" y="383"/>
                  </a:lnTo>
                  <a:lnTo>
                    <a:pt x="33" y="339"/>
                  </a:lnTo>
                  <a:lnTo>
                    <a:pt x="19" y="333"/>
                  </a:lnTo>
                  <a:lnTo>
                    <a:pt x="16" y="341"/>
                  </a:lnTo>
                  <a:lnTo>
                    <a:pt x="16" y="325"/>
                  </a:lnTo>
                  <a:lnTo>
                    <a:pt x="18" y="265"/>
                  </a:lnTo>
                  <a:lnTo>
                    <a:pt x="27" y="188"/>
                  </a:lnTo>
                  <a:lnTo>
                    <a:pt x="43" y="114"/>
                  </a:lnTo>
                  <a:lnTo>
                    <a:pt x="59" y="56"/>
                  </a:lnTo>
                  <a:lnTo>
                    <a:pt x="63" y="45"/>
                  </a:lnTo>
                  <a:lnTo>
                    <a:pt x="63" y="66"/>
                  </a:lnTo>
                  <a:lnTo>
                    <a:pt x="60" y="132"/>
                  </a:lnTo>
                  <a:lnTo>
                    <a:pt x="50" y="210"/>
                  </a:lnTo>
                  <a:lnTo>
                    <a:pt x="42" y="257"/>
                  </a:lnTo>
                  <a:lnTo>
                    <a:pt x="35" y="282"/>
                  </a:lnTo>
                  <a:lnTo>
                    <a:pt x="19" y="333"/>
                  </a:lnTo>
                  <a:lnTo>
                    <a:pt x="16" y="341"/>
                  </a:lnTo>
                  <a:lnTo>
                    <a:pt x="16" y="325"/>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13" name="Freeform 207"/>
            <p:cNvSpPr>
              <a:spLocks/>
            </p:cNvSpPr>
            <p:nvPr/>
          </p:nvSpPr>
          <p:spPr bwMode="auto">
            <a:xfrm>
              <a:off x="4989" y="3392"/>
              <a:ext cx="36" cy="37"/>
            </a:xfrm>
            <a:custGeom>
              <a:avLst/>
              <a:gdLst>
                <a:gd name="T0" fmla="*/ 0 w 270"/>
                <a:gd name="T1" fmla="*/ 0 h 288"/>
                <a:gd name="T2" fmla="*/ 0 w 270"/>
                <a:gd name="T3" fmla="*/ 0 h 288"/>
                <a:gd name="T4" fmla="*/ 0 w 270"/>
                <a:gd name="T5" fmla="*/ 0 h 288"/>
                <a:gd name="T6" fmla="*/ 0 w 270"/>
                <a:gd name="T7" fmla="*/ 0 h 288"/>
                <a:gd name="T8" fmla="*/ 0 w 270"/>
                <a:gd name="T9" fmla="*/ 0 h 288"/>
                <a:gd name="T10" fmla="*/ 0 w 270"/>
                <a:gd name="T11" fmla="*/ 0 h 288"/>
                <a:gd name="T12" fmla="*/ 0 w 270"/>
                <a:gd name="T13" fmla="*/ 0 h 288"/>
                <a:gd name="T14" fmla="*/ 0 w 270"/>
                <a:gd name="T15" fmla="*/ 0 h 288"/>
                <a:gd name="T16" fmla="*/ 0 w 270"/>
                <a:gd name="T17" fmla="*/ 0 h 288"/>
                <a:gd name="T18" fmla="*/ 0 w 270"/>
                <a:gd name="T19" fmla="*/ 0 h 288"/>
                <a:gd name="T20" fmla="*/ 0 w 270"/>
                <a:gd name="T21" fmla="*/ 0 h 288"/>
                <a:gd name="T22" fmla="*/ 0 w 270"/>
                <a:gd name="T23" fmla="*/ 0 h 288"/>
                <a:gd name="T24" fmla="*/ 0 w 270"/>
                <a:gd name="T25" fmla="*/ 0 h 288"/>
                <a:gd name="T26" fmla="*/ 0 w 270"/>
                <a:gd name="T27" fmla="*/ 0 h 288"/>
                <a:gd name="T28" fmla="*/ 0 w 270"/>
                <a:gd name="T29" fmla="*/ 0 h 288"/>
                <a:gd name="T30" fmla="*/ 0 w 270"/>
                <a:gd name="T31" fmla="*/ 0 h 288"/>
                <a:gd name="T32" fmla="*/ 0 w 270"/>
                <a:gd name="T33" fmla="*/ 0 h 28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70" h="288">
                  <a:moveTo>
                    <a:pt x="4" y="0"/>
                  </a:moveTo>
                  <a:lnTo>
                    <a:pt x="270" y="167"/>
                  </a:lnTo>
                  <a:lnTo>
                    <a:pt x="261" y="230"/>
                  </a:lnTo>
                  <a:lnTo>
                    <a:pt x="248" y="271"/>
                  </a:lnTo>
                  <a:lnTo>
                    <a:pt x="241" y="283"/>
                  </a:lnTo>
                  <a:lnTo>
                    <a:pt x="239" y="287"/>
                  </a:lnTo>
                  <a:lnTo>
                    <a:pt x="238" y="288"/>
                  </a:lnTo>
                  <a:lnTo>
                    <a:pt x="226" y="285"/>
                  </a:lnTo>
                  <a:lnTo>
                    <a:pt x="179" y="263"/>
                  </a:lnTo>
                  <a:lnTo>
                    <a:pt x="110" y="222"/>
                  </a:lnTo>
                  <a:lnTo>
                    <a:pt x="43" y="175"/>
                  </a:lnTo>
                  <a:lnTo>
                    <a:pt x="21" y="154"/>
                  </a:lnTo>
                  <a:lnTo>
                    <a:pt x="14" y="147"/>
                  </a:lnTo>
                  <a:lnTo>
                    <a:pt x="9" y="136"/>
                  </a:lnTo>
                  <a:lnTo>
                    <a:pt x="1" y="99"/>
                  </a:lnTo>
                  <a:lnTo>
                    <a:pt x="0" y="54"/>
                  </a:lnTo>
                  <a:lnTo>
                    <a:pt x="4" y="0"/>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14" name="Freeform 208"/>
            <p:cNvSpPr>
              <a:spLocks/>
            </p:cNvSpPr>
            <p:nvPr/>
          </p:nvSpPr>
          <p:spPr bwMode="auto">
            <a:xfrm>
              <a:off x="4983" y="3387"/>
              <a:ext cx="42" cy="42"/>
            </a:xfrm>
            <a:custGeom>
              <a:avLst/>
              <a:gdLst>
                <a:gd name="T0" fmla="*/ 0 w 286"/>
                <a:gd name="T1" fmla="*/ 0 h 308"/>
                <a:gd name="T2" fmla="*/ 0 w 286"/>
                <a:gd name="T3" fmla="*/ 0 h 308"/>
                <a:gd name="T4" fmla="*/ 0 w 286"/>
                <a:gd name="T5" fmla="*/ 0 h 308"/>
                <a:gd name="T6" fmla="*/ 0 w 286"/>
                <a:gd name="T7" fmla="*/ 0 h 308"/>
                <a:gd name="T8" fmla="*/ 0 w 286"/>
                <a:gd name="T9" fmla="*/ 0 h 308"/>
                <a:gd name="T10" fmla="*/ 0 w 286"/>
                <a:gd name="T11" fmla="*/ 0 h 308"/>
                <a:gd name="T12" fmla="*/ 0 w 286"/>
                <a:gd name="T13" fmla="*/ 0 h 308"/>
                <a:gd name="T14" fmla="*/ 0 w 286"/>
                <a:gd name="T15" fmla="*/ 0 h 308"/>
                <a:gd name="T16" fmla="*/ 0 w 286"/>
                <a:gd name="T17" fmla="*/ 0 h 308"/>
                <a:gd name="T18" fmla="*/ 0 w 286"/>
                <a:gd name="T19" fmla="*/ 0 h 308"/>
                <a:gd name="T20" fmla="*/ 0 w 286"/>
                <a:gd name="T21" fmla="*/ 0 h 308"/>
                <a:gd name="T22" fmla="*/ 0 w 286"/>
                <a:gd name="T23" fmla="*/ 0 h 308"/>
                <a:gd name="T24" fmla="*/ 0 w 286"/>
                <a:gd name="T25" fmla="*/ 0 h 308"/>
                <a:gd name="T26" fmla="*/ 0 w 286"/>
                <a:gd name="T27" fmla="*/ 0 h 308"/>
                <a:gd name="T28" fmla="*/ 0 w 286"/>
                <a:gd name="T29" fmla="*/ 0 h 308"/>
                <a:gd name="T30" fmla="*/ 0 w 286"/>
                <a:gd name="T31" fmla="*/ 0 h 308"/>
                <a:gd name="T32" fmla="*/ 0 w 286"/>
                <a:gd name="T33" fmla="*/ 0 h 308"/>
                <a:gd name="T34" fmla="*/ 0 w 286"/>
                <a:gd name="T35" fmla="*/ 0 h 308"/>
                <a:gd name="T36" fmla="*/ 0 w 286"/>
                <a:gd name="T37" fmla="*/ 0 h 308"/>
                <a:gd name="T38" fmla="*/ 0 w 286"/>
                <a:gd name="T39" fmla="*/ 0 h 308"/>
                <a:gd name="T40" fmla="*/ 0 w 286"/>
                <a:gd name="T41" fmla="*/ 0 h 308"/>
                <a:gd name="T42" fmla="*/ 0 w 286"/>
                <a:gd name="T43" fmla="*/ 0 h 308"/>
                <a:gd name="T44" fmla="*/ 0 w 286"/>
                <a:gd name="T45" fmla="*/ 0 h 308"/>
                <a:gd name="T46" fmla="*/ 0 w 286"/>
                <a:gd name="T47" fmla="*/ 0 h 308"/>
                <a:gd name="T48" fmla="*/ 0 w 286"/>
                <a:gd name="T49" fmla="*/ 0 h 308"/>
                <a:gd name="T50" fmla="*/ 0 w 286"/>
                <a:gd name="T51" fmla="*/ 0 h 308"/>
                <a:gd name="T52" fmla="*/ 0 w 286"/>
                <a:gd name="T53" fmla="*/ 0 h 308"/>
                <a:gd name="T54" fmla="*/ 0 w 286"/>
                <a:gd name="T55" fmla="*/ 0 h 308"/>
                <a:gd name="T56" fmla="*/ 0 w 286"/>
                <a:gd name="T57" fmla="*/ 0 h 308"/>
                <a:gd name="T58" fmla="*/ 0 w 286"/>
                <a:gd name="T59" fmla="*/ 0 h 308"/>
                <a:gd name="T60" fmla="*/ 0 w 286"/>
                <a:gd name="T61" fmla="*/ 0 h 308"/>
                <a:gd name="T62" fmla="*/ 0 w 286"/>
                <a:gd name="T63" fmla="*/ 0 h 308"/>
                <a:gd name="T64" fmla="*/ 0 w 286"/>
                <a:gd name="T65" fmla="*/ 0 h 308"/>
                <a:gd name="T66" fmla="*/ 0 w 286"/>
                <a:gd name="T67" fmla="*/ 0 h 308"/>
                <a:gd name="T68" fmla="*/ 0 w 286"/>
                <a:gd name="T69" fmla="*/ 0 h 308"/>
                <a:gd name="T70" fmla="*/ 0 w 286"/>
                <a:gd name="T71" fmla="*/ 0 h 308"/>
                <a:gd name="T72" fmla="*/ 0 w 286"/>
                <a:gd name="T73" fmla="*/ 0 h 308"/>
                <a:gd name="T74" fmla="*/ 0 w 286"/>
                <a:gd name="T75" fmla="*/ 0 h 308"/>
                <a:gd name="T76" fmla="*/ 0 w 286"/>
                <a:gd name="T77" fmla="*/ 0 h 308"/>
                <a:gd name="T78" fmla="*/ 0 w 286"/>
                <a:gd name="T79" fmla="*/ 0 h 308"/>
                <a:gd name="T80" fmla="*/ 0 w 286"/>
                <a:gd name="T81" fmla="*/ 0 h 308"/>
                <a:gd name="T82" fmla="*/ 0 w 286"/>
                <a:gd name="T83" fmla="*/ 0 h 308"/>
                <a:gd name="T84" fmla="*/ 0 w 286"/>
                <a:gd name="T85" fmla="*/ 0 h 30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86" h="308">
                  <a:moveTo>
                    <a:pt x="0" y="67"/>
                  </a:moveTo>
                  <a:lnTo>
                    <a:pt x="17" y="67"/>
                  </a:lnTo>
                  <a:lnTo>
                    <a:pt x="19" y="27"/>
                  </a:lnTo>
                  <a:lnTo>
                    <a:pt x="270" y="184"/>
                  </a:lnTo>
                  <a:lnTo>
                    <a:pt x="262" y="241"/>
                  </a:lnTo>
                  <a:lnTo>
                    <a:pt x="248" y="280"/>
                  </a:lnTo>
                  <a:lnTo>
                    <a:pt x="242" y="293"/>
                  </a:lnTo>
                  <a:lnTo>
                    <a:pt x="241" y="295"/>
                  </a:lnTo>
                  <a:lnTo>
                    <a:pt x="241" y="296"/>
                  </a:lnTo>
                  <a:lnTo>
                    <a:pt x="244" y="308"/>
                  </a:lnTo>
                  <a:lnTo>
                    <a:pt x="248" y="294"/>
                  </a:lnTo>
                  <a:lnTo>
                    <a:pt x="237" y="291"/>
                  </a:lnTo>
                  <a:lnTo>
                    <a:pt x="191" y="269"/>
                  </a:lnTo>
                  <a:lnTo>
                    <a:pt x="122" y="229"/>
                  </a:lnTo>
                  <a:lnTo>
                    <a:pt x="56" y="182"/>
                  </a:lnTo>
                  <a:lnTo>
                    <a:pt x="34" y="162"/>
                  </a:lnTo>
                  <a:lnTo>
                    <a:pt x="28" y="155"/>
                  </a:lnTo>
                  <a:lnTo>
                    <a:pt x="24" y="147"/>
                  </a:lnTo>
                  <a:lnTo>
                    <a:pt x="18" y="111"/>
                  </a:lnTo>
                  <a:lnTo>
                    <a:pt x="17" y="67"/>
                  </a:lnTo>
                  <a:lnTo>
                    <a:pt x="19" y="27"/>
                  </a:lnTo>
                  <a:lnTo>
                    <a:pt x="274" y="186"/>
                  </a:lnTo>
                  <a:lnTo>
                    <a:pt x="282" y="174"/>
                  </a:lnTo>
                  <a:lnTo>
                    <a:pt x="4" y="0"/>
                  </a:lnTo>
                  <a:lnTo>
                    <a:pt x="0" y="67"/>
                  </a:lnTo>
                  <a:lnTo>
                    <a:pt x="1" y="113"/>
                  </a:lnTo>
                  <a:lnTo>
                    <a:pt x="9" y="152"/>
                  </a:lnTo>
                  <a:lnTo>
                    <a:pt x="16" y="165"/>
                  </a:lnTo>
                  <a:lnTo>
                    <a:pt x="24" y="172"/>
                  </a:lnTo>
                  <a:lnTo>
                    <a:pt x="46" y="194"/>
                  </a:lnTo>
                  <a:lnTo>
                    <a:pt x="114" y="242"/>
                  </a:lnTo>
                  <a:lnTo>
                    <a:pt x="183" y="284"/>
                  </a:lnTo>
                  <a:lnTo>
                    <a:pt x="231" y="305"/>
                  </a:lnTo>
                  <a:lnTo>
                    <a:pt x="244" y="308"/>
                  </a:lnTo>
                  <a:lnTo>
                    <a:pt x="254" y="305"/>
                  </a:lnTo>
                  <a:lnTo>
                    <a:pt x="257" y="299"/>
                  </a:lnTo>
                  <a:lnTo>
                    <a:pt x="263" y="287"/>
                  </a:lnTo>
                  <a:lnTo>
                    <a:pt x="276" y="245"/>
                  </a:lnTo>
                  <a:lnTo>
                    <a:pt x="286" y="176"/>
                  </a:lnTo>
                  <a:lnTo>
                    <a:pt x="4" y="0"/>
                  </a:lnTo>
                  <a:lnTo>
                    <a:pt x="0" y="67"/>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15" name="Freeform 209"/>
            <p:cNvSpPr>
              <a:spLocks/>
            </p:cNvSpPr>
            <p:nvPr/>
          </p:nvSpPr>
          <p:spPr bwMode="auto">
            <a:xfrm>
              <a:off x="5084" y="3503"/>
              <a:ext cx="74" cy="64"/>
            </a:xfrm>
            <a:custGeom>
              <a:avLst/>
              <a:gdLst>
                <a:gd name="T0" fmla="*/ 0 w 546"/>
                <a:gd name="T1" fmla="*/ 0 h 488"/>
                <a:gd name="T2" fmla="*/ 0 w 546"/>
                <a:gd name="T3" fmla="*/ 0 h 488"/>
                <a:gd name="T4" fmla="*/ 0 w 546"/>
                <a:gd name="T5" fmla="*/ 0 h 488"/>
                <a:gd name="T6" fmla="*/ 0 w 546"/>
                <a:gd name="T7" fmla="*/ 0 h 488"/>
                <a:gd name="T8" fmla="*/ 0 w 546"/>
                <a:gd name="T9" fmla="*/ 0 h 488"/>
                <a:gd name="T10" fmla="*/ 0 w 546"/>
                <a:gd name="T11" fmla="*/ 0 h 488"/>
                <a:gd name="T12" fmla="*/ 0 w 546"/>
                <a:gd name="T13" fmla="*/ 0 h 488"/>
                <a:gd name="T14" fmla="*/ 0 w 546"/>
                <a:gd name="T15" fmla="*/ 0 h 488"/>
                <a:gd name="T16" fmla="*/ 0 w 546"/>
                <a:gd name="T17" fmla="*/ 0 h 488"/>
                <a:gd name="T18" fmla="*/ 0 w 546"/>
                <a:gd name="T19" fmla="*/ 0 h 488"/>
                <a:gd name="T20" fmla="*/ 0 w 546"/>
                <a:gd name="T21" fmla="*/ 0 h 488"/>
                <a:gd name="T22" fmla="*/ 0 w 546"/>
                <a:gd name="T23" fmla="*/ 0 h 488"/>
                <a:gd name="T24" fmla="*/ 0 w 546"/>
                <a:gd name="T25" fmla="*/ 0 h 488"/>
                <a:gd name="T26" fmla="*/ 0 w 546"/>
                <a:gd name="T27" fmla="*/ 0 h 488"/>
                <a:gd name="T28" fmla="*/ 0 w 546"/>
                <a:gd name="T29" fmla="*/ 0 h 488"/>
                <a:gd name="T30" fmla="*/ 0 w 546"/>
                <a:gd name="T31" fmla="*/ 0 h 488"/>
                <a:gd name="T32" fmla="*/ 0 w 546"/>
                <a:gd name="T33" fmla="*/ 0 h 488"/>
                <a:gd name="T34" fmla="*/ 0 w 546"/>
                <a:gd name="T35" fmla="*/ 0 h 488"/>
                <a:gd name="T36" fmla="*/ 0 w 546"/>
                <a:gd name="T37" fmla="*/ 0 h 488"/>
                <a:gd name="T38" fmla="*/ 0 w 546"/>
                <a:gd name="T39" fmla="*/ 0 h 488"/>
                <a:gd name="T40" fmla="*/ 0 w 546"/>
                <a:gd name="T41" fmla="*/ 0 h 488"/>
                <a:gd name="T42" fmla="*/ 0 w 546"/>
                <a:gd name="T43" fmla="*/ 0 h 488"/>
                <a:gd name="T44" fmla="*/ 0 w 546"/>
                <a:gd name="T45" fmla="*/ 0 h 488"/>
                <a:gd name="T46" fmla="*/ 0 w 546"/>
                <a:gd name="T47" fmla="*/ 0 h 488"/>
                <a:gd name="T48" fmla="*/ 0 w 546"/>
                <a:gd name="T49" fmla="*/ 0 h 488"/>
                <a:gd name="T50" fmla="*/ 0 w 546"/>
                <a:gd name="T51" fmla="*/ 0 h 488"/>
                <a:gd name="T52" fmla="*/ 0 w 546"/>
                <a:gd name="T53" fmla="*/ 0 h 488"/>
                <a:gd name="T54" fmla="*/ 0 w 546"/>
                <a:gd name="T55" fmla="*/ 0 h 488"/>
                <a:gd name="T56" fmla="*/ 0 w 546"/>
                <a:gd name="T57" fmla="*/ 0 h 488"/>
                <a:gd name="T58" fmla="*/ 0 w 546"/>
                <a:gd name="T59" fmla="*/ 0 h 488"/>
                <a:gd name="T60" fmla="*/ 0 w 546"/>
                <a:gd name="T61" fmla="*/ 0 h 488"/>
                <a:gd name="T62" fmla="*/ 0 w 546"/>
                <a:gd name="T63" fmla="*/ 0 h 488"/>
                <a:gd name="T64" fmla="*/ 0 w 546"/>
                <a:gd name="T65" fmla="*/ 0 h 488"/>
                <a:gd name="T66" fmla="*/ 0 w 546"/>
                <a:gd name="T67" fmla="*/ 0 h 488"/>
                <a:gd name="T68" fmla="*/ 0 w 546"/>
                <a:gd name="T69" fmla="*/ 0 h 488"/>
                <a:gd name="T70" fmla="*/ 0 w 546"/>
                <a:gd name="T71" fmla="*/ 0 h 48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46" h="488">
                  <a:moveTo>
                    <a:pt x="372" y="1"/>
                  </a:moveTo>
                  <a:lnTo>
                    <a:pt x="345" y="0"/>
                  </a:lnTo>
                  <a:lnTo>
                    <a:pt x="314" y="7"/>
                  </a:lnTo>
                  <a:lnTo>
                    <a:pt x="276" y="14"/>
                  </a:lnTo>
                  <a:lnTo>
                    <a:pt x="227" y="18"/>
                  </a:lnTo>
                  <a:lnTo>
                    <a:pt x="214" y="108"/>
                  </a:lnTo>
                  <a:lnTo>
                    <a:pt x="177" y="126"/>
                  </a:lnTo>
                  <a:lnTo>
                    <a:pt x="98" y="168"/>
                  </a:lnTo>
                  <a:lnTo>
                    <a:pt x="59" y="192"/>
                  </a:lnTo>
                  <a:lnTo>
                    <a:pt x="25" y="217"/>
                  </a:lnTo>
                  <a:lnTo>
                    <a:pt x="5" y="240"/>
                  </a:lnTo>
                  <a:lnTo>
                    <a:pt x="0" y="250"/>
                  </a:lnTo>
                  <a:lnTo>
                    <a:pt x="0" y="254"/>
                  </a:lnTo>
                  <a:lnTo>
                    <a:pt x="2" y="259"/>
                  </a:lnTo>
                  <a:lnTo>
                    <a:pt x="8" y="263"/>
                  </a:lnTo>
                  <a:lnTo>
                    <a:pt x="16" y="265"/>
                  </a:lnTo>
                  <a:lnTo>
                    <a:pt x="42" y="262"/>
                  </a:lnTo>
                  <a:lnTo>
                    <a:pt x="114" y="240"/>
                  </a:lnTo>
                  <a:lnTo>
                    <a:pt x="212" y="201"/>
                  </a:lnTo>
                  <a:lnTo>
                    <a:pt x="178" y="217"/>
                  </a:lnTo>
                  <a:lnTo>
                    <a:pt x="107" y="256"/>
                  </a:lnTo>
                  <a:lnTo>
                    <a:pt x="69" y="279"/>
                  </a:lnTo>
                  <a:lnTo>
                    <a:pt x="38" y="303"/>
                  </a:lnTo>
                  <a:lnTo>
                    <a:pt x="20" y="325"/>
                  </a:lnTo>
                  <a:lnTo>
                    <a:pt x="17" y="335"/>
                  </a:lnTo>
                  <a:lnTo>
                    <a:pt x="18" y="344"/>
                  </a:lnTo>
                  <a:lnTo>
                    <a:pt x="24" y="349"/>
                  </a:lnTo>
                  <a:lnTo>
                    <a:pt x="34" y="351"/>
                  </a:lnTo>
                  <a:lnTo>
                    <a:pt x="66" y="347"/>
                  </a:lnTo>
                  <a:lnTo>
                    <a:pt x="153" y="319"/>
                  </a:lnTo>
                  <a:lnTo>
                    <a:pt x="275" y="267"/>
                  </a:lnTo>
                  <a:lnTo>
                    <a:pt x="239" y="287"/>
                  </a:lnTo>
                  <a:lnTo>
                    <a:pt x="161" y="332"/>
                  </a:lnTo>
                  <a:lnTo>
                    <a:pt x="120" y="358"/>
                  </a:lnTo>
                  <a:lnTo>
                    <a:pt x="86" y="383"/>
                  </a:lnTo>
                  <a:lnTo>
                    <a:pt x="64" y="405"/>
                  </a:lnTo>
                  <a:lnTo>
                    <a:pt x="59" y="413"/>
                  </a:lnTo>
                  <a:lnTo>
                    <a:pt x="59" y="421"/>
                  </a:lnTo>
                  <a:lnTo>
                    <a:pt x="66" y="430"/>
                  </a:lnTo>
                  <a:lnTo>
                    <a:pt x="78" y="435"/>
                  </a:lnTo>
                  <a:lnTo>
                    <a:pt x="93" y="436"/>
                  </a:lnTo>
                  <a:lnTo>
                    <a:pt x="113" y="433"/>
                  </a:lnTo>
                  <a:lnTo>
                    <a:pt x="157" y="421"/>
                  </a:lnTo>
                  <a:lnTo>
                    <a:pt x="205" y="401"/>
                  </a:lnTo>
                  <a:lnTo>
                    <a:pt x="290" y="357"/>
                  </a:lnTo>
                  <a:lnTo>
                    <a:pt x="329" y="336"/>
                  </a:lnTo>
                  <a:lnTo>
                    <a:pt x="244" y="397"/>
                  </a:lnTo>
                  <a:lnTo>
                    <a:pt x="187" y="443"/>
                  </a:lnTo>
                  <a:lnTo>
                    <a:pt x="169" y="459"/>
                  </a:lnTo>
                  <a:lnTo>
                    <a:pt x="164" y="465"/>
                  </a:lnTo>
                  <a:lnTo>
                    <a:pt x="163" y="466"/>
                  </a:lnTo>
                  <a:lnTo>
                    <a:pt x="166" y="474"/>
                  </a:lnTo>
                  <a:lnTo>
                    <a:pt x="174" y="484"/>
                  </a:lnTo>
                  <a:lnTo>
                    <a:pt x="186" y="488"/>
                  </a:lnTo>
                  <a:lnTo>
                    <a:pt x="203" y="488"/>
                  </a:lnTo>
                  <a:lnTo>
                    <a:pt x="223" y="482"/>
                  </a:lnTo>
                  <a:lnTo>
                    <a:pt x="269" y="461"/>
                  </a:lnTo>
                  <a:lnTo>
                    <a:pt x="320" y="428"/>
                  </a:lnTo>
                  <a:lnTo>
                    <a:pt x="372" y="389"/>
                  </a:lnTo>
                  <a:lnTo>
                    <a:pt x="419" y="350"/>
                  </a:lnTo>
                  <a:lnTo>
                    <a:pt x="456" y="315"/>
                  </a:lnTo>
                  <a:lnTo>
                    <a:pt x="477" y="290"/>
                  </a:lnTo>
                  <a:lnTo>
                    <a:pt x="503" y="247"/>
                  </a:lnTo>
                  <a:lnTo>
                    <a:pt x="526" y="199"/>
                  </a:lnTo>
                  <a:lnTo>
                    <a:pt x="543" y="151"/>
                  </a:lnTo>
                  <a:lnTo>
                    <a:pt x="546" y="131"/>
                  </a:lnTo>
                  <a:lnTo>
                    <a:pt x="546" y="114"/>
                  </a:lnTo>
                  <a:lnTo>
                    <a:pt x="537" y="88"/>
                  </a:lnTo>
                  <a:lnTo>
                    <a:pt x="518" y="67"/>
                  </a:lnTo>
                  <a:lnTo>
                    <a:pt x="495" y="48"/>
                  </a:lnTo>
                  <a:lnTo>
                    <a:pt x="468" y="33"/>
                  </a:lnTo>
                  <a:lnTo>
                    <a:pt x="413" y="11"/>
                  </a:lnTo>
                  <a:lnTo>
                    <a:pt x="372" y="1"/>
                  </a:lnTo>
                  <a:close/>
                </a:path>
              </a:pathLst>
            </a:custGeom>
            <a:solidFill>
              <a:srgbClr val="FF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16" name="Freeform 210"/>
            <p:cNvSpPr>
              <a:spLocks/>
            </p:cNvSpPr>
            <p:nvPr/>
          </p:nvSpPr>
          <p:spPr bwMode="auto">
            <a:xfrm>
              <a:off x="5084" y="3503"/>
              <a:ext cx="79" cy="64"/>
            </a:xfrm>
            <a:custGeom>
              <a:avLst/>
              <a:gdLst>
                <a:gd name="T0" fmla="*/ 0 w 562"/>
                <a:gd name="T1" fmla="*/ 0 h 504"/>
                <a:gd name="T2" fmla="*/ 0 w 562"/>
                <a:gd name="T3" fmla="*/ 0 h 504"/>
                <a:gd name="T4" fmla="*/ 0 w 562"/>
                <a:gd name="T5" fmla="*/ 0 h 504"/>
                <a:gd name="T6" fmla="*/ 0 w 562"/>
                <a:gd name="T7" fmla="*/ 0 h 504"/>
                <a:gd name="T8" fmla="*/ 0 w 562"/>
                <a:gd name="T9" fmla="*/ 0 h 504"/>
                <a:gd name="T10" fmla="*/ 0 w 562"/>
                <a:gd name="T11" fmla="*/ 0 h 504"/>
                <a:gd name="T12" fmla="*/ 0 w 562"/>
                <a:gd name="T13" fmla="*/ 0 h 504"/>
                <a:gd name="T14" fmla="*/ 0 w 562"/>
                <a:gd name="T15" fmla="*/ 0 h 504"/>
                <a:gd name="T16" fmla="*/ 0 w 562"/>
                <a:gd name="T17" fmla="*/ 0 h 504"/>
                <a:gd name="T18" fmla="*/ 0 w 562"/>
                <a:gd name="T19" fmla="*/ 0 h 504"/>
                <a:gd name="T20" fmla="*/ 0 w 562"/>
                <a:gd name="T21" fmla="*/ 0 h 504"/>
                <a:gd name="T22" fmla="*/ 0 w 562"/>
                <a:gd name="T23" fmla="*/ 0 h 504"/>
                <a:gd name="T24" fmla="*/ 0 w 562"/>
                <a:gd name="T25" fmla="*/ 0 h 504"/>
                <a:gd name="T26" fmla="*/ 0 w 562"/>
                <a:gd name="T27" fmla="*/ 0 h 504"/>
                <a:gd name="T28" fmla="*/ 0 w 562"/>
                <a:gd name="T29" fmla="*/ 0 h 504"/>
                <a:gd name="T30" fmla="*/ 0 w 562"/>
                <a:gd name="T31" fmla="*/ 0 h 504"/>
                <a:gd name="T32" fmla="*/ 0 w 562"/>
                <a:gd name="T33" fmla="*/ 0 h 504"/>
                <a:gd name="T34" fmla="*/ 0 w 562"/>
                <a:gd name="T35" fmla="*/ 0 h 504"/>
                <a:gd name="T36" fmla="*/ 0 w 562"/>
                <a:gd name="T37" fmla="*/ 0 h 504"/>
                <a:gd name="T38" fmla="*/ 0 w 562"/>
                <a:gd name="T39" fmla="*/ 0 h 504"/>
                <a:gd name="T40" fmla="*/ 0 w 562"/>
                <a:gd name="T41" fmla="*/ 0 h 504"/>
                <a:gd name="T42" fmla="*/ 0 w 562"/>
                <a:gd name="T43" fmla="*/ 0 h 504"/>
                <a:gd name="T44" fmla="*/ 0 w 562"/>
                <a:gd name="T45" fmla="*/ 0 h 504"/>
                <a:gd name="T46" fmla="*/ 0 w 562"/>
                <a:gd name="T47" fmla="*/ 0 h 504"/>
                <a:gd name="T48" fmla="*/ 0 w 562"/>
                <a:gd name="T49" fmla="*/ 0 h 504"/>
                <a:gd name="T50" fmla="*/ 0 w 562"/>
                <a:gd name="T51" fmla="*/ 0 h 504"/>
                <a:gd name="T52" fmla="*/ 0 w 562"/>
                <a:gd name="T53" fmla="*/ 0 h 504"/>
                <a:gd name="T54" fmla="*/ 0 w 562"/>
                <a:gd name="T55" fmla="*/ 0 h 504"/>
                <a:gd name="T56" fmla="*/ 0 w 562"/>
                <a:gd name="T57" fmla="*/ 0 h 504"/>
                <a:gd name="T58" fmla="*/ 0 w 562"/>
                <a:gd name="T59" fmla="*/ 0 h 504"/>
                <a:gd name="T60" fmla="*/ 0 w 562"/>
                <a:gd name="T61" fmla="*/ 0 h 504"/>
                <a:gd name="T62" fmla="*/ 0 w 562"/>
                <a:gd name="T63" fmla="*/ 0 h 504"/>
                <a:gd name="T64" fmla="*/ 0 w 562"/>
                <a:gd name="T65" fmla="*/ 0 h 504"/>
                <a:gd name="T66" fmla="*/ 0 w 562"/>
                <a:gd name="T67" fmla="*/ 0 h 504"/>
                <a:gd name="T68" fmla="*/ 0 w 562"/>
                <a:gd name="T69" fmla="*/ 0 h 504"/>
                <a:gd name="T70" fmla="*/ 0 w 562"/>
                <a:gd name="T71" fmla="*/ 0 h 504"/>
                <a:gd name="T72" fmla="*/ 0 w 562"/>
                <a:gd name="T73" fmla="*/ 0 h 504"/>
                <a:gd name="T74" fmla="*/ 0 w 562"/>
                <a:gd name="T75" fmla="*/ 0 h 504"/>
                <a:gd name="T76" fmla="*/ 0 w 562"/>
                <a:gd name="T77" fmla="*/ 0 h 504"/>
                <a:gd name="T78" fmla="*/ 0 w 562"/>
                <a:gd name="T79" fmla="*/ 0 h 504"/>
                <a:gd name="T80" fmla="*/ 0 w 562"/>
                <a:gd name="T81" fmla="*/ 0 h 504"/>
                <a:gd name="T82" fmla="*/ 0 w 562"/>
                <a:gd name="T83" fmla="*/ 0 h 504"/>
                <a:gd name="T84" fmla="*/ 0 w 562"/>
                <a:gd name="T85" fmla="*/ 0 h 504"/>
                <a:gd name="T86" fmla="*/ 0 w 562"/>
                <a:gd name="T87" fmla="*/ 0 h 504"/>
                <a:gd name="T88" fmla="*/ 0 w 562"/>
                <a:gd name="T89" fmla="*/ 0 h 504"/>
                <a:gd name="T90" fmla="*/ 0 w 562"/>
                <a:gd name="T91" fmla="*/ 0 h 504"/>
                <a:gd name="T92" fmla="*/ 0 w 562"/>
                <a:gd name="T93" fmla="*/ 0 h 504"/>
                <a:gd name="T94" fmla="*/ 0 w 562"/>
                <a:gd name="T95" fmla="*/ 0 h 504"/>
                <a:gd name="T96" fmla="*/ 0 w 562"/>
                <a:gd name="T97" fmla="*/ 0 h 504"/>
                <a:gd name="T98" fmla="*/ 0 w 562"/>
                <a:gd name="T99" fmla="*/ 0 h 504"/>
                <a:gd name="T100" fmla="*/ 0 w 562"/>
                <a:gd name="T101" fmla="*/ 0 h 504"/>
                <a:gd name="T102" fmla="*/ 0 w 562"/>
                <a:gd name="T103" fmla="*/ 0 h 504"/>
                <a:gd name="T104" fmla="*/ 0 w 562"/>
                <a:gd name="T105" fmla="*/ 0 h 504"/>
                <a:gd name="T106" fmla="*/ 0 w 562"/>
                <a:gd name="T107" fmla="*/ 0 h 50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2" h="504">
                  <a:moveTo>
                    <a:pt x="419" y="26"/>
                  </a:moveTo>
                  <a:lnTo>
                    <a:pt x="423" y="12"/>
                  </a:lnTo>
                  <a:lnTo>
                    <a:pt x="381" y="1"/>
                  </a:lnTo>
                  <a:lnTo>
                    <a:pt x="352" y="0"/>
                  </a:lnTo>
                  <a:lnTo>
                    <a:pt x="320" y="8"/>
                  </a:lnTo>
                  <a:lnTo>
                    <a:pt x="283" y="14"/>
                  </a:lnTo>
                  <a:lnTo>
                    <a:pt x="228" y="19"/>
                  </a:lnTo>
                  <a:lnTo>
                    <a:pt x="215" y="111"/>
                  </a:lnTo>
                  <a:lnTo>
                    <a:pt x="182" y="127"/>
                  </a:lnTo>
                  <a:lnTo>
                    <a:pt x="102" y="169"/>
                  </a:lnTo>
                  <a:lnTo>
                    <a:pt x="63" y="194"/>
                  </a:lnTo>
                  <a:lnTo>
                    <a:pt x="28" y="219"/>
                  </a:lnTo>
                  <a:lnTo>
                    <a:pt x="6" y="244"/>
                  </a:lnTo>
                  <a:lnTo>
                    <a:pt x="0" y="256"/>
                  </a:lnTo>
                  <a:lnTo>
                    <a:pt x="0" y="263"/>
                  </a:lnTo>
                  <a:lnTo>
                    <a:pt x="4" y="272"/>
                  </a:lnTo>
                  <a:lnTo>
                    <a:pt x="13" y="278"/>
                  </a:lnTo>
                  <a:lnTo>
                    <a:pt x="23" y="281"/>
                  </a:lnTo>
                  <a:lnTo>
                    <a:pt x="52" y="277"/>
                  </a:lnTo>
                  <a:lnTo>
                    <a:pt x="125" y="256"/>
                  </a:lnTo>
                  <a:lnTo>
                    <a:pt x="223" y="216"/>
                  </a:lnTo>
                  <a:lnTo>
                    <a:pt x="217" y="201"/>
                  </a:lnTo>
                  <a:lnTo>
                    <a:pt x="183" y="218"/>
                  </a:lnTo>
                  <a:lnTo>
                    <a:pt x="111" y="257"/>
                  </a:lnTo>
                  <a:lnTo>
                    <a:pt x="73" y="281"/>
                  </a:lnTo>
                  <a:lnTo>
                    <a:pt x="41" y="306"/>
                  </a:lnTo>
                  <a:lnTo>
                    <a:pt x="21" y="329"/>
                  </a:lnTo>
                  <a:lnTo>
                    <a:pt x="17" y="342"/>
                  </a:lnTo>
                  <a:lnTo>
                    <a:pt x="19" y="356"/>
                  </a:lnTo>
                  <a:lnTo>
                    <a:pt x="29" y="364"/>
                  </a:lnTo>
                  <a:lnTo>
                    <a:pt x="42" y="367"/>
                  </a:lnTo>
                  <a:lnTo>
                    <a:pt x="76" y="362"/>
                  </a:lnTo>
                  <a:lnTo>
                    <a:pt x="164" y="334"/>
                  </a:lnTo>
                  <a:lnTo>
                    <a:pt x="286" y="282"/>
                  </a:lnTo>
                  <a:lnTo>
                    <a:pt x="280" y="268"/>
                  </a:lnTo>
                  <a:lnTo>
                    <a:pt x="279" y="268"/>
                  </a:lnTo>
                  <a:lnTo>
                    <a:pt x="243" y="287"/>
                  </a:lnTo>
                  <a:lnTo>
                    <a:pt x="165" y="333"/>
                  </a:lnTo>
                  <a:lnTo>
                    <a:pt x="124" y="360"/>
                  </a:lnTo>
                  <a:lnTo>
                    <a:pt x="89" y="385"/>
                  </a:lnTo>
                  <a:lnTo>
                    <a:pt x="66" y="408"/>
                  </a:lnTo>
                  <a:lnTo>
                    <a:pt x="58" y="419"/>
                  </a:lnTo>
                  <a:lnTo>
                    <a:pt x="58" y="432"/>
                  </a:lnTo>
                  <a:lnTo>
                    <a:pt x="69" y="444"/>
                  </a:lnTo>
                  <a:lnTo>
                    <a:pt x="84" y="450"/>
                  </a:lnTo>
                  <a:lnTo>
                    <a:pt x="101" y="452"/>
                  </a:lnTo>
                  <a:lnTo>
                    <a:pt x="123" y="448"/>
                  </a:lnTo>
                  <a:lnTo>
                    <a:pt x="167" y="436"/>
                  </a:lnTo>
                  <a:lnTo>
                    <a:pt x="216" y="416"/>
                  </a:lnTo>
                  <a:lnTo>
                    <a:pt x="303" y="372"/>
                  </a:lnTo>
                  <a:lnTo>
                    <a:pt x="341" y="351"/>
                  </a:lnTo>
                  <a:lnTo>
                    <a:pt x="333" y="337"/>
                  </a:lnTo>
                  <a:lnTo>
                    <a:pt x="333" y="338"/>
                  </a:lnTo>
                  <a:lnTo>
                    <a:pt x="246" y="399"/>
                  </a:lnTo>
                  <a:lnTo>
                    <a:pt x="190" y="445"/>
                  </a:lnTo>
                  <a:lnTo>
                    <a:pt x="172" y="461"/>
                  </a:lnTo>
                  <a:lnTo>
                    <a:pt x="167" y="467"/>
                  </a:lnTo>
                  <a:lnTo>
                    <a:pt x="162" y="472"/>
                  </a:lnTo>
                  <a:lnTo>
                    <a:pt x="167" y="486"/>
                  </a:lnTo>
                  <a:lnTo>
                    <a:pt x="177" y="498"/>
                  </a:lnTo>
                  <a:lnTo>
                    <a:pt x="193" y="504"/>
                  </a:lnTo>
                  <a:lnTo>
                    <a:pt x="212" y="504"/>
                  </a:lnTo>
                  <a:lnTo>
                    <a:pt x="234" y="497"/>
                  </a:lnTo>
                  <a:lnTo>
                    <a:pt x="281" y="476"/>
                  </a:lnTo>
                  <a:lnTo>
                    <a:pt x="332" y="442"/>
                  </a:lnTo>
                  <a:lnTo>
                    <a:pt x="385" y="403"/>
                  </a:lnTo>
                  <a:lnTo>
                    <a:pt x="432" y="364"/>
                  </a:lnTo>
                  <a:lnTo>
                    <a:pt x="470" y="328"/>
                  </a:lnTo>
                  <a:lnTo>
                    <a:pt x="492" y="302"/>
                  </a:lnTo>
                  <a:lnTo>
                    <a:pt x="518" y="259"/>
                  </a:lnTo>
                  <a:lnTo>
                    <a:pt x="542" y="210"/>
                  </a:lnTo>
                  <a:lnTo>
                    <a:pt x="558" y="162"/>
                  </a:lnTo>
                  <a:lnTo>
                    <a:pt x="562" y="140"/>
                  </a:lnTo>
                  <a:lnTo>
                    <a:pt x="562" y="121"/>
                  </a:lnTo>
                  <a:lnTo>
                    <a:pt x="552" y="92"/>
                  </a:lnTo>
                  <a:lnTo>
                    <a:pt x="531" y="68"/>
                  </a:lnTo>
                  <a:lnTo>
                    <a:pt x="507" y="50"/>
                  </a:lnTo>
                  <a:lnTo>
                    <a:pt x="479" y="34"/>
                  </a:lnTo>
                  <a:lnTo>
                    <a:pt x="423" y="12"/>
                  </a:lnTo>
                  <a:lnTo>
                    <a:pt x="381" y="1"/>
                  </a:lnTo>
                  <a:lnTo>
                    <a:pt x="353" y="0"/>
                  </a:lnTo>
                  <a:lnTo>
                    <a:pt x="353" y="16"/>
                  </a:lnTo>
                  <a:lnTo>
                    <a:pt x="379" y="17"/>
                  </a:lnTo>
                  <a:lnTo>
                    <a:pt x="419" y="26"/>
                  </a:lnTo>
                  <a:lnTo>
                    <a:pt x="473" y="48"/>
                  </a:lnTo>
                  <a:lnTo>
                    <a:pt x="499" y="62"/>
                  </a:lnTo>
                  <a:lnTo>
                    <a:pt x="521" y="81"/>
                  </a:lnTo>
                  <a:lnTo>
                    <a:pt x="537" y="100"/>
                  </a:lnTo>
                  <a:lnTo>
                    <a:pt x="546" y="123"/>
                  </a:lnTo>
                  <a:lnTo>
                    <a:pt x="546" y="138"/>
                  </a:lnTo>
                  <a:lnTo>
                    <a:pt x="544" y="157"/>
                  </a:lnTo>
                  <a:lnTo>
                    <a:pt x="527" y="203"/>
                  </a:lnTo>
                  <a:lnTo>
                    <a:pt x="504" y="251"/>
                  </a:lnTo>
                  <a:lnTo>
                    <a:pt x="479" y="294"/>
                  </a:lnTo>
                  <a:lnTo>
                    <a:pt x="458" y="318"/>
                  </a:lnTo>
                  <a:lnTo>
                    <a:pt x="422" y="352"/>
                  </a:lnTo>
                  <a:lnTo>
                    <a:pt x="375" y="391"/>
                  </a:lnTo>
                  <a:lnTo>
                    <a:pt x="324" y="430"/>
                  </a:lnTo>
                  <a:lnTo>
                    <a:pt x="273" y="461"/>
                  </a:lnTo>
                  <a:lnTo>
                    <a:pt x="228" y="483"/>
                  </a:lnTo>
                  <a:lnTo>
                    <a:pt x="210" y="488"/>
                  </a:lnTo>
                  <a:lnTo>
                    <a:pt x="195" y="488"/>
                  </a:lnTo>
                  <a:lnTo>
                    <a:pt x="187" y="485"/>
                  </a:lnTo>
                  <a:lnTo>
                    <a:pt x="181" y="478"/>
                  </a:lnTo>
                  <a:lnTo>
                    <a:pt x="178" y="471"/>
                  </a:lnTo>
                  <a:lnTo>
                    <a:pt x="164" y="477"/>
                  </a:lnTo>
                  <a:lnTo>
                    <a:pt x="176" y="479"/>
                  </a:lnTo>
                  <a:lnTo>
                    <a:pt x="182" y="474"/>
                  </a:lnTo>
                  <a:lnTo>
                    <a:pt x="200" y="457"/>
                  </a:lnTo>
                  <a:lnTo>
                    <a:pt x="257" y="411"/>
                  </a:lnTo>
                  <a:lnTo>
                    <a:pt x="341" y="350"/>
                  </a:lnTo>
                  <a:lnTo>
                    <a:pt x="333" y="337"/>
                  </a:lnTo>
                  <a:lnTo>
                    <a:pt x="294" y="358"/>
                  </a:lnTo>
                  <a:lnTo>
                    <a:pt x="210" y="402"/>
                  </a:lnTo>
                  <a:lnTo>
                    <a:pt x="163" y="421"/>
                  </a:lnTo>
                  <a:lnTo>
                    <a:pt x="119" y="434"/>
                  </a:lnTo>
                  <a:lnTo>
                    <a:pt x="101" y="436"/>
                  </a:lnTo>
                  <a:lnTo>
                    <a:pt x="88" y="435"/>
                  </a:lnTo>
                  <a:lnTo>
                    <a:pt x="79" y="432"/>
                  </a:lnTo>
                  <a:lnTo>
                    <a:pt x="75" y="426"/>
                  </a:lnTo>
                  <a:lnTo>
                    <a:pt x="75" y="423"/>
                  </a:lnTo>
                  <a:lnTo>
                    <a:pt x="78" y="418"/>
                  </a:lnTo>
                  <a:lnTo>
                    <a:pt x="99" y="397"/>
                  </a:lnTo>
                  <a:lnTo>
                    <a:pt x="132" y="372"/>
                  </a:lnTo>
                  <a:lnTo>
                    <a:pt x="173" y="346"/>
                  </a:lnTo>
                  <a:lnTo>
                    <a:pt x="252" y="302"/>
                  </a:lnTo>
                  <a:lnTo>
                    <a:pt x="287" y="282"/>
                  </a:lnTo>
                  <a:lnTo>
                    <a:pt x="280" y="268"/>
                  </a:lnTo>
                  <a:lnTo>
                    <a:pt x="158" y="320"/>
                  </a:lnTo>
                  <a:lnTo>
                    <a:pt x="72" y="348"/>
                  </a:lnTo>
                  <a:lnTo>
                    <a:pt x="42" y="351"/>
                  </a:lnTo>
                  <a:lnTo>
                    <a:pt x="35" y="350"/>
                  </a:lnTo>
                  <a:lnTo>
                    <a:pt x="33" y="348"/>
                  </a:lnTo>
                  <a:lnTo>
                    <a:pt x="33" y="344"/>
                  </a:lnTo>
                  <a:lnTo>
                    <a:pt x="35" y="338"/>
                  </a:lnTo>
                  <a:lnTo>
                    <a:pt x="51" y="316"/>
                  </a:lnTo>
                  <a:lnTo>
                    <a:pt x="81" y="294"/>
                  </a:lnTo>
                  <a:lnTo>
                    <a:pt x="119" y="271"/>
                  </a:lnTo>
                  <a:lnTo>
                    <a:pt x="189" y="232"/>
                  </a:lnTo>
                  <a:lnTo>
                    <a:pt x="223" y="216"/>
                  </a:lnTo>
                  <a:lnTo>
                    <a:pt x="217" y="201"/>
                  </a:lnTo>
                  <a:lnTo>
                    <a:pt x="119" y="241"/>
                  </a:lnTo>
                  <a:lnTo>
                    <a:pt x="48" y="263"/>
                  </a:lnTo>
                  <a:lnTo>
                    <a:pt x="25" y="265"/>
                  </a:lnTo>
                  <a:lnTo>
                    <a:pt x="19" y="264"/>
                  </a:lnTo>
                  <a:lnTo>
                    <a:pt x="17" y="262"/>
                  </a:lnTo>
                  <a:lnTo>
                    <a:pt x="17" y="261"/>
                  </a:lnTo>
                  <a:lnTo>
                    <a:pt x="17" y="260"/>
                  </a:lnTo>
                  <a:lnTo>
                    <a:pt x="19" y="253"/>
                  </a:lnTo>
                  <a:lnTo>
                    <a:pt x="38" y="231"/>
                  </a:lnTo>
                  <a:lnTo>
                    <a:pt x="71" y="207"/>
                  </a:lnTo>
                  <a:lnTo>
                    <a:pt x="111" y="183"/>
                  </a:lnTo>
                  <a:lnTo>
                    <a:pt x="188" y="141"/>
                  </a:lnTo>
                  <a:lnTo>
                    <a:pt x="229" y="122"/>
                  </a:lnTo>
                  <a:lnTo>
                    <a:pt x="242" y="34"/>
                  </a:lnTo>
                  <a:lnTo>
                    <a:pt x="285" y="31"/>
                  </a:lnTo>
                  <a:lnTo>
                    <a:pt x="324" y="22"/>
                  </a:lnTo>
                  <a:lnTo>
                    <a:pt x="354" y="16"/>
                  </a:lnTo>
                  <a:lnTo>
                    <a:pt x="379" y="17"/>
                  </a:lnTo>
                  <a:lnTo>
                    <a:pt x="419" y="26"/>
                  </a:lnTo>
                  <a:close/>
                </a:path>
              </a:pathLst>
            </a:custGeom>
            <a:solidFill>
              <a:srgbClr val="FF8080"/>
            </a:solidFill>
            <a:ln w="0" cap="flat" cmpd="sng">
              <a:solidFill>
                <a:srgbClr val="000000"/>
              </a:solidFill>
              <a:prstDash val="solid"/>
              <a:round/>
              <a:headEnd/>
              <a:tailEnd/>
            </a:ln>
          </p:spPr>
          <p:txBody>
            <a:bodyPr/>
            <a:lstStyle/>
            <a:p>
              <a:endParaRPr lang="ja-JP" altLang="en-US"/>
            </a:p>
          </p:txBody>
        </p:sp>
        <p:sp>
          <p:nvSpPr>
            <p:cNvPr id="3317" name="Freeform 211"/>
            <p:cNvSpPr>
              <a:spLocks/>
            </p:cNvSpPr>
            <p:nvPr/>
          </p:nvSpPr>
          <p:spPr bwMode="auto">
            <a:xfrm>
              <a:off x="5110" y="3170"/>
              <a:ext cx="32" cy="37"/>
            </a:xfrm>
            <a:custGeom>
              <a:avLst/>
              <a:gdLst>
                <a:gd name="T0" fmla="*/ 0 w 222"/>
                <a:gd name="T1" fmla="*/ 0 h 279"/>
                <a:gd name="T2" fmla="*/ 0 w 222"/>
                <a:gd name="T3" fmla="*/ 0 h 279"/>
                <a:gd name="T4" fmla="*/ 0 w 222"/>
                <a:gd name="T5" fmla="*/ 0 h 279"/>
                <a:gd name="T6" fmla="*/ 0 w 222"/>
                <a:gd name="T7" fmla="*/ 0 h 279"/>
                <a:gd name="T8" fmla="*/ 0 w 222"/>
                <a:gd name="T9" fmla="*/ 0 h 279"/>
                <a:gd name="T10" fmla="*/ 0 w 222"/>
                <a:gd name="T11" fmla="*/ 0 h 279"/>
                <a:gd name="T12" fmla="*/ 0 w 222"/>
                <a:gd name="T13" fmla="*/ 0 h 279"/>
                <a:gd name="T14" fmla="*/ 0 w 222"/>
                <a:gd name="T15" fmla="*/ 0 h 279"/>
                <a:gd name="T16" fmla="*/ 0 w 222"/>
                <a:gd name="T17" fmla="*/ 0 h 279"/>
                <a:gd name="T18" fmla="*/ 0 w 222"/>
                <a:gd name="T19" fmla="*/ 0 h 279"/>
                <a:gd name="T20" fmla="*/ 0 w 222"/>
                <a:gd name="T21" fmla="*/ 0 h 279"/>
                <a:gd name="T22" fmla="*/ 0 w 222"/>
                <a:gd name="T23" fmla="*/ 0 h 279"/>
                <a:gd name="T24" fmla="*/ 0 w 222"/>
                <a:gd name="T25" fmla="*/ 0 h 279"/>
                <a:gd name="T26" fmla="*/ 0 w 222"/>
                <a:gd name="T27" fmla="*/ 0 h 279"/>
                <a:gd name="T28" fmla="*/ 0 w 222"/>
                <a:gd name="T29" fmla="*/ 0 h 279"/>
                <a:gd name="T30" fmla="*/ 0 w 222"/>
                <a:gd name="T31" fmla="*/ 0 h 279"/>
                <a:gd name="T32" fmla="*/ 0 w 222"/>
                <a:gd name="T33" fmla="*/ 0 h 27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22" h="279">
                  <a:moveTo>
                    <a:pt x="14" y="0"/>
                  </a:moveTo>
                  <a:lnTo>
                    <a:pt x="0" y="6"/>
                  </a:lnTo>
                  <a:lnTo>
                    <a:pt x="22" y="66"/>
                  </a:lnTo>
                  <a:lnTo>
                    <a:pt x="48" y="121"/>
                  </a:lnTo>
                  <a:lnTo>
                    <a:pt x="61" y="143"/>
                  </a:lnTo>
                  <a:lnTo>
                    <a:pt x="85" y="174"/>
                  </a:lnTo>
                  <a:lnTo>
                    <a:pt x="127" y="215"/>
                  </a:lnTo>
                  <a:lnTo>
                    <a:pt x="168" y="248"/>
                  </a:lnTo>
                  <a:lnTo>
                    <a:pt x="214" y="279"/>
                  </a:lnTo>
                  <a:lnTo>
                    <a:pt x="222" y="267"/>
                  </a:lnTo>
                  <a:lnTo>
                    <a:pt x="178" y="236"/>
                  </a:lnTo>
                  <a:lnTo>
                    <a:pt x="138" y="203"/>
                  </a:lnTo>
                  <a:lnTo>
                    <a:pt x="97" y="163"/>
                  </a:lnTo>
                  <a:lnTo>
                    <a:pt x="73" y="135"/>
                  </a:lnTo>
                  <a:lnTo>
                    <a:pt x="62" y="113"/>
                  </a:lnTo>
                  <a:lnTo>
                    <a:pt x="37" y="60"/>
                  </a:lnTo>
                  <a:lnTo>
                    <a:pt x="14" y="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18" name="Freeform 212"/>
            <p:cNvSpPr>
              <a:spLocks/>
            </p:cNvSpPr>
            <p:nvPr/>
          </p:nvSpPr>
          <p:spPr bwMode="auto">
            <a:xfrm>
              <a:off x="5147" y="3461"/>
              <a:ext cx="21" cy="11"/>
            </a:xfrm>
            <a:custGeom>
              <a:avLst/>
              <a:gdLst>
                <a:gd name="T0" fmla="*/ 0 w 141"/>
                <a:gd name="T1" fmla="*/ 0 h 112"/>
                <a:gd name="T2" fmla="*/ 0 w 141"/>
                <a:gd name="T3" fmla="*/ 0 h 112"/>
                <a:gd name="T4" fmla="*/ 0 w 141"/>
                <a:gd name="T5" fmla="*/ 0 h 112"/>
                <a:gd name="T6" fmla="*/ 0 w 141"/>
                <a:gd name="T7" fmla="*/ 0 h 112"/>
                <a:gd name="T8" fmla="*/ 0 w 141"/>
                <a:gd name="T9" fmla="*/ 0 h 112"/>
                <a:gd name="T10" fmla="*/ 0 w 141"/>
                <a:gd name="T11" fmla="*/ 0 h 112"/>
                <a:gd name="T12" fmla="*/ 0 w 141"/>
                <a:gd name="T13" fmla="*/ 0 h 112"/>
                <a:gd name="T14" fmla="*/ 0 w 141"/>
                <a:gd name="T15" fmla="*/ 0 h 112"/>
                <a:gd name="T16" fmla="*/ 0 w 141"/>
                <a:gd name="T17" fmla="*/ 0 h 112"/>
                <a:gd name="T18" fmla="*/ 0 w 141"/>
                <a:gd name="T19" fmla="*/ 0 h 112"/>
                <a:gd name="T20" fmla="*/ 0 w 141"/>
                <a:gd name="T21" fmla="*/ 0 h 112"/>
                <a:gd name="T22" fmla="*/ 0 w 141"/>
                <a:gd name="T23" fmla="*/ 0 h 112"/>
                <a:gd name="T24" fmla="*/ 0 w 141"/>
                <a:gd name="T25" fmla="*/ 0 h 112"/>
                <a:gd name="T26" fmla="*/ 0 w 141"/>
                <a:gd name="T27" fmla="*/ 0 h 112"/>
                <a:gd name="T28" fmla="*/ 0 w 141"/>
                <a:gd name="T29" fmla="*/ 0 h 112"/>
                <a:gd name="T30" fmla="*/ 0 w 141"/>
                <a:gd name="T31" fmla="*/ 0 h 112"/>
                <a:gd name="T32" fmla="*/ 0 w 141"/>
                <a:gd name="T33" fmla="*/ 0 h 112"/>
                <a:gd name="T34" fmla="*/ 0 w 141"/>
                <a:gd name="T35" fmla="*/ 0 h 112"/>
                <a:gd name="T36" fmla="*/ 0 w 141"/>
                <a:gd name="T37" fmla="*/ 0 h 112"/>
                <a:gd name="T38" fmla="*/ 0 w 141"/>
                <a:gd name="T39" fmla="*/ 0 h 112"/>
                <a:gd name="T40" fmla="*/ 0 w 141"/>
                <a:gd name="T41" fmla="*/ 0 h 112"/>
                <a:gd name="T42" fmla="*/ 0 w 141"/>
                <a:gd name="T43" fmla="*/ 0 h 112"/>
                <a:gd name="T44" fmla="*/ 0 w 141"/>
                <a:gd name="T45" fmla="*/ 0 h 112"/>
                <a:gd name="T46" fmla="*/ 0 w 141"/>
                <a:gd name="T47" fmla="*/ 0 h 112"/>
                <a:gd name="T48" fmla="*/ 0 w 141"/>
                <a:gd name="T49" fmla="*/ 0 h 112"/>
                <a:gd name="T50" fmla="*/ 0 w 141"/>
                <a:gd name="T51" fmla="*/ 0 h 112"/>
                <a:gd name="T52" fmla="*/ 0 w 141"/>
                <a:gd name="T53" fmla="*/ 0 h 112"/>
                <a:gd name="T54" fmla="*/ 0 w 141"/>
                <a:gd name="T55" fmla="*/ 0 h 112"/>
                <a:gd name="T56" fmla="*/ 0 w 141"/>
                <a:gd name="T57" fmla="*/ 0 h 11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41" h="112">
                  <a:moveTo>
                    <a:pt x="139" y="20"/>
                  </a:moveTo>
                  <a:lnTo>
                    <a:pt x="141" y="6"/>
                  </a:lnTo>
                  <a:lnTo>
                    <a:pt x="129" y="2"/>
                  </a:lnTo>
                  <a:lnTo>
                    <a:pt x="98" y="0"/>
                  </a:lnTo>
                  <a:lnTo>
                    <a:pt x="58" y="9"/>
                  </a:lnTo>
                  <a:lnTo>
                    <a:pt x="37" y="19"/>
                  </a:lnTo>
                  <a:lnTo>
                    <a:pt x="0" y="53"/>
                  </a:lnTo>
                  <a:lnTo>
                    <a:pt x="37" y="46"/>
                  </a:lnTo>
                  <a:lnTo>
                    <a:pt x="47" y="46"/>
                  </a:lnTo>
                  <a:lnTo>
                    <a:pt x="62" y="48"/>
                  </a:lnTo>
                  <a:lnTo>
                    <a:pt x="78" y="55"/>
                  </a:lnTo>
                  <a:lnTo>
                    <a:pt x="94" y="66"/>
                  </a:lnTo>
                  <a:lnTo>
                    <a:pt x="111" y="84"/>
                  </a:lnTo>
                  <a:lnTo>
                    <a:pt x="127" y="112"/>
                  </a:lnTo>
                  <a:lnTo>
                    <a:pt x="141" y="104"/>
                  </a:lnTo>
                  <a:lnTo>
                    <a:pt x="124" y="74"/>
                  </a:lnTo>
                  <a:lnTo>
                    <a:pt x="104" y="54"/>
                  </a:lnTo>
                  <a:lnTo>
                    <a:pt x="86" y="40"/>
                  </a:lnTo>
                  <a:lnTo>
                    <a:pt x="66" y="34"/>
                  </a:lnTo>
                  <a:lnTo>
                    <a:pt x="49" y="30"/>
                  </a:lnTo>
                  <a:lnTo>
                    <a:pt x="35" y="30"/>
                  </a:lnTo>
                  <a:lnTo>
                    <a:pt x="24" y="33"/>
                  </a:lnTo>
                  <a:lnTo>
                    <a:pt x="19" y="34"/>
                  </a:lnTo>
                  <a:lnTo>
                    <a:pt x="30" y="46"/>
                  </a:lnTo>
                  <a:lnTo>
                    <a:pt x="45" y="31"/>
                  </a:lnTo>
                  <a:lnTo>
                    <a:pt x="62" y="23"/>
                  </a:lnTo>
                  <a:lnTo>
                    <a:pt x="98" y="17"/>
                  </a:lnTo>
                  <a:lnTo>
                    <a:pt x="127" y="19"/>
                  </a:lnTo>
                  <a:lnTo>
                    <a:pt x="139" y="20"/>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19" name="Freeform 213"/>
            <p:cNvSpPr>
              <a:spLocks/>
            </p:cNvSpPr>
            <p:nvPr/>
          </p:nvSpPr>
          <p:spPr bwMode="auto">
            <a:xfrm>
              <a:off x="5036" y="3376"/>
              <a:ext cx="37" cy="154"/>
            </a:xfrm>
            <a:custGeom>
              <a:avLst/>
              <a:gdLst>
                <a:gd name="T0" fmla="*/ 0 w 255"/>
                <a:gd name="T1" fmla="*/ 0 h 1211"/>
                <a:gd name="T2" fmla="*/ 0 w 255"/>
                <a:gd name="T3" fmla="*/ 0 h 1211"/>
                <a:gd name="T4" fmla="*/ 0 w 255"/>
                <a:gd name="T5" fmla="*/ 0 h 1211"/>
                <a:gd name="T6" fmla="*/ 0 w 255"/>
                <a:gd name="T7" fmla="*/ 0 h 1211"/>
                <a:gd name="T8" fmla="*/ 0 w 255"/>
                <a:gd name="T9" fmla="*/ 0 h 1211"/>
                <a:gd name="T10" fmla="*/ 0 w 255"/>
                <a:gd name="T11" fmla="*/ 0 h 1211"/>
                <a:gd name="T12" fmla="*/ 0 w 255"/>
                <a:gd name="T13" fmla="*/ 0 h 1211"/>
                <a:gd name="T14" fmla="*/ 0 w 255"/>
                <a:gd name="T15" fmla="*/ 0 h 1211"/>
                <a:gd name="T16" fmla="*/ 0 w 255"/>
                <a:gd name="T17" fmla="*/ 0 h 1211"/>
                <a:gd name="T18" fmla="*/ 0 w 255"/>
                <a:gd name="T19" fmla="*/ 0 h 1211"/>
                <a:gd name="T20" fmla="*/ 0 w 255"/>
                <a:gd name="T21" fmla="*/ 0 h 1211"/>
                <a:gd name="T22" fmla="*/ 0 w 255"/>
                <a:gd name="T23" fmla="*/ 0 h 1211"/>
                <a:gd name="T24" fmla="*/ 0 w 255"/>
                <a:gd name="T25" fmla="*/ 0 h 1211"/>
                <a:gd name="T26" fmla="*/ 0 w 255"/>
                <a:gd name="T27" fmla="*/ 0 h 1211"/>
                <a:gd name="T28" fmla="*/ 0 w 255"/>
                <a:gd name="T29" fmla="*/ 0 h 1211"/>
                <a:gd name="T30" fmla="*/ 0 w 255"/>
                <a:gd name="T31" fmla="*/ 0 h 1211"/>
                <a:gd name="T32" fmla="*/ 0 w 255"/>
                <a:gd name="T33" fmla="*/ 0 h 121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55" h="1211">
                  <a:moveTo>
                    <a:pt x="255" y="4"/>
                  </a:moveTo>
                  <a:lnTo>
                    <a:pt x="240" y="0"/>
                  </a:lnTo>
                  <a:lnTo>
                    <a:pt x="173" y="207"/>
                  </a:lnTo>
                  <a:lnTo>
                    <a:pt x="122" y="371"/>
                  </a:lnTo>
                  <a:lnTo>
                    <a:pt x="105" y="430"/>
                  </a:lnTo>
                  <a:lnTo>
                    <a:pt x="90" y="492"/>
                  </a:lnTo>
                  <a:lnTo>
                    <a:pt x="67" y="647"/>
                  </a:lnTo>
                  <a:lnTo>
                    <a:pt x="37" y="889"/>
                  </a:lnTo>
                  <a:lnTo>
                    <a:pt x="0" y="1209"/>
                  </a:lnTo>
                  <a:lnTo>
                    <a:pt x="17" y="1211"/>
                  </a:lnTo>
                  <a:lnTo>
                    <a:pt x="54" y="891"/>
                  </a:lnTo>
                  <a:lnTo>
                    <a:pt x="83" y="649"/>
                  </a:lnTo>
                  <a:lnTo>
                    <a:pt x="105" y="494"/>
                  </a:lnTo>
                  <a:lnTo>
                    <a:pt x="119" y="434"/>
                  </a:lnTo>
                  <a:lnTo>
                    <a:pt x="136" y="375"/>
                  </a:lnTo>
                  <a:lnTo>
                    <a:pt x="187" y="211"/>
                  </a:lnTo>
                  <a:lnTo>
                    <a:pt x="255" y="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320" name="Freeform 214"/>
            <p:cNvSpPr>
              <a:spLocks/>
            </p:cNvSpPr>
            <p:nvPr/>
          </p:nvSpPr>
          <p:spPr bwMode="auto">
            <a:xfrm>
              <a:off x="5020" y="3366"/>
              <a:ext cx="37" cy="164"/>
            </a:xfrm>
            <a:custGeom>
              <a:avLst/>
              <a:gdLst>
                <a:gd name="T0" fmla="*/ 0 w 252"/>
                <a:gd name="T1" fmla="*/ 0 h 1271"/>
                <a:gd name="T2" fmla="*/ 0 w 252"/>
                <a:gd name="T3" fmla="*/ 0 h 1271"/>
                <a:gd name="T4" fmla="*/ 0 w 252"/>
                <a:gd name="T5" fmla="*/ 0 h 1271"/>
                <a:gd name="T6" fmla="*/ 0 w 252"/>
                <a:gd name="T7" fmla="*/ 0 h 1271"/>
                <a:gd name="T8" fmla="*/ 0 w 252"/>
                <a:gd name="T9" fmla="*/ 0 h 1271"/>
                <a:gd name="T10" fmla="*/ 0 w 252"/>
                <a:gd name="T11" fmla="*/ 0 h 1271"/>
                <a:gd name="T12" fmla="*/ 0 w 252"/>
                <a:gd name="T13" fmla="*/ 0 h 1271"/>
                <a:gd name="T14" fmla="*/ 0 w 252"/>
                <a:gd name="T15" fmla="*/ 0 h 1271"/>
                <a:gd name="T16" fmla="*/ 0 w 252"/>
                <a:gd name="T17" fmla="*/ 0 h 1271"/>
                <a:gd name="T18" fmla="*/ 0 w 252"/>
                <a:gd name="T19" fmla="*/ 0 h 1271"/>
                <a:gd name="T20" fmla="*/ 0 w 252"/>
                <a:gd name="T21" fmla="*/ 0 h 1271"/>
                <a:gd name="T22" fmla="*/ 0 w 252"/>
                <a:gd name="T23" fmla="*/ 0 h 1271"/>
                <a:gd name="T24" fmla="*/ 0 w 252"/>
                <a:gd name="T25" fmla="*/ 0 h 1271"/>
                <a:gd name="T26" fmla="*/ 0 w 252"/>
                <a:gd name="T27" fmla="*/ 0 h 1271"/>
                <a:gd name="T28" fmla="*/ 0 w 252"/>
                <a:gd name="T29" fmla="*/ 0 h 12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52" h="1271">
                  <a:moveTo>
                    <a:pt x="252" y="4"/>
                  </a:moveTo>
                  <a:lnTo>
                    <a:pt x="237" y="0"/>
                  </a:lnTo>
                  <a:lnTo>
                    <a:pt x="185" y="196"/>
                  </a:lnTo>
                  <a:lnTo>
                    <a:pt x="140" y="372"/>
                  </a:lnTo>
                  <a:lnTo>
                    <a:pt x="102" y="541"/>
                  </a:lnTo>
                  <a:lnTo>
                    <a:pt x="68" y="738"/>
                  </a:lnTo>
                  <a:lnTo>
                    <a:pt x="35" y="979"/>
                  </a:lnTo>
                  <a:lnTo>
                    <a:pt x="0" y="1269"/>
                  </a:lnTo>
                  <a:lnTo>
                    <a:pt x="17" y="1271"/>
                  </a:lnTo>
                  <a:lnTo>
                    <a:pt x="51" y="981"/>
                  </a:lnTo>
                  <a:lnTo>
                    <a:pt x="84" y="740"/>
                  </a:lnTo>
                  <a:lnTo>
                    <a:pt x="116" y="543"/>
                  </a:lnTo>
                  <a:lnTo>
                    <a:pt x="155" y="376"/>
                  </a:lnTo>
                  <a:lnTo>
                    <a:pt x="200" y="200"/>
                  </a:lnTo>
                  <a:lnTo>
                    <a:pt x="252" y="4"/>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321" name="Freeform 215"/>
            <p:cNvSpPr>
              <a:spLocks/>
            </p:cNvSpPr>
            <p:nvPr/>
          </p:nvSpPr>
          <p:spPr bwMode="auto">
            <a:xfrm>
              <a:off x="4936" y="3503"/>
              <a:ext cx="179" cy="32"/>
            </a:xfrm>
            <a:custGeom>
              <a:avLst/>
              <a:gdLst>
                <a:gd name="T0" fmla="*/ 0 w 1237"/>
                <a:gd name="T1" fmla="*/ 0 h 248"/>
                <a:gd name="T2" fmla="*/ 0 w 1237"/>
                <a:gd name="T3" fmla="*/ 0 h 248"/>
                <a:gd name="T4" fmla="*/ 0 w 1237"/>
                <a:gd name="T5" fmla="*/ 0 h 248"/>
                <a:gd name="T6" fmla="*/ 0 w 1237"/>
                <a:gd name="T7" fmla="*/ 0 h 248"/>
                <a:gd name="T8" fmla="*/ 0 w 1237"/>
                <a:gd name="T9" fmla="*/ 0 h 248"/>
                <a:gd name="T10" fmla="*/ 0 w 1237"/>
                <a:gd name="T11" fmla="*/ 0 h 248"/>
                <a:gd name="T12" fmla="*/ 0 w 1237"/>
                <a:gd name="T13" fmla="*/ 0 h 248"/>
                <a:gd name="T14" fmla="*/ 0 w 1237"/>
                <a:gd name="T15" fmla="*/ 0 h 248"/>
                <a:gd name="T16" fmla="*/ 0 w 1237"/>
                <a:gd name="T17" fmla="*/ 0 h 248"/>
                <a:gd name="T18" fmla="*/ 0 w 1237"/>
                <a:gd name="T19" fmla="*/ 0 h 248"/>
                <a:gd name="T20" fmla="*/ 0 w 1237"/>
                <a:gd name="T21" fmla="*/ 0 h 248"/>
                <a:gd name="T22" fmla="*/ 0 w 1237"/>
                <a:gd name="T23" fmla="*/ 0 h 248"/>
                <a:gd name="T24" fmla="*/ 0 w 1237"/>
                <a:gd name="T25" fmla="*/ 0 h 248"/>
                <a:gd name="T26" fmla="*/ 0 w 1237"/>
                <a:gd name="T27" fmla="*/ 0 h 248"/>
                <a:gd name="T28" fmla="*/ 0 w 1237"/>
                <a:gd name="T29" fmla="*/ 0 h 248"/>
                <a:gd name="T30" fmla="*/ 0 w 1237"/>
                <a:gd name="T31" fmla="*/ 0 h 248"/>
                <a:gd name="T32" fmla="*/ 0 w 1237"/>
                <a:gd name="T33" fmla="*/ 0 h 248"/>
                <a:gd name="T34" fmla="*/ 0 w 1237"/>
                <a:gd name="T35" fmla="*/ 0 h 248"/>
                <a:gd name="T36" fmla="*/ 0 w 1237"/>
                <a:gd name="T37" fmla="*/ 0 h 248"/>
                <a:gd name="T38" fmla="*/ 0 w 1237"/>
                <a:gd name="T39" fmla="*/ 0 h 248"/>
                <a:gd name="T40" fmla="*/ 0 w 1237"/>
                <a:gd name="T41" fmla="*/ 0 h 248"/>
                <a:gd name="T42" fmla="*/ 0 w 1237"/>
                <a:gd name="T43" fmla="*/ 0 h 248"/>
                <a:gd name="T44" fmla="*/ 0 w 1237"/>
                <a:gd name="T45" fmla="*/ 0 h 2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237" h="248">
                  <a:moveTo>
                    <a:pt x="6" y="0"/>
                  </a:moveTo>
                  <a:lnTo>
                    <a:pt x="0" y="14"/>
                  </a:lnTo>
                  <a:lnTo>
                    <a:pt x="273" y="131"/>
                  </a:lnTo>
                  <a:lnTo>
                    <a:pt x="480" y="211"/>
                  </a:lnTo>
                  <a:lnTo>
                    <a:pt x="554" y="236"/>
                  </a:lnTo>
                  <a:lnTo>
                    <a:pt x="574" y="244"/>
                  </a:lnTo>
                  <a:lnTo>
                    <a:pt x="580" y="247"/>
                  </a:lnTo>
                  <a:lnTo>
                    <a:pt x="616" y="248"/>
                  </a:lnTo>
                  <a:lnTo>
                    <a:pt x="669" y="239"/>
                  </a:lnTo>
                  <a:lnTo>
                    <a:pt x="752" y="222"/>
                  </a:lnTo>
                  <a:lnTo>
                    <a:pt x="960" y="168"/>
                  </a:lnTo>
                  <a:lnTo>
                    <a:pt x="1237" y="89"/>
                  </a:lnTo>
                  <a:lnTo>
                    <a:pt x="1233" y="75"/>
                  </a:lnTo>
                  <a:lnTo>
                    <a:pt x="956" y="153"/>
                  </a:lnTo>
                  <a:lnTo>
                    <a:pt x="748" y="208"/>
                  </a:lnTo>
                  <a:lnTo>
                    <a:pt x="667" y="225"/>
                  </a:lnTo>
                  <a:lnTo>
                    <a:pt x="616" y="231"/>
                  </a:lnTo>
                  <a:lnTo>
                    <a:pt x="584" y="230"/>
                  </a:lnTo>
                  <a:lnTo>
                    <a:pt x="580" y="229"/>
                  </a:lnTo>
                  <a:lnTo>
                    <a:pt x="558" y="222"/>
                  </a:lnTo>
                  <a:lnTo>
                    <a:pt x="486" y="196"/>
                  </a:lnTo>
                  <a:lnTo>
                    <a:pt x="279" y="117"/>
                  </a:lnTo>
                  <a:lnTo>
                    <a:pt x="6" y="0"/>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322" name="Freeform 216"/>
            <p:cNvSpPr>
              <a:spLocks/>
            </p:cNvSpPr>
            <p:nvPr/>
          </p:nvSpPr>
          <p:spPr bwMode="auto">
            <a:xfrm>
              <a:off x="5025" y="3307"/>
              <a:ext cx="37" cy="80"/>
            </a:xfrm>
            <a:custGeom>
              <a:avLst/>
              <a:gdLst>
                <a:gd name="T0" fmla="*/ 0 w 283"/>
                <a:gd name="T1" fmla="*/ 0 h 615"/>
                <a:gd name="T2" fmla="*/ 0 w 283"/>
                <a:gd name="T3" fmla="*/ 0 h 615"/>
                <a:gd name="T4" fmla="*/ 0 w 283"/>
                <a:gd name="T5" fmla="*/ 0 h 615"/>
                <a:gd name="T6" fmla="*/ 0 w 283"/>
                <a:gd name="T7" fmla="*/ 0 h 615"/>
                <a:gd name="T8" fmla="*/ 0 w 283"/>
                <a:gd name="T9" fmla="*/ 0 h 615"/>
                <a:gd name="T10" fmla="*/ 0 w 283"/>
                <a:gd name="T11" fmla="*/ 0 h 615"/>
                <a:gd name="T12" fmla="*/ 0 w 283"/>
                <a:gd name="T13" fmla="*/ 0 h 615"/>
                <a:gd name="T14" fmla="*/ 0 w 283"/>
                <a:gd name="T15" fmla="*/ 0 h 615"/>
                <a:gd name="T16" fmla="*/ 0 w 283"/>
                <a:gd name="T17" fmla="*/ 0 h 615"/>
                <a:gd name="T18" fmla="*/ 0 w 283"/>
                <a:gd name="T19" fmla="*/ 0 h 615"/>
                <a:gd name="T20" fmla="*/ 0 w 283"/>
                <a:gd name="T21" fmla="*/ 0 h 615"/>
                <a:gd name="T22" fmla="*/ 0 w 283"/>
                <a:gd name="T23" fmla="*/ 0 h 615"/>
                <a:gd name="T24" fmla="*/ 0 w 283"/>
                <a:gd name="T25" fmla="*/ 0 h 615"/>
                <a:gd name="T26" fmla="*/ 0 w 283"/>
                <a:gd name="T27" fmla="*/ 0 h 615"/>
                <a:gd name="T28" fmla="*/ 0 w 283"/>
                <a:gd name="T29" fmla="*/ 0 h 615"/>
                <a:gd name="T30" fmla="*/ 0 w 283"/>
                <a:gd name="T31" fmla="*/ 0 h 615"/>
                <a:gd name="T32" fmla="*/ 0 w 283"/>
                <a:gd name="T33" fmla="*/ 0 h 615"/>
                <a:gd name="T34" fmla="*/ 0 w 283"/>
                <a:gd name="T35" fmla="*/ 0 h 615"/>
                <a:gd name="T36" fmla="*/ 0 w 283"/>
                <a:gd name="T37" fmla="*/ 0 h 615"/>
                <a:gd name="T38" fmla="*/ 0 w 283"/>
                <a:gd name="T39" fmla="*/ 0 h 615"/>
                <a:gd name="T40" fmla="*/ 0 w 283"/>
                <a:gd name="T41" fmla="*/ 0 h 615"/>
                <a:gd name="T42" fmla="*/ 0 w 283"/>
                <a:gd name="T43" fmla="*/ 0 h 615"/>
                <a:gd name="T44" fmla="*/ 0 w 283"/>
                <a:gd name="T45" fmla="*/ 0 h 615"/>
                <a:gd name="T46" fmla="*/ 0 w 283"/>
                <a:gd name="T47" fmla="*/ 0 h 615"/>
                <a:gd name="T48" fmla="*/ 0 w 283"/>
                <a:gd name="T49" fmla="*/ 0 h 615"/>
                <a:gd name="T50" fmla="*/ 0 w 283"/>
                <a:gd name="T51" fmla="*/ 0 h 615"/>
                <a:gd name="T52" fmla="*/ 0 w 283"/>
                <a:gd name="T53" fmla="*/ 0 h 615"/>
                <a:gd name="T54" fmla="*/ 0 w 283"/>
                <a:gd name="T55" fmla="*/ 0 h 615"/>
                <a:gd name="T56" fmla="*/ 0 w 283"/>
                <a:gd name="T57" fmla="*/ 0 h 6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3" h="615">
                  <a:moveTo>
                    <a:pt x="210" y="6"/>
                  </a:moveTo>
                  <a:lnTo>
                    <a:pt x="209" y="24"/>
                  </a:lnTo>
                  <a:lnTo>
                    <a:pt x="210" y="68"/>
                  </a:lnTo>
                  <a:lnTo>
                    <a:pt x="218" y="124"/>
                  </a:lnTo>
                  <a:lnTo>
                    <a:pt x="225" y="152"/>
                  </a:lnTo>
                  <a:lnTo>
                    <a:pt x="236" y="178"/>
                  </a:lnTo>
                  <a:lnTo>
                    <a:pt x="228" y="199"/>
                  </a:lnTo>
                  <a:lnTo>
                    <a:pt x="222" y="224"/>
                  </a:lnTo>
                  <a:lnTo>
                    <a:pt x="219" y="256"/>
                  </a:lnTo>
                  <a:lnTo>
                    <a:pt x="220" y="295"/>
                  </a:lnTo>
                  <a:lnTo>
                    <a:pt x="229" y="338"/>
                  </a:lnTo>
                  <a:lnTo>
                    <a:pt x="238" y="362"/>
                  </a:lnTo>
                  <a:lnTo>
                    <a:pt x="249" y="386"/>
                  </a:lnTo>
                  <a:lnTo>
                    <a:pt x="265" y="411"/>
                  </a:lnTo>
                  <a:lnTo>
                    <a:pt x="283" y="436"/>
                  </a:lnTo>
                  <a:lnTo>
                    <a:pt x="0" y="615"/>
                  </a:lnTo>
                  <a:lnTo>
                    <a:pt x="2" y="556"/>
                  </a:lnTo>
                  <a:lnTo>
                    <a:pt x="13" y="416"/>
                  </a:lnTo>
                  <a:lnTo>
                    <a:pt x="26" y="332"/>
                  </a:lnTo>
                  <a:lnTo>
                    <a:pt x="44" y="248"/>
                  </a:lnTo>
                  <a:lnTo>
                    <a:pt x="56" y="209"/>
                  </a:lnTo>
                  <a:lnTo>
                    <a:pt x="71" y="171"/>
                  </a:lnTo>
                  <a:lnTo>
                    <a:pt x="87" y="139"/>
                  </a:lnTo>
                  <a:lnTo>
                    <a:pt x="105" y="109"/>
                  </a:lnTo>
                  <a:lnTo>
                    <a:pt x="167" y="32"/>
                  </a:lnTo>
                  <a:lnTo>
                    <a:pt x="198" y="4"/>
                  </a:lnTo>
                  <a:lnTo>
                    <a:pt x="205" y="0"/>
                  </a:lnTo>
                  <a:lnTo>
                    <a:pt x="209" y="2"/>
                  </a:lnTo>
                  <a:lnTo>
                    <a:pt x="210" y="6"/>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23" name="Freeform 217"/>
            <p:cNvSpPr>
              <a:spLocks/>
            </p:cNvSpPr>
            <p:nvPr/>
          </p:nvSpPr>
          <p:spPr bwMode="auto">
            <a:xfrm>
              <a:off x="5025" y="3307"/>
              <a:ext cx="43" cy="80"/>
            </a:xfrm>
            <a:custGeom>
              <a:avLst/>
              <a:gdLst>
                <a:gd name="T0" fmla="*/ 0 w 302"/>
                <a:gd name="T1" fmla="*/ 0 h 637"/>
                <a:gd name="T2" fmla="*/ 0 w 302"/>
                <a:gd name="T3" fmla="*/ 0 h 637"/>
                <a:gd name="T4" fmla="*/ 0 w 302"/>
                <a:gd name="T5" fmla="*/ 0 h 637"/>
                <a:gd name="T6" fmla="*/ 0 w 302"/>
                <a:gd name="T7" fmla="*/ 0 h 637"/>
                <a:gd name="T8" fmla="*/ 0 w 302"/>
                <a:gd name="T9" fmla="*/ 0 h 637"/>
                <a:gd name="T10" fmla="*/ 0 w 302"/>
                <a:gd name="T11" fmla="*/ 0 h 637"/>
                <a:gd name="T12" fmla="*/ 0 w 302"/>
                <a:gd name="T13" fmla="*/ 0 h 637"/>
                <a:gd name="T14" fmla="*/ 0 w 302"/>
                <a:gd name="T15" fmla="*/ 0 h 637"/>
                <a:gd name="T16" fmla="*/ 0 w 302"/>
                <a:gd name="T17" fmla="*/ 0 h 637"/>
                <a:gd name="T18" fmla="*/ 0 w 302"/>
                <a:gd name="T19" fmla="*/ 0 h 637"/>
                <a:gd name="T20" fmla="*/ 0 w 302"/>
                <a:gd name="T21" fmla="*/ 0 h 637"/>
                <a:gd name="T22" fmla="*/ 0 w 302"/>
                <a:gd name="T23" fmla="*/ 0 h 637"/>
                <a:gd name="T24" fmla="*/ 0 w 302"/>
                <a:gd name="T25" fmla="*/ 0 h 637"/>
                <a:gd name="T26" fmla="*/ 0 w 302"/>
                <a:gd name="T27" fmla="*/ 0 h 637"/>
                <a:gd name="T28" fmla="*/ 0 w 302"/>
                <a:gd name="T29" fmla="*/ 0 h 637"/>
                <a:gd name="T30" fmla="*/ 0 w 302"/>
                <a:gd name="T31" fmla="*/ 0 h 637"/>
                <a:gd name="T32" fmla="*/ 0 w 302"/>
                <a:gd name="T33" fmla="*/ 0 h 637"/>
                <a:gd name="T34" fmla="*/ 0 w 302"/>
                <a:gd name="T35" fmla="*/ 0 h 637"/>
                <a:gd name="T36" fmla="*/ 0 w 302"/>
                <a:gd name="T37" fmla="*/ 0 h 637"/>
                <a:gd name="T38" fmla="*/ 0 w 302"/>
                <a:gd name="T39" fmla="*/ 0 h 637"/>
                <a:gd name="T40" fmla="*/ 0 w 302"/>
                <a:gd name="T41" fmla="*/ 0 h 637"/>
                <a:gd name="T42" fmla="*/ 0 w 302"/>
                <a:gd name="T43" fmla="*/ 0 h 637"/>
                <a:gd name="T44" fmla="*/ 0 w 302"/>
                <a:gd name="T45" fmla="*/ 0 h 637"/>
                <a:gd name="T46" fmla="*/ 0 w 302"/>
                <a:gd name="T47" fmla="*/ 0 h 637"/>
                <a:gd name="T48" fmla="*/ 0 w 302"/>
                <a:gd name="T49" fmla="*/ 0 h 637"/>
                <a:gd name="T50" fmla="*/ 0 w 302"/>
                <a:gd name="T51" fmla="*/ 0 h 637"/>
                <a:gd name="T52" fmla="*/ 0 w 302"/>
                <a:gd name="T53" fmla="*/ 0 h 637"/>
                <a:gd name="T54" fmla="*/ 0 w 302"/>
                <a:gd name="T55" fmla="*/ 0 h 637"/>
                <a:gd name="T56" fmla="*/ 0 w 302"/>
                <a:gd name="T57" fmla="*/ 0 h 637"/>
                <a:gd name="T58" fmla="*/ 0 w 302"/>
                <a:gd name="T59" fmla="*/ 0 h 637"/>
                <a:gd name="T60" fmla="*/ 0 w 302"/>
                <a:gd name="T61" fmla="*/ 0 h 637"/>
                <a:gd name="T62" fmla="*/ 0 w 302"/>
                <a:gd name="T63" fmla="*/ 0 h 63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02" h="637">
                  <a:moveTo>
                    <a:pt x="225" y="7"/>
                  </a:moveTo>
                  <a:lnTo>
                    <a:pt x="210" y="12"/>
                  </a:lnTo>
                  <a:lnTo>
                    <a:pt x="210" y="15"/>
                  </a:lnTo>
                  <a:lnTo>
                    <a:pt x="209" y="32"/>
                  </a:lnTo>
                  <a:lnTo>
                    <a:pt x="210" y="77"/>
                  </a:lnTo>
                  <a:lnTo>
                    <a:pt x="218" y="133"/>
                  </a:lnTo>
                  <a:lnTo>
                    <a:pt x="226" y="162"/>
                  </a:lnTo>
                  <a:lnTo>
                    <a:pt x="236" y="186"/>
                  </a:lnTo>
                  <a:lnTo>
                    <a:pt x="229" y="205"/>
                  </a:lnTo>
                  <a:lnTo>
                    <a:pt x="221" y="231"/>
                  </a:lnTo>
                  <a:lnTo>
                    <a:pt x="218" y="264"/>
                  </a:lnTo>
                  <a:lnTo>
                    <a:pt x="219" y="304"/>
                  </a:lnTo>
                  <a:lnTo>
                    <a:pt x="230" y="348"/>
                  </a:lnTo>
                  <a:lnTo>
                    <a:pt x="239" y="373"/>
                  </a:lnTo>
                  <a:lnTo>
                    <a:pt x="250" y="398"/>
                  </a:lnTo>
                  <a:lnTo>
                    <a:pt x="266" y="423"/>
                  </a:lnTo>
                  <a:lnTo>
                    <a:pt x="280" y="442"/>
                  </a:lnTo>
                  <a:lnTo>
                    <a:pt x="16" y="608"/>
                  </a:lnTo>
                  <a:lnTo>
                    <a:pt x="18" y="564"/>
                  </a:lnTo>
                  <a:lnTo>
                    <a:pt x="29" y="425"/>
                  </a:lnTo>
                  <a:lnTo>
                    <a:pt x="41" y="341"/>
                  </a:lnTo>
                  <a:lnTo>
                    <a:pt x="59" y="258"/>
                  </a:lnTo>
                  <a:lnTo>
                    <a:pt x="71" y="219"/>
                  </a:lnTo>
                  <a:lnTo>
                    <a:pt x="86" y="182"/>
                  </a:lnTo>
                  <a:lnTo>
                    <a:pt x="102" y="151"/>
                  </a:lnTo>
                  <a:lnTo>
                    <a:pt x="119" y="121"/>
                  </a:lnTo>
                  <a:lnTo>
                    <a:pt x="181" y="45"/>
                  </a:lnTo>
                  <a:lnTo>
                    <a:pt x="210" y="18"/>
                  </a:lnTo>
                  <a:lnTo>
                    <a:pt x="214" y="17"/>
                  </a:lnTo>
                  <a:lnTo>
                    <a:pt x="215" y="17"/>
                  </a:lnTo>
                  <a:lnTo>
                    <a:pt x="219" y="2"/>
                  </a:lnTo>
                  <a:lnTo>
                    <a:pt x="210" y="12"/>
                  </a:lnTo>
                  <a:lnTo>
                    <a:pt x="210" y="15"/>
                  </a:lnTo>
                  <a:lnTo>
                    <a:pt x="209" y="32"/>
                  </a:lnTo>
                  <a:lnTo>
                    <a:pt x="226" y="32"/>
                  </a:lnTo>
                  <a:lnTo>
                    <a:pt x="227" y="13"/>
                  </a:lnTo>
                  <a:lnTo>
                    <a:pt x="224" y="3"/>
                  </a:lnTo>
                  <a:lnTo>
                    <a:pt x="212" y="0"/>
                  </a:lnTo>
                  <a:lnTo>
                    <a:pt x="202" y="5"/>
                  </a:lnTo>
                  <a:lnTo>
                    <a:pt x="168" y="35"/>
                  </a:lnTo>
                  <a:lnTo>
                    <a:pt x="107" y="113"/>
                  </a:lnTo>
                  <a:lnTo>
                    <a:pt x="88" y="143"/>
                  </a:lnTo>
                  <a:lnTo>
                    <a:pt x="71" y="176"/>
                  </a:lnTo>
                  <a:lnTo>
                    <a:pt x="57" y="215"/>
                  </a:lnTo>
                  <a:lnTo>
                    <a:pt x="45" y="254"/>
                  </a:lnTo>
                  <a:lnTo>
                    <a:pt x="26" y="339"/>
                  </a:lnTo>
                  <a:lnTo>
                    <a:pt x="13" y="423"/>
                  </a:lnTo>
                  <a:lnTo>
                    <a:pt x="2" y="564"/>
                  </a:lnTo>
                  <a:lnTo>
                    <a:pt x="0" y="637"/>
                  </a:lnTo>
                  <a:lnTo>
                    <a:pt x="302" y="446"/>
                  </a:lnTo>
                  <a:lnTo>
                    <a:pt x="279" y="415"/>
                  </a:lnTo>
                  <a:lnTo>
                    <a:pt x="264" y="390"/>
                  </a:lnTo>
                  <a:lnTo>
                    <a:pt x="253" y="367"/>
                  </a:lnTo>
                  <a:lnTo>
                    <a:pt x="244" y="344"/>
                  </a:lnTo>
                  <a:lnTo>
                    <a:pt x="236" y="302"/>
                  </a:lnTo>
                  <a:lnTo>
                    <a:pt x="235" y="264"/>
                  </a:lnTo>
                  <a:lnTo>
                    <a:pt x="238" y="233"/>
                  </a:lnTo>
                  <a:lnTo>
                    <a:pt x="243" y="209"/>
                  </a:lnTo>
                  <a:lnTo>
                    <a:pt x="252" y="186"/>
                  </a:lnTo>
                  <a:lnTo>
                    <a:pt x="240" y="157"/>
                  </a:lnTo>
                  <a:lnTo>
                    <a:pt x="233" y="131"/>
                  </a:lnTo>
                  <a:lnTo>
                    <a:pt x="227" y="75"/>
                  </a:lnTo>
                  <a:lnTo>
                    <a:pt x="226" y="32"/>
                  </a:lnTo>
                  <a:lnTo>
                    <a:pt x="227" y="13"/>
                  </a:lnTo>
                  <a:lnTo>
                    <a:pt x="225" y="7"/>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324" name="Freeform 218"/>
            <p:cNvSpPr>
              <a:spLocks/>
            </p:cNvSpPr>
            <p:nvPr/>
          </p:nvSpPr>
          <p:spPr bwMode="auto">
            <a:xfrm>
              <a:off x="5062" y="3355"/>
              <a:ext cx="48" cy="48"/>
            </a:xfrm>
            <a:custGeom>
              <a:avLst/>
              <a:gdLst>
                <a:gd name="T0" fmla="*/ 0 w 311"/>
                <a:gd name="T1" fmla="*/ 0 h 350"/>
                <a:gd name="T2" fmla="*/ 0 w 311"/>
                <a:gd name="T3" fmla="*/ 0 h 350"/>
                <a:gd name="T4" fmla="*/ 0 w 311"/>
                <a:gd name="T5" fmla="*/ 0 h 350"/>
                <a:gd name="T6" fmla="*/ 0 w 311"/>
                <a:gd name="T7" fmla="*/ 0 h 350"/>
                <a:gd name="T8" fmla="*/ 0 w 311"/>
                <a:gd name="T9" fmla="*/ 0 h 350"/>
                <a:gd name="T10" fmla="*/ 0 w 311"/>
                <a:gd name="T11" fmla="*/ 0 h 350"/>
                <a:gd name="T12" fmla="*/ 0 w 311"/>
                <a:gd name="T13" fmla="*/ 0 h 350"/>
                <a:gd name="T14" fmla="*/ 0 w 311"/>
                <a:gd name="T15" fmla="*/ 0 h 350"/>
                <a:gd name="T16" fmla="*/ 0 w 311"/>
                <a:gd name="T17" fmla="*/ 0 h 350"/>
                <a:gd name="T18" fmla="*/ 0 w 311"/>
                <a:gd name="T19" fmla="*/ 0 h 350"/>
                <a:gd name="T20" fmla="*/ 0 w 311"/>
                <a:gd name="T21" fmla="*/ 0 h 350"/>
                <a:gd name="T22" fmla="*/ 0 w 311"/>
                <a:gd name="T23" fmla="*/ 0 h 350"/>
                <a:gd name="T24" fmla="*/ 0 w 311"/>
                <a:gd name="T25" fmla="*/ 0 h 350"/>
                <a:gd name="T26" fmla="*/ 0 w 311"/>
                <a:gd name="T27" fmla="*/ 0 h 350"/>
                <a:gd name="T28" fmla="*/ 0 w 311"/>
                <a:gd name="T29" fmla="*/ 0 h 350"/>
                <a:gd name="T30" fmla="*/ 0 w 311"/>
                <a:gd name="T31" fmla="*/ 0 h 350"/>
                <a:gd name="T32" fmla="*/ 0 w 311"/>
                <a:gd name="T33" fmla="*/ 0 h 350"/>
                <a:gd name="T34" fmla="*/ 0 w 311"/>
                <a:gd name="T35" fmla="*/ 0 h 350"/>
                <a:gd name="T36" fmla="*/ 0 w 311"/>
                <a:gd name="T37" fmla="*/ 0 h 3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11" h="350">
                  <a:moveTo>
                    <a:pt x="0" y="53"/>
                  </a:moveTo>
                  <a:lnTo>
                    <a:pt x="85" y="350"/>
                  </a:lnTo>
                  <a:lnTo>
                    <a:pt x="169" y="239"/>
                  </a:lnTo>
                  <a:lnTo>
                    <a:pt x="232" y="151"/>
                  </a:lnTo>
                  <a:lnTo>
                    <a:pt x="254" y="119"/>
                  </a:lnTo>
                  <a:lnTo>
                    <a:pt x="260" y="110"/>
                  </a:lnTo>
                  <a:lnTo>
                    <a:pt x="272" y="88"/>
                  </a:lnTo>
                  <a:lnTo>
                    <a:pt x="311" y="8"/>
                  </a:lnTo>
                  <a:lnTo>
                    <a:pt x="272" y="10"/>
                  </a:lnTo>
                  <a:lnTo>
                    <a:pt x="231" y="8"/>
                  </a:lnTo>
                  <a:lnTo>
                    <a:pt x="213" y="6"/>
                  </a:lnTo>
                  <a:lnTo>
                    <a:pt x="182" y="0"/>
                  </a:lnTo>
                  <a:lnTo>
                    <a:pt x="174" y="13"/>
                  </a:lnTo>
                  <a:lnTo>
                    <a:pt x="158" y="25"/>
                  </a:lnTo>
                  <a:lnTo>
                    <a:pt x="151" y="30"/>
                  </a:lnTo>
                  <a:lnTo>
                    <a:pt x="132" y="39"/>
                  </a:lnTo>
                  <a:lnTo>
                    <a:pt x="93" y="50"/>
                  </a:lnTo>
                  <a:lnTo>
                    <a:pt x="49" y="54"/>
                  </a:lnTo>
                  <a:lnTo>
                    <a:pt x="0" y="53"/>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25" name="Freeform 219"/>
            <p:cNvSpPr>
              <a:spLocks/>
            </p:cNvSpPr>
            <p:nvPr/>
          </p:nvSpPr>
          <p:spPr bwMode="auto">
            <a:xfrm>
              <a:off x="5062" y="3355"/>
              <a:ext cx="48" cy="48"/>
            </a:xfrm>
            <a:custGeom>
              <a:avLst/>
              <a:gdLst>
                <a:gd name="T0" fmla="*/ 0 w 335"/>
                <a:gd name="T1" fmla="*/ 0 h 376"/>
                <a:gd name="T2" fmla="*/ 0 w 335"/>
                <a:gd name="T3" fmla="*/ 0 h 376"/>
                <a:gd name="T4" fmla="*/ 0 w 335"/>
                <a:gd name="T5" fmla="*/ 0 h 376"/>
                <a:gd name="T6" fmla="*/ 0 w 335"/>
                <a:gd name="T7" fmla="*/ 0 h 376"/>
                <a:gd name="T8" fmla="*/ 0 w 335"/>
                <a:gd name="T9" fmla="*/ 0 h 376"/>
                <a:gd name="T10" fmla="*/ 0 w 335"/>
                <a:gd name="T11" fmla="*/ 0 h 376"/>
                <a:gd name="T12" fmla="*/ 0 w 335"/>
                <a:gd name="T13" fmla="*/ 0 h 376"/>
                <a:gd name="T14" fmla="*/ 0 w 335"/>
                <a:gd name="T15" fmla="*/ 0 h 376"/>
                <a:gd name="T16" fmla="*/ 0 w 335"/>
                <a:gd name="T17" fmla="*/ 0 h 376"/>
                <a:gd name="T18" fmla="*/ 0 w 335"/>
                <a:gd name="T19" fmla="*/ 0 h 376"/>
                <a:gd name="T20" fmla="*/ 0 w 335"/>
                <a:gd name="T21" fmla="*/ 0 h 376"/>
                <a:gd name="T22" fmla="*/ 0 w 335"/>
                <a:gd name="T23" fmla="*/ 0 h 376"/>
                <a:gd name="T24" fmla="*/ 0 w 335"/>
                <a:gd name="T25" fmla="*/ 0 h 376"/>
                <a:gd name="T26" fmla="*/ 0 w 335"/>
                <a:gd name="T27" fmla="*/ 0 h 376"/>
                <a:gd name="T28" fmla="*/ 0 w 335"/>
                <a:gd name="T29" fmla="*/ 0 h 376"/>
                <a:gd name="T30" fmla="*/ 0 w 335"/>
                <a:gd name="T31" fmla="*/ 0 h 376"/>
                <a:gd name="T32" fmla="*/ 0 w 335"/>
                <a:gd name="T33" fmla="*/ 0 h 376"/>
                <a:gd name="T34" fmla="*/ 0 w 335"/>
                <a:gd name="T35" fmla="*/ 0 h 376"/>
                <a:gd name="T36" fmla="*/ 0 w 335"/>
                <a:gd name="T37" fmla="*/ 0 h 376"/>
                <a:gd name="T38" fmla="*/ 0 w 335"/>
                <a:gd name="T39" fmla="*/ 0 h 376"/>
                <a:gd name="T40" fmla="*/ 0 w 335"/>
                <a:gd name="T41" fmla="*/ 0 h 376"/>
                <a:gd name="T42" fmla="*/ 0 w 335"/>
                <a:gd name="T43" fmla="*/ 0 h 376"/>
                <a:gd name="T44" fmla="*/ 0 w 335"/>
                <a:gd name="T45" fmla="*/ 0 h 376"/>
                <a:gd name="T46" fmla="*/ 0 w 335"/>
                <a:gd name="T47" fmla="*/ 0 h 376"/>
                <a:gd name="T48" fmla="*/ 0 w 335"/>
                <a:gd name="T49" fmla="*/ 0 h 376"/>
                <a:gd name="T50" fmla="*/ 0 w 335"/>
                <a:gd name="T51" fmla="*/ 0 h 376"/>
                <a:gd name="T52" fmla="*/ 0 w 335"/>
                <a:gd name="T53" fmla="*/ 0 h 376"/>
                <a:gd name="T54" fmla="*/ 0 w 335"/>
                <a:gd name="T55" fmla="*/ 0 h 376"/>
                <a:gd name="T56" fmla="*/ 0 w 335"/>
                <a:gd name="T57" fmla="*/ 0 h 376"/>
                <a:gd name="T58" fmla="*/ 0 w 335"/>
                <a:gd name="T59" fmla="*/ 0 h 376"/>
                <a:gd name="T60" fmla="*/ 0 w 335"/>
                <a:gd name="T61" fmla="*/ 0 h 376"/>
                <a:gd name="T62" fmla="*/ 0 w 335"/>
                <a:gd name="T63" fmla="*/ 0 h 376"/>
                <a:gd name="T64" fmla="*/ 0 w 335"/>
                <a:gd name="T65" fmla="*/ 0 h 376"/>
                <a:gd name="T66" fmla="*/ 0 w 335"/>
                <a:gd name="T67" fmla="*/ 0 h 376"/>
                <a:gd name="T68" fmla="*/ 0 w 335"/>
                <a:gd name="T69" fmla="*/ 0 h 376"/>
                <a:gd name="T70" fmla="*/ 0 w 335"/>
                <a:gd name="T71" fmla="*/ 0 h 376"/>
                <a:gd name="T72" fmla="*/ 0 w 335"/>
                <a:gd name="T73" fmla="*/ 0 h 376"/>
                <a:gd name="T74" fmla="*/ 0 w 335"/>
                <a:gd name="T75" fmla="*/ 0 h 376"/>
                <a:gd name="T76" fmla="*/ 0 w 335"/>
                <a:gd name="T77" fmla="*/ 0 h 376"/>
                <a:gd name="T78" fmla="*/ 0 w 335"/>
                <a:gd name="T79" fmla="*/ 0 h 376"/>
                <a:gd name="T80" fmla="*/ 0 w 335"/>
                <a:gd name="T81" fmla="*/ 0 h 376"/>
                <a:gd name="T82" fmla="*/ 0 w 335"/>
                <a:gd name="T83" fmla="*/ 0 h 376"/>
                <a:gd name="T84" fmla="*/ 0 w 335"/>
                <a:gd name="T85" fmla="*/ 0 h 37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35" h="376">
                  <a:moveTo>
                    <a:pt x="59" y="71"/>
                  </a:moveTo>
                  <a:lnTo>
                    <a:pt x="59" y="54"/>
                  </a:lnTo>
                  <a:lnTo>
                    <a:pt x="0" y="53"/>
                  </a:lnTo>
                  <a:lnTo>
                    <a:pt x="92" y="376"/>
                  </a:lnTo>
                  <a:lnTo>
                    <a:pt x="186" y="251"/>
                  </a:lnTo>
                  <a:lnTo>
                    <a:pt x="249" y="163"/>
                  </a:lnTo>
                  <a:lnTo>
                    <a:pt x="270" y="131"/>
                  </a:lnTo>
                  <a:lnTo>
                    <a:pt x="278" y="122"/>
                  </a:lnTo>
                  <a:lnTo>
                    <a:pt x="289" y="99"/>
                  </a:lnTo>
                  <a:lnTo>
                    <a:pt x="335" y="8"/>
                  </a:lnTo>
                  <a:lnTo>
                    <a:pt x="282" y="10"/>
                  </a:lnTo>
                  <a:lnTo>
                    <a:pt x="242" y="8"/>
                  </a:lnTo>
                  <a:lnTo>
                    <a:pt x="224" y="6"/>
                  </a:lnTo>
                  <a:lnTo>
                    <a:pt x="188" y="0"/>
                  </a:lnTo>
                  <a:lnTo>
                    <a:pt x="177" y="15"/>
                  </a:lnTo>
                  <a:lnTo>
                    <a:pt x="163" y="27"/>
                  </a:lnTo>
                  <a:lnTo>
                    <a:pt x="157" y="31"/>
                  </a:lnTo>
                  <a:lnTo>
                    <a:pt x="139" y="40"/>
                  </a:lnTo>
                  <a:lnTo>
                    <a:pt x="102" y="50"/>
                  </a:lnTo>
                  <a:lnTo>
                    <a:pt x="59" y="54"/>
                  </a:lnTo>
                  <a:lnTo>
                    <a:pt x="0" y="53"/>
                  </a:lnTo>
                  <a:lnTo>
                    <a:pt x="88" y="360"/>
                  </a:lnTo>
                  <a:lnTo>
                    <a:pt x="102" y="356"/>
                  </a:lnTo>
                  <a:lnTo>
                    <a:pt x="20" y="70"/>
                  </a:lnTo>
                  <a:lnTo>
                    <a:pt x="59" y="71"/>
                  </a:lnTo>
                  <a:lnTo>
                    <a:pt x="104" y="66"/>
                  </a:lnTo>
                  <a:lnTo>
                    <a:pt x="145" y="54"/>
                  </a:lnTo>
                  <a:lnTo>
                    <a:pt x="165" y="45"/>
                  </a:lnTo>
                  <a:lnTo>
                    <a:pt x="173" y="39"/>
                  </a:lnTo>
                  <a:lnTo>
                    <a:pt x="190" y="26"/>
                  </a:lnTo>
                  <a:lnTo>
                    <a:pt x="196" y="16"/>
                  </a:lnTo>
                  <a:lnTo>
                    <a:pt x="222" y="23"/>
                  </a:lnTo>
                  <a:lnTo>
                    <a:pt x="240" y="25"/>
                  </a:lnTo>
                  <a:lnTo>
                    <a:pt x="282" y="27"/>
                  </a:lnTo>
                  <a:lnTo>
                    <a:pt x="308" y="25"/>
                  </a:lnTo>
                  <a:lnTo>
                    <a:pt x="274" y="93"/>
                  </a:lnTo>
                  <a:lnTo>
                    <a:pt x="263" y="114"/>
                  </a:lnTo>
                  <a:lnTo>
                    <a:pt x="258" y="123"/>
                  </a:lnTo>
                  <a:lnTo>
                    <a:pt x="235" y="155"/>
                  </a:lnTo>
                  <a:lnTo>
                    <a:pt x="173" y="243"/>
                  </a:lnTo>
                  <a:lnTo>
                    <a:pt x="98" y="341"/>
                  </a:lnTo>
                  <a:lnTo>
                    <a:pt x="20" y="70"/>
                  </a:lnTo>
                  <a:lnTo>
                    <a:pt x="59" y="71"/>
                  </a:lnTo>
                  <a:close/>
                </a:path>
              </a:pathLst>
            </a:custGeom>
            <a:solidFill>
              <a:srgbClr val="008080"/>
            </a:solidFill>
            <a:ln w="0" cap="flat" cmpd="sng">
              <a:solidFill>
                <a:srgbClr val="000000"/>
              </a:solidFill>
              <a:prstDash val="solid"/>
              <a:round/>
              <a:headEnd/>
              <a:tailEnd/>
            </a:ln>
          </p:spPr>
          <p:txBody>
            <a:bodyPr/>
            <a:lstStyle/>
            <a:p>
              <a:endParaRPr lang="ja-JP" altLang="en-US"/>
            </a:p>
          </p:txBody>
        </p:sp>
        <p:sp>
          <p:nvSpPr>
            <p:cNvPr id="3326" name="Freeform 220"/>
            <p:cNvSpPr>
              <a:spLocks/>
            </p:cNvSpPr>
            <p:nvPr/>
          </p:nvSpPr>
          <p:spPr bwMode="auto">
            <a:xfrm>
              <a:off x="5269" y="3466"/>
              <a:ext cx="42" cy="16"/>
            </a:xfrm>
            <a:custGeom>
              <a:avLst/>
              <a:gdLst>
                <a:gd name="T0" fmla="*/ 0 w 302"/>
                <a:gd name="T1" fmla="*/ 0 h 112"/>
                <a:gd name="T2" fmla="*/ 0 w 302"/>
                <a:gd name="T3" fmla="*/ 0 h 112"/>
                <a:gd name="T4" fmla="*/ 0 w 302"/>
                <a:gd name="T5" fmla="*/ 0 h 112"/>
                <a:gd name="T6" fmla="*/ 0 w 302"/>
                <a:gd name="T7" fmla="*/ 0 h 112"/>
                <a:gd name="T8" fmla="*/ 0 w 302"/>
                <a:gd name="T9" fmla="*/ 0 h 112"/>
                <a:gd name="T10" fmla="*/ 0 w 302"/>
                <a:gd name="T11" fmla="*/ 0 h 112"/>
                <a:gd name="T12" fmla="*/ 0 w 302"/>
                <a:gd name="T13" fmla="*/ 0 h 112"/>
                <a:gd name="T14" fmla="*/ 0 w 302"/>
                <a:gd name="T15" fmla="*/ 0 h 112"/>
                <a:gd name="T16" fmla="*/ 0 w 302"/>
                <a:gd name="T17" fmla="*/ 0 h 112"/>
                <a:gd name="T18" fmla="*/ 0 w 302"/>
                <a:gd name="T19" fmla="*/ 0 h 112"/>
                <a:gd name="T20" fmla="*/ 0 w 302"/>
                <a:gd name="T21" fmla="*/ 0 h 112"/>
                <a:gd name="T22" fmla="*/ 0 w 302"/>
                <a:gd name="T23" fmla="*/ 0 h 112"/>
                <a:gd name="T24" fmla="*/ 0 w 302"/>
                <a:gd name="T25" fmla="*/ 0 h 112"/>
                <a:gd name="T26" fmla="*/ 0 w 302"/>
                <a:gd name="T27" fmla="*/ 0 h 112"/>
                <a:gd name="T28" fmla="*/ 0 w 302"/>
                <a:gd name="T29" fmla="*/ 0 h 112"/>
                <a:gd name="T30" fmla="*/ 0 w 302"/>
                <a:gd name="T31" fmla="*/ 0 h 11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02" h="112">
                  <a:moveTo>
                    <a:pt x="0" y="0"/>
                  </a:moveTo>
                  <a:lnTo>
                    <a:pt x="300" y="0"/>
                  </a:lnTo>
                  <a:lnTo>
                    <a:pt x="301" y="16"/>
                  </a:lnTo>
                  <a:lnTo>
                    <a:pt x="302" y="50"/>
                  </a:lnTo>
                  <a:lnTo>
                    <a:pt x="295" y="84"/>
                  </a:lnTo>
                  <a:lnTo>
                    <a:pt x="287" y="98"/>
                  </a:lnTo>
                  <a:lnTo>
                    <a:pt x="275" y="105"/>
                  </a:lnTo>
                  <a:lnTo>
                    <a:pt x="224" y="110"/>
                  </a:lnTo>
                  <a:lnTo>
                    <a:pt x="146" y="112"/>
                  </a:lnTo>
                  <a:lnTo>
                    <a:pt x="70" y="108"/>
                  </a:lnTo>
                  <a:lnTo>
                    <a:pt x="43" y="103"/>
                  </a:lnTo>
                  <a:lnTo>
                    <a:pt x="34" y="101"/>
                  </a:lnTo>
                  <a:lnTo>
                    <a:pt x="27" y="96"/>
                  </a:lnTo>
                  <a:lnTo>
                    <a:pt x="14" y="72"/>
                  </a:lnTo>
                  <a:lnTo>
                    <a:pt x="6" y="40"/>
                  </a:lnTo>
                  <a:lnTo>
                    <a:pt x="0" y="0"/>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27" name="Freeform 221"/>
            <p:cNvSpPr>
              <a:spLocks/>
            </p:cNvSpPr>
            <p:nvPr/>
          </p:nvSpPr>
          <p:spPr bwMode="auto">
            <a:xfrm>
              <a:off x="5269" y="3466"/>
              <a:ext cx="42" cy="16"/>
            </a:xfrm>
            <a:custGeom>
              <a:avLst/>
              <a:gdLst>
                <a:gd name="T0" fmla="*/ 0 w 320"/>
                <a:gd name="T1" fmla="*/ 0 h 128"/>
                <a:gd name="T2" fmla="*/ 0 w 320"/>
                <a:gd name="T3" fmla="*/ 0 h 128"/>
                <a:gd name="T4" fmla="*/ 0 w 320"/>
                <a:gd name="T5" fmla="*/ 0 h 128"/>
                <a:gd name="T6" fmla="*/ 0 w 320"/>
                <a:gd name="T7" fmla="*/ 0 h 128"/>
                <a:gd name="T8" fmla="*/ 0 w 320"/>
                <a:gd name="T9" fmla="*/ 0 h 128"/>
                <a:gd name="T10" fmla="*/ 0 w 320"/>
                <a:gd name="T11" fmla="*/ 0 h 128"/>
                <a:gd name="T12" fmla="*/ 0 w 320"/>
                <a:gd name="T13" fmla="*/ 0 h 128"/>
                <a:gd name="T14" fmla="*/ 0 w 320"/>
                <a:gd name="T15" fmla="*/ 0 h 128"/>
                <a:gd name="T16" fmla="*/ 0 w 320"/>
                <a:gd name="T17" fmla="*/ 0 h 128"/>
                <a:gd name="T18" fmla="*/ 0 w 320"/>
                <a:gd name="T19" fmla="*/ 0 h 128"/>
                <a:gd name="T20" fmla="*/ 0 w 320"/>
                <a:gd name="T21" fmla="*/ 0 h 128"/>
                <a:gd name="T22" fmla="*/ 0 w 320"/>
                <a:gd name="T23" fmla="*/ 0 h 128"/>
                <a:gd name="T24" fmla="*/ 0 w 320"/>
                <a:gd name="T25" fmla="*/ 0 h 128"/>
                <a:gd name="T26" fmla="*/ 0 w 320"/>
                <a:gd name="T27" fmla="*/ 0 h 128"/>
                <a:gd name="T28" fmla="*/ 0 w 320"/>
                <a:gd name="T29" fmla="*/ 0 h 128"/>
                <a:gd name="T30" fmla="*/ 0 w 320"/>
                <a:gd name="T31" fmla="*/ 0 h 128"/>
                <a:gd name="T32" fmla="*/ 0 w 320"/>
                <a:gd name="T33" fmla="*/ 0 h 128"/>
                <a:gd name="T34" fmla="*/ 0 w 320"/>
                <a:gd name="T35" fmla="*/ 0 h 128"/>
                <a:gd name="T36" fmla="*/ 0 w 320"/>
                <a:gd name="T37" fmla="*/ 0 h 128"/>
                <a:gd name="T38" fmla="*/ 0 w 320"/>
                <a:gd name="T39" fmla="*/ 0 h 128"/>
                <a:gd name="T40" fmla="*/ 0 w 320"/>
                <a:gd name="T41" fmla="*/ 0 h 128"/>
                <a:gd name="T42" fmla="*/ 0 w 320"/>
                <a:gd name="T43" fmla="*/ 0 h 128"/>
                <a:gd name="T44" fmla="*/ 0 w 320"/>
                <a:gd name="T45" fmla="*/ 0 h 128"/>
                <a:gd name="T46" fmla="*/ 0 w 320"/>
                <a:gd name="T47" fmla="*/ 0 h 128"/>
                <a:gd name="T48" fmla="*/ 0 w 320"/>
                <a:gd name="T49" fmla="*/ 0 h 128"/>
                <a:gd name="T50" fmla="*/ 0 w 320"/>
                <a:gd name="T51" fmla="*/ 0 h 128"/>
                <a:gd name="T52" fmla="*/ 0 w 320"/>
                <a:gd name="T53" fmla="*/ 0 h 128"/>
                <a:gd name="T54" fmla="*/ 0 w 320"/>
                <a:gd name="T55" fmla="*/ 0 h 128"/>
                <a:gd name="T56" fmla="*/ 0 w 320"/>
                <a:gd name="T57" fmla="*/ 0 h 128"/>
                <a:gd name="T58" fmla="*/ 0 w 320"/>
                <a:gd name="T59" fmla="*/ 0 h 128"/>
                <a:gd name="T60" fmla="*/ 0 w 320"/>
                <a:gd name="T61" fmla="*/ 0 h 128"/>
                <a:gd name="T62" fmla="*/ 0 w 320"/>
                <a:gd name="T63" fmla="*/ 0 h 128"/>
                <a:gd name="T64" fmla="*/ 0 w 320"/>
                <a:gd name="T65" fmla="*/ 0 h 128"/>
                <a:gd name="T66" fmla="*/ 0 w 320"/>
                <a:gd name="T67" fmla="*/ 0 h 128"/>
                <a:gd name="T68" fmla="*/ 0 w 320"/>
                <a:gd name="T69" fmla="*/ 0 h 128"/>
                <a:gd name="T70" fmla="*/ 0 w 320"/>
                <a:gd name="T71" fmla="*/ 0 h 128"/>
                <a:gd name="T72" fmla="*/ 0 w 320"/>
                <a:gd name="T73" fmla="*/ 0 h 12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20" h="128">
                  <a:moveTo>
                    <a:pt x="8" y="49"/>
                  </a:moveTo>
                  <a:lnTo>
                    <a:pt x="24" y="47"/>
                  </a:lnTo>
                  <a:lnTo>
                    <a:pt x="19" y="17"/>
                  </a:lnTo>
                  <a:lnTo>
                    <a:pt x="303" y="17"/>
                  </a:lnTo>
                  <a:lnTo>
                    <a:pt x="303" y="24"/>
                  </a:lnTo>
                  <a:lnTo>
                    <a:pt x="304" y="57"/>
                  </a:lnTo>
                  <a:lnTo>
                    <a:pt x="298" y="89"/>
                  </a:lnTo>
                  <a:lnTo>
                    <a:pt x="291" y="101"/>
                  </a:lnTo>
                  <a:lnTo>
                    <a:pt x="282" y="106"/>
                  </a:lnTo>
                  <a:lnTo>
                    <a:pt x="234" y="110"/>
                  </a:lnTo>
                  <a:lnTo>
                    <a:pt x="156" y="112"/>
                  </a:lnTo>
                  <a:lnTo>
                    <a:pt x="81" y="108"/>
                  </a:lnTo>
                  <a:lnTo>
                    <a:pt x="55" y="104"/>
                  </a:lnTo>
                  <a:lnTo>
                    <a:pt x="47" y="102"/>
                  </a:lnTo>
                  <a:lnTo>
                    <a:pt x="43" y="99"/>
                  </a:lnTo>
                  <a:lnTo>
                    <a:pt x="31" y="77"/>
                  </a:lnTo>
                  <a:lnTo>
                    <a:pt x="23" y="46"/>
                  </a:lnTo>
                  <a:lnTo>
                    <a:pt x="19" y="17"/>
                  </a:lnTo>
                  <a:lnTo>
                    <a:pt x="310" y="17"/>
                  </a:lnTo>
                  <a:lnTo>
                    <a:pt x="310" y="0"/>
                  </a:lnTo>
                  <a:lnTo>
                    <a:pt x="0" y="0"/>
                  </a:lnTo>
                  <a:lnTo>
                    <a:pt x="9" y="50"/>
                  </a:lnTo>
                  <a:lnTo>
                    <a:pt x="17" y="83"/>
                  </a:lnTo>
                  <a:lnTo>
                    <a:pt x="31" y="109"/>
                  </a:lnTo>
                  <a:lnTo>
                    <a:pt x="41" y="116"/>
                  </a:lnTo>
                  <a:lnTo>
                    <a:pt x="50" y="118"/>
                  </a:lnTo>
                  <a:lnTo>
                    <a:pt x="79" y="124"/>
                  </a:lnTo>
                  <a:lnTo>
                    <a:pt x="156" y="128"/>
                  </a:lnTo>
                  <a:lnTo>
                    <a:pt x="234" y="126"/>
                  </a:lnTo>
                  <a:lnTo>
                    <a:pt x="288" y="120"/>
                  </a:lnTo>
                  <a:lnTo>
                    <a:pt x="303" y="111"/>
                  </a:lnTo>
                  <a:lnTo>
                    <a:pt x="312" y="95"/>
                  </a:lnTo>
                  <a:lnTo>
                    <a:pt x="320" y="59"/>
                  </a:lnTo>
                  <a:lnTo>
                    <a:pt x="319" y="24"/>
                  </a:lnTo>
                  <a:lnTo>
                    <a:pt x="317" y="0"/>
                  </a:lnTo>
                  <a:lnTo>
                    <a:pt x="0" y="0"/>
                  </a:lnTo>
                  <a:lnTo>
                    <a:pt x="8" y="49"/>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28" name="Freeform 222"/>
            <p:cNvSpPr>
              <a:spLocks/>
            </p:cNvSpPr>
            <p:nvPr/>
          </p:nvSpPr>
          <p:spPr bwMode="auto">
            <a:xfrm>
              <a:off x="5200" y="3440"/>
              <a:ext cx="32" cy="32"/>
            </a:xfrm>
            <a:custGeom>
              <a:avLst/>
              <a:gdLst>
                <a:gd name="T0" fmla="*/ 0 w 242"/>
                <a:gd name="T1" fmla="*/ 0 h 258"/>
                <a:gd name="T2" fmla="*/ 0 w 242"/>
                <a:gd name="T3" fmla="*/ 0 h 258"/>
                <a:gd name="T4" fmla="*/ 0 w 242"/>
                <a:gd name="T5" fmla="*/ 0 h 258"/>
                <a:gd name="T6" fmla="*/ 0 w 242"/>
                <a:gd name="T7" fmla="*/ 0 h 258"/>
                <a:gd name="T8" fmla="*/ 0 w 242"/>
                <a:gd name="T9" fmla="*/ 0 h 258"/>
                <a:gd name="T10" fmla="*/ 0 w 242"/>
                <a:gd name="T11" fmla="*/ 0 h 258"/>
                <a:gd name="T12" fmla="*/ 0 w 242"/>
                <a:gd name="T13" fmla="*/ 0 h 258"/>
                <a:gd name="T14" fmla="*/ 0 w 242"/>
                <a:gd name="T15" fmla="*/ 0 h 258"/>
                <a:gd name="T16" fmla="*/ 0 w 242"/>
                <a:gd name="T17" fmla="*/ 0 h 258"/>
                <a:gd name="T18" fmla="*/ 0 w 242"/>
                <a:gd name="T19" fmla="*/ 0 h 258"/>
                <a:gd name="T20" fmla="*/ 0 w 242"/>
                <a:gd name="T21" fmla="*/ 0 h 258"/>
                <a:gd name="T22" fmla="*/ 0 w 242"/>
                <a:gd name="T23" fmla="*/ 0 h 258"/>
                <a:gd name="T24" fmla="*/ 0 w 242"/>
                <a:gd name="T25" fmla="*/ 0 h 258"/>
                <a:gd name="T26" fmla="*/ 0 w 242"/>
                <a:gd name="T27" fmla="*/ 0 h 258"/>
                <a:gd name="T28" fmla="*/ 0 w 242"/>
                <a:gd name="T29" fmla="*/ 0 h 258"/>
                <a:gd name="T30" fmla="*/ 0 w 242"/>
                <a:gd name="T31" fmla="*/ 0 h 25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42" h="258">
                  <a:moveTo>
                    <a:pt x="4" y="0"/>
                  </a:moveTo>
                  <a:lnTo>
                    <a:pt x="242" y="149"/>
                  </a:lnTo>
                  <a:lnTo>
                    <a:pt x="234" y="205"/>
                  </a:lnTo>
                  <a:lnTo>
                    <a:pt x="223" y="242"/>
                  </a:lnTo>
                  <a:lnTo>
                    <a:pt x="217" y="254"/>
                  </a:lnTo>
                  <a:lnTo>
                    <a:pt x="215" y="257"/>
                  </a:lnTo>
                  <a:lnTo>
                    <a:pt x="215" y="258"/>
                  </a:lnTo>
                  <a:lnTo>
                    <a:pt x="204" y="255"/>
                  </a:lnTo>
                  <a:lnTo>
                    <a:pt x="162" y="236"/>
                  </a:lnTo>
                  <a:lnTo>
                    <a:pt x="98" y="199"/>
                  </a:lnTo>
                  <a:lnTo>
                    <a:pt x="39" y="156"/>
                  </a:lnTo>
                  <a:lnTo>
                    <a:pt x="18" y="137"/>
                  </a:lnTo>
                  <a:lnTo>
                    <a:pt x="8" y="121"/>
                  </a:lnTo>
                  <a:lnTo>
                    <a:pt x="1" y="88"/>
                  </a:lnTo>
                  <a:lnTo>
                    <a:pt x="0" y="48"/>
                  </a:lnTo>
                  <a:lnTo>
                    <a:pt x="4" y="0"/>
                  </a:lnTo>
                  <a:close/>
                </a:path>
              </a:pathLst>
            </a:custGeom>
            <a:solidFill>
              <a:srgbClr val="C0E0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329" name="Freeform 223"/>
            <p:cNvSpPr>
              <a:spLocks/>
            </p:cNvSpPr>
            <p:nvPr/>
          </p:nvSpPr>
          <p:spPr bwMode="auto">
            <a:xfrm>
              <a:off x="5200" y="3435"/>
              <a:ext cx="37" cy="37"/>
            </a:xfrm>
            <a:custGeom>
              <a:avLst/>
              <a:gdLst>
                <a:gd name="T0" fmla="*/ 0 w 259"/>
                <a:gd name="T1" fmla="*/ 0 h 280"/>
                <a:gd name="T2" fmla="*/ 0 w 259"/>
                <a:gd name="T3" fmla="*/ 0 h 280"/>
                <a:gd name="T4" fmla="*/ 0 w 259"/>
                <a:gd name="T5" fmla="*/ 0 h 280"/>
                <a:gd name="T6" fmla="*/ 0 w 259"/>
                <a:gd name="T7" fmla="*/ 0 h 280"/>
                <a:gd name="T8" fmla="*/ 0 w 259"/>
                <a:gd name="T9" fmla="*/ 0 h 280"/>
                <a:gd name="T10" fmla="*/ 0 w 259"/>
                <a:gd name="T11" fmla="*/ 0 h 280"/>
                <a:gd name="T12" fmla="*/ 0 w 259"/>
                <a:gd name="T13" fmla="*/ 0 h 280"/>
                <a:gd name="T14" fmla="*/ 0 w 259"/>
                <a:gd name="T15" fmla="*/ 0 h 280"/>
                <a:gd name="T16" fmla="*/ 0 w 259"/>
                <a:gd name="T17" fmla="*/ 0 h 280"/>
                <a:gd name="T18" fmla="*/ 0 w 259"/>
                <a:gd name="T19" fmla="*/ 0 h 280"/>
                <a:gd name="T20" fmla="*/ 0 w 259"/>
                <a:gd name="T21" fmla="*/ 0 h 280"/>
                <a:gd name="T22" fmla="*/ 0 w 259"/>
                <a:gd name="T23" fmla="*/ 0 h 280"/>
                <a:gd name="T24" fmla="*/ 0 w 259"/>
                <a:gd name="T25" fmla="*/ 0 h 280"/>
                <a:gd name="T26" fmla="*/ 0 w 259"/>
                <a:gd name="T27" fmla="*/ 0 h 280"/>
                <a:gd name="T28" fmla="*/ 0 w 259"/>
                <a:gd name="T29" fmla="*/ 0 h 280"/>
                <a:gd name="T30" fmla="*/ 0 w 259"/>
                <a:gd name="T31" fmla="*/ 0 h 280"/>
                <a:gd name="T32" fmla="*/ 0 w 259"/>
                <a:gd name="T33" fmla="*/ 0 h 280"/>
                <a:gd name="T34" fmla="*/ 0 w 259"/>
                <a:gd name="T35" fmla="*/ 0 h 280"/>
                <a:gd name="T36" fmla="*/ 0 w 259"/>
                <a:gd name="T37" fmla="*/ 0 h 280"/>
                <a:gd name="T38" fmla="*/ 0 w 259"/>
                <a:gd name="T39" fmla="*/ 0 h 280"/>
                <a:gd name="T40" fmla="*/ 0 w 259"/>
                <a:gd name="T41" fmla="*/ 0 h 280"/>
                <a:gd name="T42" fmla="*/ 0 w 259"/>
                <a:gd name="T43" fmla="*/ 0 h 280"/>
                <a:gd name="T44" fmla="*/ 0 w 259"/>
                <a:gd name="T45" fmla="*/ 0 h 280"/>
                <a:gd name="T46" fmla="*/ 0 w 259"/>
                <a:gd name="T47" fmla="*/ 0 h 280"/>
                <a:gd name="T48" fmla="*/ 0 w 259"/>
                <a:gd name="T49" fmla="*/ 0 h 280"/>
                <a:gd name="T50" fmla="*/ 0 w 259"/>
                <a:gd name="T51" fmla="*/ 0 h 280"/>
                <a:gd name="T52" fmla="*/ 0 w 259"/>
                <a:gd name="T53" fmla="*/ 0 h 280"/>
                <a:gd name="T54" fmla="*/ 0 w 259"/>
                <a:gd name="T55" fmla="*/ 0 h 280"/>
                <a:gd name="T56" fmla="*/ 0 w 259"/>
                <a:gd name="T57" fmla="*/ 0 h 280"/>
                <a:gd name="T58" fmla="*/ 0 w 259"/>
                <a:gd name="T59" fmla="*/ 0 h 280"/>
                <a:gd name="T60" fmla="*/ 0 w 259"/>
                <a:gd name="T61" fmla="*/ 0 h 280"/>
                <a:gd name="T62" fmla="*/ 0 w 259"/>
                <a:gd name="T63" fmla="*/ 0 h 280"/>
                <a:gd name="T64" fmla="*/ 0 w 259"/>
                <a:gd name="T65" fmla="*/ 0 h 280"/>
                <a:gd name="T66" fmla="*/ 0 w 259"/>
                <a:gd name="T67" fmla="*/ 0 h 280"/>
                <a:gd name="T68" fmla="*/ 0 w 259"/>
                <a:gd name="T69" fmla="*/ 0 h 280"/>
                <a:gd name="T70" fmla="*/ 0 w 259"/>
                <a:gd name="T71" fmla="*/ 0 h 280"/>
                <a:gd name="T72" fmla="*/ 0 w 259"/>
                <a:gd name="T73" fmla="*/ 0 h 280"/>
                <a:gd name="T74" fmla="*/ 0 w 259"/>
                <a:gd name="T75" fmla="*/ 0 h 280"/>
                <a:gd name="T76" fmla="*/ 0 w 259"/>
                <a:gd name="T77" fmla="*/ 0 h 280"/>
                <a:gd name="T78" fmla="*/ 0 w 259"/>
                <a:gd name="T79" fmla="*/ 0 h 280"/>
                <a:gd name="T80" fmla="*/ 0 w 259"/>
                <a:gd name="T81" fmla="*/ 0 h 2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59" h="280">
                  <a:moveTo>
                    <a:pt x="0" y="62"/>
                  </a:moveTo>
                  <a:lnTo>
                    <a:pt x="17" y="62"/>
                  </a:lnTo>
                  <a:lnTo>
                    <a:pt x="19" y="27"/>
                  </a:lnTo>
                  <a:lnTo>
                    <a:pt x="242" y="167"/>
                  </a:lnTo>
                  <a:lnTo>
                    <a:pt x="235" y="217"/>
                  </a:lnTo>
                  <a:lnTo>
                    <a:pt x="224" y="253"/>
                  </a:lnTo>
                  <a:lnTo>
                    <a:pt x="218" y="264"/>
                  </a:lnTo>
                  <a:lnTo>
                    <a:pt x="215" y="269"/>
                  </a:lnTo>
                  <a:lnTo>
                    <a:pt x="215" y="272"/>
                  </a:lnTo>
                  <a:lnTo>
                    <a:pt x="221" y="280"/>
                  </a:lnTo>
                  <a:lnTo>
                    <a:pt x="225" y="265"/>
                  </a:lnTo>
                  <a:lnTo>
                    <a:pt x="215" y="262"/>
                  </a:lnTo>
                  <a:lnTo>
                    <a:pt x="174" y="243"/>
                  </a:lnTo>
                  <a:lnTo>
                    <a:pt x="111" y="207"/>
                  </a:lnTo>
                  <a:lnTo>
                    <a:pt x="52" y="164"/>
                  </a:lnTo>
                  <a:lnTo>
                    <a:pt x="32" y="146"/>
                  </a:lnTo>
                  <a:lnTo>
                    <a:pt x="23" y="132"/>
                  </a:lnTo>
                  <a:lnTo>
                    <a:pt x="18" y="100"/>
                  </a:lnTo>
                  <a:lnTo>
                    <a:pt x="17" y="62"/>
                  </a:lnTo>
                  <a:lnTo>
                    <a:pt x="19" y="27"/>
                  </a:lnTo>
                  <a:lnTo>
                    <a:pt x="246" y="169"/>
                  </a:lnTo>
                  <a:lnTo>
                    <a:pt x="255" y="157"/>
                  </a:lnTo>
                  <a:lnTo>
                    <a:pt x="4" y="0"/>
                  </a:lnTo>
                  <a:lnTo>
                    <a:pt x="0" y="62"/>
                  </a:lnTo>
                  <a:lnTo>
                    <a:pt x="1" y="103"/>
                  </a:lnTo>
                  <a:lnTo>
                    <a:pt x="8" y="138"/>
                  </a:lnTo>
                  <a:lnTo>
                    <a:pt x="20" y="156"/>
                  </a:lnTo>
                  <a:lnTo>
                    <a:pt x="42" y="176"/>
                  </a:lnTo>
                  <a:lnTo>
                    <a:pt x="102" y="219"/>
                  </a:lnTo>
                  <a:lnTo>
                    <a:pt x="166" y="257"/>
                  </a:lnTo>
                  <a:lnTo>
                    <a:pt x="209" y="277"/>
                  </a:lnTo>
                  <a:lnTo>
                    <a:pt x="221" y="280"/>
                  </a:lnTo>
                  <a:lnTo>
                    <a:pt x="231" y="271"/>
                  </a:lnTo>
                  <a:lnTo>
                    <a:pt x="217" y="267"/>
                  </a:lnTo>
                  <a:lnTo>
                    <a:pt x="229" y="275"/>
                  </a:lnTo>
                  <a:lnTo>
                    <a:pt x="232" y="272"/>
                  </a:lnTo>
                  <a:lnTo>
                    <a:pt x="238" y="259"/>
                  </a:lnTo>
                  <a:lnTo>
                    <a:pt x="249" y="221"/>
                  </a:lnTo>
                  <a:lnTo>
                    <a:pt x="259" y="159"/>
                  </a:lnTo>
                  <a:lnTo>
                    <a:pt x="4" y="0"/>
                  </a:lnTo>
                  <a:lnTo>
                    <a:pt x="0" y="62"/>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30" name="Freeform 224"/>
            <p:cNvSpPr>
              <a:spLocks/>
            </p:cNvSpPr>
            <p:nvPr/>
          </p:nvSpPr>
          <p:spPr bwMode="auto">
            <a:xfrm>
              <a:off x="4883" y="3392"/>
              <a:ext cx="16" cy="48"/>
            </a:xfrm>
            <a:custGeom>
              <a:avLst/>
              <a:gdLst>
                <a:gd name="T0" fmla="*/ 0 w 114"/>
                <a:gd name="T1" fmla="*/ 0 h 360"/>
                <a:gd name="T2" fmla="*/ 0 w 114"/>
                <a:gd name="T3" fmla="*/ 0 h 360"/>
                <a:gd name="T4" fmla="*/ 0 w 114"/>
                <a:gd name="T5" fmla="*/ 0 h 360"/>
                <a:gd name="T6" fmla="*/ 0 w 114"/>
                <a:gd name="T7" fmla="*/ 0 h 360"/>
                <a:gd name="T8" fmla="*/ 0 w 114"/>
                <a:gd name="T9" fmla="*/ 0 h 360"/>
                <a:gd name="T10" fmla="*/ 0 w 114"/>
                <a:gd name="T11" fmla="*/ 0 h 360"/>
                <a:gd name="T12" fmla="*/ 0 w 114"/>
                <a:gd name="T13" fmla="*/ 0 h 360"/>
                <a:gd name="T14" fmla="*/ 0 w 114"/>
                <a:gd name="T15" fmla="*/ 0 h 360"/>
                <a:gd name="T16" fmla="*/ 0 w 114"/>
                <a:gd name="T17" fmla="*/ 0 h 360"/>
                <a:gd name="T18" fmla="*/ 0 w 114"/>
                <a:gd name="T19" fmla="*/ 0 h 3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4" h="360">
                  <a:moveTo>
                    <a:pt x="44" y="3"/>
                  </a:moveTo>
                  <a:lnTo>
                    <a:pt x="28" y="0"/>
                  </a:lnTo>
                  <a:lnTo>
                    <a:pt x="18" y="149"/>
                  </a:lnTo>
                  <a:lnTo>
                    <a:pt x="0" y="355"/>
                  </a:lnTo>
                  <a:lnTo>
                    <a:pt x="15" y="360"/>
                  </a:lnTo>
                  <a:lnTo>
                    <a:pt x="114" y="200"/>
                  </a:lnTo>
                  <a:lnTo>
                    <a:pt x="102" y="192"/>
                  </a:lnTo>
                  <a:lnTo>
                    <a:pt x="19" y="324"/>
                  </a:lnTo>
                  <a:lnTo>
                    <a:pt x="34" y="151"/>
                  </a:lnTo>
                  <a:lnTo>
                    <a:pt x="44" y="3"/>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31" name="Freeform 225"/>
            <p:cNvSpPr>
              <a:spLocks/>
            </p:cNvSpPr>
            <p:nvPr/>
          </p:nvSpPr>
          <p:spPr bwMode="auto">
            <a:xfrm>
              <a:off x="5121" y="3387"/>
              <a:ext cx="15" cy="48"/>
            </a:xfrm>
            <a:custGeom>
              <a:avLst/>
              <a:gdLst>
                <a:gd name="T0" fmla="*/ 0 w 96"/>
                <a:gd name="T1" fmla="*/ 0 h 348"/>
                <a:gd name="T2" fmla="*/ 0 w 96"/>
                <a:gd name="T3" fmla="*/ 0 h 348"/>
                <a:gd name="T4" fmla="*/ 0 w 96"/>
                <a:gd name="T5" fmla="*/ 0 h 348"/>
                <a:gd name="T6" fmla="*/ 0 w 96"/>
                <a:gd name="T7" fmla="*/ 0 h 348"/>
                <a:gd name="T8" fmla="*/ 0 w 96"/>
                <a:gd name="T9" fmla="*/ 0 h 348"/>
                <a:gd name="T10" fmla="*/ 0 w 96"/>
                <a:gd name="T11" fmla="*/ 0 h 348"/>
                <a:gd name="T12" fmla="*/ 0 w 96"/>
                <a:gd name="T13" fmla="*/ 0 h 348"/>
                <a:gd name="T14" fmla="*/ 0 w 96"/>
                <a:gd name="T15" fmla="*/ 0 h 348"/>
                <a:gd name="T16" fmla="*/ 0 w 96"/>
                <a:gd name="T17" fmla="*/ 0 h 348"/>
                <a:gd name="T18" fmla="*/ 0 w 96"/>
                <a:gd name="T19" fmla="*/ 0 h 348"/>
                <a:gd name="T20" fmla="*/ 0 w 96"/>
                <a:gd name="T21" fmla="*/ 0 h 348"/>
                <a:gd name="T22" fmla="*/ 0 w 96"/>
                <a:gd name="T23" fmla="*/ 0 h 348"/>
                <a:gd name="T24" fmla="*/ 0 w 96"/>
                <a:gd name="T25" fmla="*/ 0 h 3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6" h="348">
                  <a:moveTo>
                    <a:pt x="96" y="4"/>
                  </a:moveTo>
                  <a:lnTo>
                    <a:pt x="82" y="0"/>
                  </a:lnTo>
                  <a:lnTo>
                    <a:pt x="40" y="148"/>
                  </a:lnTo>
                  <a:lnTo>
                    <a:pt x="12" y="263"/>
                  </a:lnTo>
                  <a:lnTo>
                    <a:pt x="4" y="305"/>
                  </a:lnTo>
                  <a:lnTo>
                    <a:pt x="0" y="318"/>
                  </a:lnTo>
                  <a:lnTo>
                    <a:pt x="2" y="348"/>
                  </a:lnTo>
                  <a:lnTo>
                    <a:pt x="18" y="346"/>
                  </a:lnTo>
                  <a:lnTo>
                    <a:pt x="16" y="320"/>
                  </a:lnTo>
                  <a:lnTo>
                    <a:pt x="18" y="309"/>
                  </a:lnTo>
                  <a:lnTo>
                    <a:pt x="27" y="267"/>
                  </a:lnTo>
                  <a:lnTo>
                    <a:pt x="54" y="152"/>
                  </a:lnTo>
                  <a:lnTo>
                    <a:pt x="96" y="4"/>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32" name="Freeform 226"/>
            <p:cNvSpPr>
              <a:spLocks/>
            </p:cNvSpPr>
            <p:nvPr/>
          </p:nvSpPr>
          <p:spPr bwMode="auto">
            <a:xfrm>
              <a:off x="5321" y="3440"/>
              <a:ext cx="11" cy="37"/>
            </a:xfrm>
            <a:custGeom>
              <a:avLst/>
              <a:gdLst>
                <a:gd name="T0" fmla="*/ 0 w 101"/>
                <a:gd name="T1" fmla="*/ 0 h 303"/>
                <a:gd name="T2" fmla="*/ 0 w 101"/>
                <a:gd name="T3" fmla="*/ 0 h 303"/>
                <a:gd name="T4" fmla="*/ 0 w 101"/>
                <a:gd name="T5" fmla="*/ 0 h 303"/>
                <a:gd name="T6" fmla="*/ 0 w 101"/>
                <a:gd name="T7" fmla="*/ 0 h 303"/>
                <a:gd name="T8" fmla="*/ 0 w 101"/>
                <a:gd name="T9" fmla="*/ 0 h 303"/>
                <a:gd name="T10" fmla="*/ 0 w 101"/>
                <a:gd name="T11" fmla="*/ 0 h 303"/>
                <a:gd name="T12" fmla="*/ 0 w 101"/>
                <a:gd name="T13" fmla="*/ 0 h 303"/>
                <a:gd name="T14" fmla="*/ 0 w 101"/>
                <a:gd name="T15" fmla="*/ 0 h 303"/>
                <a:gd name="T16" fmla="*/ 0 w 101"/>
                <a:gd name="T17" fmla="*/ 0 h 303"/>
                <a:gd name="T18" fmla="*/ 0 w 101"/>
                <a:gd name="T19" fmla="*/ 0 h 303"/>
                <a:gd name="T20" fmla="*/ 0 w 101"/>
                <a:gd name="T21" fmla="*/ 0 h 303"/>
                <a:gd name="T22" fmla="*/ 0 w 101"/>
                <a:gd name="T23" fmla="*/ 0 h 303"/>
                <a:gd name="T24" fmla="*/ 0 w 101"/>
                <a:gd name="T25" fmla="*/ 0 h 303"/>
                <a:gd name="T26" fmla="*/ 0 w 101"/>
                <a:gd name="T27" fmla="*/ 0 h 303"/>
                <a:gd name="T28" fmla="*/ 0 w 101"/>
                <a:gd name="T29" fmla="*/ 0 h 30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1" h="303">
                  <a:moveTo>
                    <a:pt x="83" y="4"/>
                  </a:moveTo>
                  <a:lnTo>
                    <a:pt x="69" y="0"/>
                  </a:lnTo>
                  <a:lnTo>
                    <a:pt x="38" y="111"/>
                  </a:lnTo>
                  <a:lnTo>
                    <a:pt x="16" y="203"/>
                  </a:lnTo>
                  <a:lnTo>
                    <a:pt x="8" y="239"/>
                  </a:lnTo>
                  <a:lnTo>
                    <a:pt x="0" y="303"/>
                  </a:lnTo>
                  <a:lnTo>
                    <a:pt x="43" y="262"/>
                  </a:lnTo>
                  <a:lnTo>
                    <a:pt x="101" y="213"/>
                  </a:lnTo>
                  <a:lnTo>
                    <a:pt x="91" y="200"/>
                  </a:lnTo>
                  <a:lnTo>
                    <a:pt x="33" y="249"/>
                  </a:lnTo>
                  <a:lnTo>
                    <a:pt x="21" y="262"/>
                  </a:lnTo>
                  <a:lnTo>
                    <a:pt x="23" y="241"/>
                  </a:lnTo>
                  <a:lnTo>
                    <a:pt x="31" y="207"/>
                  </a:lnTo>
                  <a:lnTo>
                    <a:pt x="52" y="115"/>
                  </a:lnTo>
                  <a:lnTo>
                    <a:pt x="83" y="4"/>
                  </a:lnTo>
                  <a:close/>
                </a:path>
              </a:pathLst>
            </a:custGeom>
            <a:solidFill>
              <a:srgbClr val="008080"/>
            </a:solidFill>
            <a:ln w="0">
              <a:solidFill>
                <a:srgbClr val="008080"/>
              </a:solidFill>
              <a:prstDash val="solid"/>
              <a:round/>
              <a:headEnd/>
              <a:tailEnd/>
            </a:ln>
          </p:spPr>
          <p:txBody>
            <a:bodyPr/>
            <a:lstStyle/>
            <a:p>
              <a:endParaRPr lang="ja-JP" altLang="en-US"/>
            </a:p>
          </p:txBody>
        </p:sp>
        <p:sp>
          <p:nvSpPr>
            <p:cNvPr id="3333" name="Freeform 227"/>
            <p:cNvSpPr>
              <a:spLocks/>
            </p:cNvSpPr>
            <p:nvPr/>
          </p:nvSpPr>
          <p:spPr bwMode="auto">
            <a:xfrm>
              <a:off x="4666" y="3806"/>
              <a:ext cx="5" cy="10"/>
            </a:xfrm>
            <a:custGeom>
              <a:avLst/>
              <a:gdLst>
                <a:gd name="T0" fmla="*/ 0 w 71"/>
                <a:gd name="T1" fmla="*/ 0 h 87"/>
                <a:gd name="T2" fmla="*/ 0 w 71"/>
                <a:gd name="T3" fmla="*/ 0 h 87"/>
                <a:gd name="T4" fmla="*/ 0 w 71"/>
                <a:gd name="T5" fmla="*/ 0 h 87"/>
                <a:gd name="T6" fmla="*/ 0 w 71"/>
                <a:gd name="T7" fmla="*/ 0 h 87"/>
                <a:gd name="T8" fmla="*/ 0 w 71"/>
                <a:gd name="T9" fmla="*/ 0 h 87"/>
                <a:gd name="T10" fmla="*/ 0 w 71"/>
                <a:gd name="T11" fmla="*/ 0 h 87"/>
                <a:gd name="T12" fmla="*/ 0 w 71"/>
                <a:gd name="T13" fmla="*/ 0 h 87"/>
                <a:gd name="T14" fmla="*/ 0 w 71"/>
                <a:gd name="T15" fmla="*/ 0 h 87"/>
                <a:gd name="T16" fmla="*/ 0 w 71"/>
                <a:gd name="T17" fmla="*/ 0 h 87"/>
                <a:gd name="T18" fmla="*/ 0 w 71"/>
                <a:gd name="T19" fmla="*/ 0 h 87"/>
                <a:gd name="T20" fmla="*/ 0 w 71"/>
                <a:gd name="T21" fmla="*/ 0 h 87"/>
                <a:gd name="T22" fmla="*/ 0 w 71"/>
                <a:gd name="T23" fmla="*/ 0 h 87"/>
                <a:gd name="T24" fmla="*/ 0 w 71"/>
                <a:gd name="T25" fmla="*/ 0 h 87"/>
                <a:gd name="T26" fmla="*/ 0 w 71"/>
                <a:gd name="T27" fmla="*/ 0 h 87"/>
                <a:gd name="T28" fmla="*/ 0 w 71"/>
                <a:gd name="T29" fmla="*/ 0 h 87"/>
                <a:gd name="T30" fmla="*/ 0 w 71"/>
                <a:gd name="T31" fmla="*/ 0 h 87"/>
                <a:gd name="T32" fmla="*/ 0 w 71"/>
                <a:gd name="T33" fmla="*/ 0 h 87"/>
                <a:gd name="T34" fmla="*/ 0 w 71"/>
                <a:gd name="T35" fmla="*/ 0 h 87"/>
                <a:gd name="T36" fmla="*/ 0 w 71"/>
                <a:gd name="T37" fmla="*/ 0 h 87"/>
                <a:gd name="T38" fmla="*/ 0 w 71"/>
                <a:gd name="T39" fmla="*/ 0 h 87"/>
                <a:gd name="T40" fmla="*/ 0 w 71"/>
                <a:gd name="T41" fmla="*/ 0 h 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1" h="87">
                  <a:moveTo>
                    <a:pt x="12" y="0"/>
                  </a:moveTo>
                  <a:lnTo>
                    <a:pt x="0" y="1"/>
                  </a:lnTo>
                  <a:lnTo>
                    <a:pt x="1" y="12"/>
                  </a:lnTo>
                  <a:lnTo>
                    <a:pt x="32" y="37"/>
                  </a:lnTo>
                  <a:lnTo>
                    <a:pt x="50" y="60"/>
                  </a:lnTo>
                  <a:lnTo>
                    <a:pt x="56" y="70"/>
                  </a:lnTo>
                  <a:lnTo>
                    <a:pt x="57" y="71"/>
                  </a:lnTo>
                  <a:lnTo>
                    <a:pt x="71" y="70"/>
                  </a:lnTo>
                  <a:lnTo>
                    <a:pt x="57" y="66"/>
                  </a:lnTo>
                  <a:lnTo>
                    <a:pt x="53" y="77"/>
                  </a:lnTo>
                  <a:lnTo>
                    <a:pt x="59" y="87"/>
                  </a:lnTo>
                  <a:lnTo>
                    <a:pt x="68" y="81"/>
                  </a:lnTo>
                  <a:lnTo>
                    <a:pt x="71" y="70"/>
                  </a:lnTo>
                  <a:lnTo>
                    <a:pt x="71" y="65"/>
                  </a:lnTo>
                  <a:lnTo>
                    <a:pt x="70" y="63"/>
                  </a:lnTo>
                  <a:lnTo>
                    <a:pt x="70" y="62"/>
                  </a:lnTo>
                  <a:lnTo>
                    <a:pt x="64" y="52"/>
                  </a:lnTo>
                  <a:lnTo>
                    <a:pt x="63" y="51"/>
                  </a:lnTo>
                  <a:lnTo>
                    <a:pt x="43" y="27"/>
                  </a:lnTo>
                  <a:lnTo>
                    <a:pt x="42" y="26"/>
                  </a:lnTo>
                  <a:lnTo>
                    <a:pt x="12" y="0"/>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3334" name="Freeform 228"/>
            <p:cNvSpPr>
              <a:spLocks/>
            </p:cNvSpPr>
            <p:nvPr/>
          </p:nvSpPr>
          <p:spPr bwMode="auto">
            <a:xfrm>
              <a:off x="4656" y="3806"/>
              <a:ext cx="10" cy="10"/>
            </a:xfrm>
            <a:custGeom>
              <a:avLst/>
              <a:gdLst>
                <a:gd name="T0" fmla="*/ 0 w 70"/>
                <a:gd name="T1" fmla="*/ 0 h 87"/>
                <a:gd name="T2" fmla="*/ 0 w 70"/>
                <a:gd name="T3" fmla="*/ 0 h 87"/>
                <a:gd name="T4" fmla="*/ 0 w 70"/>
                <a:gd name="T5" fmla="*/ 0 h 87"/>
                <a:gd name="T6" fmla="*/ 0 w 70"/>
                <a:gd name="T7" fmla="*/ 0 h 87"/>
                <a:gd name="T8" fmla="*/ 0 w 70"/>
                <a:gd name="T9" fmla="*/ 0 h 87"/>
                <a:gd name="T10" fmla="*/ 0 w 70"/>
                <a:gd name="T11" fmla="*/ 0 h 87"/>
                <a:gd name="T12" fmla="*/ 0 w 70"/>
                <a:gd name="T13" fmla="*/ 0 h 87"/>
                <a:gd name="T14" fmla="*/ 0 w 70"/>
                <a:gd name="T15" fmla="*/ 0 h 87"/>
                <a:gd name="T16" fmla="*/ 0 w 70"/>
                <a:gd name="T17" fmla="*/ 0 h 87"/>
                <a:gd name="T18" fmla="*/ 0 w 70"/>
                <a:gd name="T19" fmla="*/ 0 h 87"/>
                <a:gd name="T20" fmla="*/ 0 w 70"/>
                <a:gd name="T21" fmla="*/ 0 h 87"/>
                <a:gd name="T22" fmla="*/ 0 w 70"/>
                <a:gd name="T23" fmla="*/ 0 h 87"/>
                <a:gd name="T24" fmla="*/ 0 w 70"/>
                <a:gd name="T25" fmla="*/ 0 h 87"/>
                <a:gd name="T26" fmla="*/ 0 w 70"/>
                <a:gd name="T27" fmla="*/ 0 h 87"/>
                <a:gd name="T28" fmla="*/ 0 w 70"/>
                <a:gd name="T29" fmla="*/ 0 h 87"/>
                <a:gd name="T30" fmla="*/ 0 w 70"/>
                <a:gd name="T31" fmla="*/ 0 h 87"/>
                <a:gd name="T32" fmla="*/ 0 w 70"/>
                <a:gd name="T33" fmla="*/ 0 h 87"/>
                <a:gd name="T34" fmla="*/ 0 w 70"/>
                <a:gd name="T35" fmla="*/ 0 h 87"/>
                <a:gd name="T36" fmla="*/ 0 w 70"/>
                <a:gd name="T37" fmla="*/ 0 h 87"/>
                <a:gd name="T38" fmla="*/ 0 w 70"/>
                <a:gd name="T39" fmla="*/ 0 h 87"/>
                <a:gd name="T40" fmla="*/ 0 w 70"/>
                <a:gd name="T41" fmla="*/ 0 h 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0" h="87">
                  <a:moveTo>
                    <a:pt x="12" y="0"/>
                  </a:moveTo>
                  <a:lnTo>
                    <a:pt x="0" y="1"/>
                  </a:lnTo>
                  <a:lnTo>
                    <a:pt x="1" y="12"/>
                  </a:lnTo>
                  <a:lnTo>
                    <a:pt x="31" y="38"/>
                  </a:lnTo>
                  <a:lnTo>
                    <a:pt x="49" y="60"/>
                  </a:lnTo>
                  <a:lnTo>
                    <a:pt x="54" y="70"/>
                  </a:lnTo>
                  <a:lnTo>
                    <a:pt x="56" y="72"/>
                  </a:lnTo>
                  <a:lnTo>
                    <a:pt x="70" y="70"/>
                  </a:lnTo>
                  <a:lnTo>
                    <a:pt x="56" y="66"/>
                  </a:lnTo>
                  <a:lnTo>
                    <a:pt x="52" y="78"/>
                  </a:lnTo>
                  <a:lnTo>
                    <a:pt x="58" y="87"/>
                  </a:lnTo>
                  <a:lnTo>
                    <a:pt x="67" y="82"/>
                  </a:lnTo>
                  <a:lnTo>
                    <a:pt x="70" y="70"/>
                  </a:lnTo>
                  <a:lnTo>
                    <a:pt x="70" y="65"/>
                  </a:lnTo>
                  <a:lnTo>
                    <a:pt x="69" y="63"/>
                  </a:lnTo>
                  <a:lnTo>
                    <a:pt x="69" y="62"/>
                  </a:lnTo>
                  <a:lnTo>
                    <a:pt x="63" y="52"/>
                  </a:lnTo>
                  <a:lnTo>
                    <a:pt x="62" y="51"/>
                  </a:lnTo>
                  <a:lnTo>
                    <a:pt x="43" y="27"/>
                  </a:lnTo>
                  <a:lnTo>
                    <a:pt x="42" y="26"/>
                  </a:lnTo>
                  <a:lnTo>
                    <a:pt x="12" y="0"/>
                  </a:lnTo>
                  <a:close/>
                </a:path>
              </a:pathLst>
            </a:custGeom>
            <a:solidFill>
              <a:srgbClr val="FFFFFF"/>
            </a:solidFill>
            <a:ln w="0">
              <a:solidFill>
                <a:srgbClr val="FFFFFF"/>
              </a:solidFill>
              <a:prstDash val="solid"/>
              <a:round/>
              <a:headEnd/>
              <a:tailEnd/>
            </a:ln>
          </p:spPr>
          <p:txBody>
            <a:bodyPr/>
            <a:lstStyle/>
            <a:p>
              <a:endParaRPr lang="ja-JP" altLang="en-US"/>
            </a:p>
          </p:txBody>
        </p:sp>
        <p:sp>
          <p:nvSpPr>
            <p:cNvPr id="3335" name="WordArt 229"/>
            <p:cNvSpPr>
              <a:spLocks noChangeArrowheads="1" noChangeShapeType="1" noTextEdit="1"/>
            </p:cNvSpPr>
            <p:nvPr/>
          </p:nvSpPr>
          <p:spPr bwMode="auto">
            <a:xfrm>
              <a:off x="3995" y="3161"/>
              <a:ext cx="288" cy="326"/>
            </a:xfrm>
            <a:prstGeom prst="rect">
              <a:avLst/>
            </a:prstGeom>
          </p:spPr>
          <p:txBody>
            <a:bodyPr wrap="none" fromWordArt="1">
              <a:prstTxWarp prst="textPlain">
                <a:avLst>
                  <a:gd name="adj" fmla="val 50000"/>
                </a:avLst>
              </a:prstTxWarp>
            </a:bodyPr>
            <a:lstStyle/>
            <a:p>
              <a:pPr algn="ctr"/>
              <a:r>
                <a:rPr lang="ja-JP" altLang="en-US" sz="3600" kern="10">
                  <a:ln w="9525">
                    <a:solidFill>
                      <a:srgbClr val="000000"/>
                    </a:solidFill>
                    <a:round/>
                    <a:headEnd/>
                    <a:tailEnd/>
                  </a:ln>
                  <a:solidFill>
                    <a:srgbClr val="000000"/>
                  </a:solidFill>
                  <a:effectLst>
                    <a:outerShdw dist="45791" dir="2021404" algn="ctr" rotWithShape="0">
                      <a:srgbClr val="C0C0C0"/>
                    </a:outerShdw>
                  </a:effectLst>
                  <a:latin typeface="ＭＳ Ｐ明朝"/>
                  <a:ea typeface="ＭＳ Ｐ明朝"/>
                </a:rPr>
                <a:t>Ｍ</a:t>
              </a:r>
            </a:p>
          </p:txBody>
        </p:sp>
        <p:sp>
          <p:nvSpPr>
            <p:cNvPr id="3336" name="AutoShape 19"/>
            <p:cNvSpPr>
              <a:spLocks noChangeArrowheads="1"/>
            </p:cNvSpPr>
            <p:nvPr/>
          </p:nvSpPr>
          <p:spPr bwMode="auto">
            <a:xfrm>
              <a:off x="4439" y="3090"/>
              <a:ext cx="1136" cy="795"/>
            </a:xfrm>
            <a:prstGeom prst="roundRect">
              <a:avLst>
                <a:gd name="adj" fmla="val 16667"/>
              </a:avLst>
            </a:prstGeom>
            <a:noFill/>
            <a:ln w="38100">
              <a:pattFill prst="trellis">
                <a:fgClr>
                  <a:srgbClr val="000000"/>
                </a:fgClr>
                <a:bgClr>
                  <a:srgbClr val="FFFFFF"/>
                </a:bgClr>
              </a:patt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337" name="Text Box 285"/>
            <p:cNvSpPr txBox="1">
              <a:spLocks noChangeArrowheads="1"/>
            </p:cNvSpPr>
            <p:nvPr/>
          </p:nvSpPr>
          <p:spPr bwMode="auto">
            <a:xfrm>
              <a:off x="4042" y="3849"/>
              <a:ext cx="797"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800">
                  <a:solidFill>
                    <a:schemeClr val="bg2"/>
                  </a:solidFill>
                  <a:ea typeface="HG正楷書体-PRO" pitchFamily="66" charset="-128"/>
                </a:rPr>
                <a:t>morale</a:t>
              </a:r>
            </a:p>
          </p:txBody>
        </p:sp>
      </p:grpSp>
      <p:sp>
        <p:nvSpPr>
          <p:cNvPr id="3081" name="Text Box 291"/>
          <p:cNvSpPr txBox="1">
            <a:spLocks noChangeArrowheads="1"/>
          </p:cNvSpPr>
          <p:nvPr/>
        </p:nvSpPr>
        <p:spPr bwMode="auto">
          <a:xfrm>
            <a:off x="8261350" y="247650"/>
            <a:ext cx="6492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P2</a:t>
            </a:r>
          </a:p>
        </p:txBody>
      </p:sp>
      <p:graphicFrame>
        <p:nvGraphicFramePr>
          <p:cNvPr id="2" name="表 1"/>
          <p:cNvGraphicFramePr>
            <a:graphicFrameLocks noGrp="1"/>
          </p:cNvGraphicFramePr>
          <p:nvPr/>
        </p:nvGraphicFramePr>
        <p:xfrm>
          <a:off x="2667000" y="741363"/>
          <a:ext cx="6307138" cy="3862385"/>
        </p:xfrm>
        <a:graphic>
          <a:graphicData uri="http://schemas.openxmlformats.org/drawingml/2006/table">
            <a:tbl>
              <a:tblPr firstRow="1" bandRow="1">
                <a:tableStyleId>{5C22544A-7EE6-4342-B048-85BDC9FD1C3A}</a:tableStyleId>
              </a:tblPr>
              <a:tblGrid>
                <a:gridCol w="1504969"/>
                <a:gridCol w="1986851"/>
                <a:gridCol w="2815318"/>
              </a:tblGrid>
              <a:tr h="374183">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dirty="0" smtClean="0"/>
                        <a:t>職</a:t>
                      </a:r>
                      <a:r>
                        <a:rPr lang="ja-JP" altLang="en-US" sz="1800" b="1" dirty="0" smtClean="0"/>
                        <a:t>場の６大任務</a:t>
                      </a:r>
                      <a:endParaRPr kumimoji="1" lang="ja-JP" altLang="en-US" sz="1800" b="1" dirty="0"/>
                    </a:p>
                  </a:txBody>
                  <a:tcPr marL="91434" marR="91434" marT="45722" marB="45722">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dirty="0"/>
                    </a:p>
                  </a:txBody>
                  <a:tcPr/>
                </a:tc>
              </a:tr>
              <a:tr h="423240">
                <a:tc>
                  <a:txBody>
                    <a:bodyPr/>
                    <a:lstStyle/>
                    <a:p>
                      <a:endParaRPr kumimoji="1" lang="ja-JP" altLang="en-US" sz="1600" b="1" dirty="0"/>
                    </a:p>
                  </a:txBody>
                  <a:tcPr marL="91434" marR="91434" marT="45722" marB="45722">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algn="l"/>
                      <a:r>
                        <a:rPr kumimoji="1" lang="ja-JP" altLang="en-US" sz="1600" b="1" dirty="0" smtClean="0"/>
                        <a:t>製造部門</a:t>
                      </a:r>
                      <a:endParaRPr kumimoji="1" lang="ja-JP" altLang="en-US" sz="1600" b="1" dirty="0"/>
                    </a:p>
                  </a:txBody>
                  <a:tcPr marL="91434" marR="91434" marT="45722" marB="45722">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algn="l"/>
                      <a:r>
                        <a:rPr kumimoji="1" lang="ja-JP" altLang="en-US" sz="1600" b="1" dirty="0" smtClean="0"/>
                        <a:t>事務・販売・サービス部門</a:t>
                      </a:r>
                      <a:endParaRPr kumimoji="1" lang="ja-JP" altLang="en-US" sz="1600" b="1" dirty="0"/>
                    </a:p>
                  </a:txBody>
                  <a:tcPr marL="91434" marR="91434" marT="45722" marB="45722">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r>
              <a:tr h="5791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1" kern="1200" dirty="0" smtClean="0"/>
                        <a:t>Ｑ ： 品質</a:t>
                      </a:r>
                      <a:endParaRPr kumimoji="1" lang="ja-JP" altLang="en-US" sz="1600" b="1" kern="1200" dirty="0">
                        <a:solidFill>
                          <a:schemeClr val="bg2"/>
                        </a:solidFill>
                        <a:latin typeface="ＭＳ Ｐゴシック" panose="020B0600070205080204" pitchFamily="50" charset="-128"/>
                        <a:ea typeface="ＭＳ Ｐゴシック" panose="020B0600070205080204" pitchFamily="50" charset="-128"/>
                        <a:cs typeface="+mn-cs"/>
                      </a:endParaRPr>
                    </a:p>
                  </a:txBody>
                  <a:tcPr marL="91434" marR="91434" marT="45722" marB="45722">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品質を維持、</a:t>
                      </a:r>
                      <a:endParaRPr lang="en-US" altLang="ja-JP" sz="16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向上させる</a:t>
                      </a:r>
                    </a:p>
                  </a:txBody>
                  <a:tcPr marL="91434" marR="91434" marT="45722" marB="45722">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r>
                        <a:rPr lang="ja-JP" altLang="en-US" sz="1600" b="1" dirty="0" smtClean="0"/>
                        <a:t>誤りのない仕事を</a:t>
                      </a:r>
                      <a:endParaRPr lang="en-US" altLang="ja-JP" sz="1600" b="1" dirty="0" smtClean="0"/>
                    </a:p>
                    <a:p>
                      <a:r>
                        <a:rPr lang="ja-JP" altLang="en-US" sz="1600" b="1" dirty="0" smtClean="0"/>
                        <a:t>正しく進める</a:t>
                      </a:r>
                      <a:endParaRPr lang="ja-JP" altLang="en-US" sz="1600" b="1" dirty="0"/>
                    </a:p>
                  </a:txBody>
                  <a:tcPr marL="91434" marR="91434" marT="45722" marB="45722">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r>
              <a:tr h="5791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Ｄ ： 量、納期</a:t>
                      </a:r>
                    </a:p>
                  </a:txBody>
                  <a:tcPr marL="91434" marR="91434" marT="45722" marB="45722">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生産量を確保し、</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納期を守る</a:t>
                      </a:r>
                    </a:p>
                  </a:txBody>
                  <a:tcPr marL="91434" marR="91434" marT="45722" marB="45722">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決められた仕事を</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納期までにする</a:t>
                      </a:r>
                    </a:p>
                  </a:txBody>
                  <a:tcPr marL="91434" marR="91434" marT="45722" marB="45722">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r>
              <a:tr h="374183">
                <a:tc>
                  <a:txBody>
                    <a:bodyPr/>
                    <a:lstStyle/>
                    <a:p>
                      <a:r>
                        <a:rPr lang="ja-JP" altLang="en-US" sz="1600" b="1" dirty="0" smtClean="0"/>
                        <a:t>Ｃ ： コスト</a:t>
                      </a:r>
                      <a:endParaRPr lang="ja-JP" altLang="en-US" sz="1600" b="1" dirty="0"/>
                    </a:p>
                  </a:txBody>
                  <a:tcPr marL="91434" marR="91434" marT="45722" marB="45722">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原価を低減する</a:t>
                      </a:r>
                    </a:p>
                  </a:txBody>
                  <a:tcPr marL="91434" marR="91434" marT="45722" marB="45722">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無駄なく、安く</a:t>
                      </a:r>
                    </a:p>
                  </a:txBody>
                  <a:tcPr marL="91434" marR="91434" marT="45722" marB="45722">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r>
              <a:tr h="579149">
                <a:tc>
                  <a:txBody>
                    <a:bodyPr/>
                    <a:lstStyle/>
                    <a:p>
                      <a:r>
                        <a:rPr lang="ja-JP" altLang="en-US" sz="1600" b="1" dirty="0" smtClean="0"/>
                        <a:t>Ｓ ： 安全</a:t>
                      </a:r>
                      <a:endParaRPr kumimoji="1" lang="ja-JP" altLang="en-US" sz="1600" b="1" dirty="0"/>
                    </a:p>
                  </a:txBody>
                  <a:tcPr marL="91434" marR="91434" marT="45722" marB="45722">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安全を確保する</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物を壊さない</a:t>
                      </a:r>
                    </a:p>
                  </a:txBody>
                  <a:tcPr marL="91434" marR="91434" marT="45722" marB="45722">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ケガ、病気、事故</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のないようにする</a:t>
                      </a:r>
                    </a:p>
                  </a:txBody>
                  <a:tcPr marL="91434" marR="91434" marT="45722" marB="45722">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r>
              <a:tr h="5791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Ｍ ： モラール</a:t>
                      </a:r>
                    </a:p>
                  </a:txBody>
                  <a:tcPr marL="91434" marR="91434" marT="45722" marB="45722">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人間関係を良くして</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良い環境を作る</a:t>
                      </a:r>
                    </a:p>
                  </a:txBody>
                  <a:tcPr marL="91434" marR="91434" marT="45722" marB="45722">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皆がやる気を持ち</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力を合わせる</a:t>
                      </a:r>
                    </a:p>
                  </a:txBody>
                  <a:tcPr marL="91434" marR="91434" marT="45722" marB="45722">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r>
              <a:tr h="3741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t>Ｅ ： 環境</a:t>
                      </a:r>
                    </a:p>
                  </a:txBody>
                  <a:tcPr marL="91434" marR="91434" marT="45722" marB="45722">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tcPr>
                </a:tc>
                <a:tc>
                  <a:txBody>
                    <a:bodyPr/>
                    <a:lstStyle/>
                    <a:p>
                      <a:r>
                        <a:rPr kumimoji="1" lang="ja-JP" altLang="en-US" sz="1600" b="1" dirty="0" smtClean="0"/>
                        <a:t>自然生態系を守る</a:t>
                      </a:r>
                      <a:endParaRPr kumimoji="1" lang="ja-JP" altLang="en-US" sz="1600" b="1" dirty="0"/>
                    </a:p>
                  </a:txBody>
                  <a:tcPr marL="91434" marR="91434" marT="45722" marB="45722">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1" dirty="0" smtClean="0"/>
                        <a:t>自然生態系を守る</a:t>
                      </a:r>
                    </a:p>
                  </a:txBody>
                  <a:tcPr marL="91434" marR="91434" marT="45722" marB="45722">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tcPr>
                </a:tc>
              </a:tr>
            </a:tbl>
          </a:graphicData>
        </a:graphic>
      </p:graphicFrame>
      <p:grpSp>
        <p:nvGrpSpPr>
          <p:cNvPr id="3118" name="グループ化 4"/>
          <p:cNvGrpSpPr>
            <a:grpSpLocks/>
          </p:cNvGrpSpPr>
          <p:nvPr/>
        </p:nvGrpSpPr>
        <p:grpSpPr bwMode="auto">
          <a:xfrm>
            <a:off x="6827838" y="4781550"/>
            <a:ext cx="2784475" cy="1952625"/>
            <a:chOff x="6940861" y="4781023"/>
            <a:chExt cx="2784101" cy="1953521"/>
          </a:xfrm>
        </p:grpSpPr>
        <p:sp>
          <p:nvSpPr>
            <p:cNvPr id="3121" name="WordArt 229"/>
            <p:cNvSpPr>
              <a:spLocks noChangeArrowheads="1" noChangeShapeType="1" noTextEdit="1"/>
            </p:cNvSpPr>
            <p:nvPr/>
          </p:nvSpPr>
          <p:spPr bwMode="auto">
            <a:xfrm>
              <a:off x="7026902" y="5156015"/>
              <a:ext cx="432482" cy="477152"/>
            </a:xfrm>
            <a:prstGeom prst="rect">
              <a:avLst/>
            </a:prstGeom>
          </p:spPr>
          <p:txBody>
            <a:bodyPr wrap="none" fromWordArt="1">
              <a:prstTxWarp prst="textPlain">
                <a:avLst>
                  <a:gd name="adj" fmla="val 50000"/>
                </a:avLst>
              </a:prstTxWarp>
            </a:bodyPr>
            <a:lstStyle/>
            <a:p>
              <a:pPr algn="ctr"/>
              <a:r>
                <a:rPr lang="ja-JP" altLang="en-US" sz="3600" kern="10">
                  <a:ln w="9525">
                    <a:solidFill>
                      <a:srgbClr val="000000"/>
                    </a:solidFill>
                    <a:round/>
                    <a:headEnd/>
                    <a:tailEnd/>
                  </a:ln>
                  <a:solidFill>
                    <a:srgbClr val="000000"/>
                  </a:solidFill>
                  <a:effectLst>
                    <a:outerShdw dist="45791" dir="2021404" algn="ctr" rotWithShape="0">
                      <a:srgbClr val="C0C0C0"/>
                    </a:outerShdw>
                  </a:effectLst>
                  <a:latin typeface="ＭＳ Ｐ明朝"/>
                  <a:ea typeface="ＭＳ Ｐ明朝"/>
                </a:rPr>
                <a:t>Ｅ</a:t>
              </a:r>
            </a:p>
          </p:txBody>
        </p:sp>
        <p:sp>
          <p:nvSpPr>
            <p:cNvPr id="3122" name="Text Box 285"/>
            <p:cNvSpPr txBox="1">
              <a:spLocks noChangeArrowheads="1"/>
            </p:cNvSpPr>
            <p:nvPr/>
          </p:nvSpPr>
          <p:spPr bwMode="auto">
            <a:xfrm>
              <a:off x="6940861" y="6212018"/>
              <a:ext cx="2784101" cy="522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800">
                  <a:solidFill>
                    <a:schemeClr val="bg2"/>
                  </a:solidFill>
                  <a:ea typeface="HG正楷書体-PRO" pitchFamily="66" charset="-128"/>
                </a:rPr>
                <a:t>Environment</a:t>
              </a:r>
            </a:p>
          </p:txBody>
        </p:sp>
        <p:grpSp>
          <p:nvGrpSpPr>
            <p:cNvPr id="3123" name="グループ化 3"/>
            <p:cNvGrpSpPr>
              <a:grpSpLocks/>
            </p:cNvGrpSpPr>
            <p:nvPr/>
          </p:nvGrpSpPr>
          <p:grpSpPr bwMode="auto">
            <a:xfrm>
              <a:off x="7565563" y="4781023"/>
              <a:ext cx="1292080" cy="1523993"/>
              <a:chOff x="8479957" y="3096126"/>
              <a:chExt cx="1404026" cy="1700939"/>
            </a:xfrm>
          </p:grpSpPr>
          <p:sp>
            <p:nvSpPr>
              <p:cNvPr id="3124" name="AutoShape 19"/>
              <p:cNvSpPr>
                <a:spLocks noChangeArrowheads="1"/>
              </p:cNvSpPr>
              <p:nvPr/>
            </p:nvSpPr>
            <p:spPr bwMode="auto">
              <a:xfrm>
                <a:off x="8479957" y="3096126"/>
                <a:ext cx="1404026" cy="1700939"/>
              </a:xfrm>
              <a:prstGeom prst="roundRect">
                <a:avLst>
                  <a:gd name="adj" fmla="val 16667"/>
                </a:avLst>
              </a:prstGeom>
              <a:noFill/>
              <a:ln w="38100">
                <a:pattFill prst="trellis">
                  <a:fgClr>
                    <a:srgbClr val="000000"/>
                  </a:fgClr>
                  <a:bgClr>
                    <a:srgbClr val="FFFFFF"/>
                  </a:bgClr>
                </a:patt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pic>
            <p:nvPicPr>
              <p:cNvPr id="3125" name="Picture 10" descr="\\ntfile12\e-SPAce2\exc\QC\08)QCサークル教育器材\その他_JC\QCイラスト集２\09_効果の確認\9_01.em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09995" y="3223987"/>
                <a:ext cx="1309820" cy="1557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aphicFrame>
        <p:nvGraphicFramePr>
          <p:cNvPr id="20" name="表 19"/>
          <p:cNvGraphicFramePr>
            <a:graphicFrameLocks noGrp="1"/>
          </p:cNvGraphicFramePr>
          <p:nvPr/>
        </p:nvGraphicFramePr>
        <p:xfrm>
          <a:off x="2695575" y="1155700"/>
          <a:ext cx="6240463" cy="365132"/>
        </p:xfrm>
        <a:graphic>
          <a:graphicData uri="http://schemas.openxmlformats.org/drawingml/2006/table">
            <a:tbl>
              <a:tblPr/>
              <a:tblGrid>
                <a:gridCol w="6240463"/>
              </a:tblGrid>
              <a:tr h="365125">
                <a:tc>
                  <a:txBody>
                    <a:bodyPr/>
                    <a:lstStyle/>
                    <a:p>
                      <a:endParaRPr kumimoji="1" lang="ja-JP" altLang="en-US" sz="1800" dirty="0"/>
                    </a:p>
                  </a:txBody>
                  <a:tcPr marL="91441" marR="91441" marT="45406" marB="45406">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4"/>
          <p:cNvSpPr>
            <a:spLocks noChangeArrowheads="1"/>
          </p:cNvSpPr>
          <p:nvPr/>
        </p:nvSpPr>
        <p:spPr bwMode="auto">
          <a:xfrm>
            <a:off x="323850" y="236538"/>
            <a:ext cx="5969000" cy="836612"/>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1507" name="Rectangle 5"/>
          <p:cNvSpPr>
            <a:spLocks noChangeArrowheads="1"/>
          </p:cNvSpPr>
          <p:nvPr/>
        </p:nvSpPr>
        <p:spPr bwMode="auto">
          <a:xfrm>
            <a:off x="1047750" y="312738"/>
            <a:ext cx="5245100"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4400">
                <a:solidFill>
                  <a:schemeClr val="bg2"/>
                </a:solidFill>
                <a:ea typeface="HGS創英角ﾎﾟｯﾌﾟ体" pitchFamily="50" charset="-128"/>
              </a:rPr>
              <a:t>改善機会</a:t>
            </a:r>
            <a:r>
              <a:rPr lang="ja-JP" altLang="en-US" sz="4000">
                <a:solidFill>
                  <a:schemeClr val="bg2"/>
                </a:solidFill>
                <a:ea typeface="HGS創英角ﾎﾟｯﾌﾟ体" pitchFamily="50" charset="-128"/>
              </a:rPr>
              <a:t>の</a:t>
            </a:r>
            <a:r>
              <a:rPr lang="ja-JP" altLang="en-US" sz="4400">
                <a:solidFill>
                  <a:schemeClr val="bg2"/>
                </a:solidFill>
                <a:ea typeface="HGS創英角ﾎﾟｯﾌﾟ体" pitchFamily="50" charset="-128"/>
              </a:rPr>
              <a:t>発見</a:t>
            </a:r>
          </a:p>
        </p:txBody>
      </p:sp>
      <p:sp>
        <p:nvSpPr>
          <p:cNvPr id="21508" name="Text Box 11"/>
          <p:cNvSpPr txBox="1">
            <a:spLocks noChangeArrowheads="1"/>
          </p:cNvSpPr>
          <p:nvPr/>
        </p:nvSpPr>
        <p:spPr bwMode="auto">
          <a:xfrm>
            <a:off x="350838" y="160338"/>
            <a:ext cx="16144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chemeClr val="bg2"/>
                </a:solidFill>
                <a:latin typeface="HGSｺﾞｼｯｸE" pitchFamily="50" charset="-128"/>
                <a:ea typeface="HGSｺﾞｼｯｸE" pitchFamily="50" charset="-128"/>
              </a:rPr>
              <a:t>手順４</a:t>
            </a:r>
          </a:p>
        </p:txBody>
      </p:sp>
      <p:sp>
        <p:nvSpPr>
          <p:cNvPr id="176142" name="Text Box 14"/>
          <p:cNvSpPr txBox="1">
            <a:spLocks noChangeArrowheads="1"/>
          </p:cNvSpPr>
          <p:nvPr/>
        </p:nvSpPr>
        <p:spPr bwMode="auto">
          <a:xfrm>
            <a:off x="2216150" y="6161088"/>
            <a:ext cx="4173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a:solidFill>
                  <a:schemeClr val="bg2"/>
                </a:solidFill>
                <a:latin typeface="HG創英角ﾎﾟｯﾌﾟ体" pitchFamily="49" charset="-128"/>
                <a:ea typeface="HGP創英角ﾎﾟｯﾌﾟ体" pitchFamily="50" charset="-128"/>
              </a:rPr>
              <a:t>◇</a:t>
            </a:r>
            <a:r>
              <a:rPr lang="ja-JP" altLang="en-US" sz="2000">
                <a:solidFill>
                  <a:schemeClr val="bg2"/>
                </a:solidFill>
                <a:latin typeface="HG創英角ﾎﾟｯﾌﾟ体" pitchFamily="49" charset="-128"/>
                <a:ea typeface="HGP創英角ﾎﾟｯﾌﾟ体" pitchFamily="50" charset="-128"/>
              </a:rPr>
              <a:t>ナゼナゼをくり返し掘り下げる</a:t>
            </a:r>
            <a:r>
              <a:rPr lang="ja-JP" altLang="en-US" sz="2400">
                <a:solidFill>
                  <a:schemeClr val="bg2"/>
                </a:solidFill>
                <a:ea typeface="HGSｺﾞｼｯｸE" pitchFamily="50" charset="-128"/>
              </a:rPr>
              <a:t>　</a:t>
            </a:r>
          </a:p>
        </p:txBody>
      </p:sp>
      <p:sp>
        <p:nvSpPr>
          <p:cNvPr id="176134" name="Text Box 6"/>
          <p:cNvSpPr txBox="1">
            <a:spLocks noChangeArrowheads="1"/>
          </p:cNvSpPr>
          <p:nvPr/>
        </p:nvSpPr>
        <p:spPr bwMode="auto">
          <a:xfrm>
            <a:off x="449263" y="1095375"/>
            <a:ext cx="6157912"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800" b="1">
                <a:solidFill>
                  <a:schemeClr val="bg1"/>
                </a:solidFill>
                <a:latin typeface="HGS創英角ﾎﾟｯﾌﾟ体" pitchFamily="50" charset="-128"/>
                <a:ea typeface="HGS創英角ﾎﾟｯﾌﾟ体" pitchFamily="50" charset="-128"/>
              </a:rPr>
              <a:t>１．４</a:t>
            </a:r>
            <a:r>
              <a:rPr lang="en-US" altLang="ja-JP" sz="2800" b="1">
                <a:solidFill>
                  <a:schemeClr val="bg1"/>
                </a:solidFill>
                <a:latin typeface="HGS創英角ﾎﾟｯﾌﾟ体" pitchFamily="50" charset="-128"/>
                <a:ea typeface="HGS創英角ﾎﾟｯﾌﾟ体" pitchFamily="50" charset="-128"/>
              </a:rPr>
              <a:t>M</a:t>
            </a:r>
            <a:r>
              <a:rPr lang="ja-JP" altLang="en-US" sz="2400" b="1">
                <a:solidFill>
                  <a:schemeClr val="bg1"/>
                </a:solidFill>
                <a:latin typeface="HGS創英角ﾎﾟｯﾌﾟ体" pitchFamily="50" charset="-128"/>
                <a:ea typeface="HGS創英角ﾎﾟｯﾌﾟ体" pitchFamily="50" charset="-128"/>
              </a:rPr>
              <a:t>などで</a:t>
            </a:r>
            <a:r>
              <a:rPr lang="ja-JP" altLang="en-US" sz="2800" b="1">
                <a:solidFill>
                  <a:schemeClr val="bg1"/>
                </a:solidFill>
                <a:latin typeface="HGP創英角ﾎﾟｯﾌﾟ体" pitchFamily="50" charset="-128"/>
                <a:ea typeface="HGP創英角ﾎﾟｯﾌﾟ体" pitchFamily="50" charset="-128"/>
              </a:rPr>
              <a:t>要因</a:t>
            </a:r>
            <a:r>
              <a:rPr lang="ja-JP" altLang="en-US" sz="2800" b="1">
                <a:solidFill>
                  <a:schemeClr val="bg1"/>
                </a:solidFill>
                <a:latin typeface="HGS創英角ﾎﾟｯﾌﾟ体" pitchFamily="50" charset="-128"/>
                <a:ea typeface="HGS創英角ﾎﾟｯﾌﾟ体" pitchFamily="50" charset="-128"/>
              </a:rPr>
              <a:t>を洗</a:t>
            </a:r>
            <a:r>
              <a:rPr lang="ja-JP" altLang="en-US" sz="2400" b="1">
                <a:solidFill>
                  <a:schemeClr val="bg1"/>
                </a:solidFill>
                <a:latin typeface="HGS創英角ﾎﾟｯﾌﾟ体" pitchFamily="50" charset="-128"/>
                <a:ea typeface="HGS創英角ﾎﾟｯﾌﾟ体" pitchFamily="50" charset="-128"/>
              </a:rPr>
              <a:t>い</a:t>
            </a:r>
            <a:r>
              <a:rPr lang="ja-JP" altLang="en-US" sz="2800" b="1">
                <a:solidFill>
                  <a:schemeClr val="bg1"/>
                </a:solidFill>
                <a:latin typeface="HGS創英角ﾎﾟｯﾌﾟ体" pitchFamily="50" charset="-128"/>
                <a:ea typeface="HGS創英角ﾎﾟｯﾌﾟ体" pitchFamily="50" charset="-128"/>
              </a:rPr>
              <a:t>出す</a:t>
            </a:r>
          </a:p>
        </p:txBody>
      </p:sp>
      <p:sp>
        <p:nvSpPr>
          <p:cNvPr id="176141" name="Text Box 13"/>
          <p:cNvSpPr txBox="1">
            <a:spLocks noChangeArrowheads="1"/>
          </p:cNvSpPr>
          <p:nvPr/>
        </p:nvSpPr>
        <p:spPr bwMode="auto">
          <a:xfrm>
            <a:off x="1195388" y="2387600"/>
            <a:ext cx="41735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a:solidFill>
                  <a:schemeClr val="bg2"/>
                </a:solidFill>
                <a:latin typeface="HG創英角ﾎﾟｯﾌﾟ体" pitchFamily="49" charset="-128"/>
                <a:ea typeface="HGP創英角ﾎﾟｯﾌﾟ体" pitchFamily="50" charset="-128"/>
              </a:rPr>
              <a:t>◇</a:t>
            </a:r>
            <a:r>
              <a:rPr lang="ja-JP" altLang="en-US" sz="2000">
                <a:solidFill>
                  <a:schemeClr val="bg2"/>
                </a:solidFill>
                <a:latin typeface="HG創英角ﾎﾟｯﾌﾟ体" pitchFamily="49" charset="-128"/>
                <a:ea typeface="HGP創英角ﾎﾟｯﾌﾟ体" pitchFamily="50" charset="-128"/>
              </a:rPr>
              <a:t>ブレーンストーミングで沢山出す</a:t>
            </a:r>
            <a:r>
              <a:rPr lang="ja-JP" altLang="en-US" sz="2400">
                <a:solidFill>
                  <a:schemeClr val="bg2"/>
                </a:solidFill>
                <a:ea typeface="HGSｺﾞｼｯｸE" pitchFamily="50" charset="-128"/>
              </a:rPr>
              <a:t>　</a:t>
            </a:r>
          </a:p>
        </p:txBody>
      </p:sp>
      <p:sp>
        <p:nvSpPr>
          <p:cNvPr id="176143" name="Text Box 15"/>
          <p:cNvSpPr txBox="1">
            <a:spLocks noChangeArrowheads="1"/>
          </p:cNvSpPr>
          <p:nvPr/>
        </p:nvSpPr>
        <p:spPr bwMode="auto">
          <a:xfrm>
            <a:off x="1214438" y="2801938"/>
            <a:ext cx="54229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a:solidFill>
                  <a:schemeClr val="bg2"/>
                </a:solidFill>
                <a:latin typeface="HG創英角ﾎﾟｯﾌﾟ体" pitchFamily="49" charset="-128"/>
                <a:ea typeface="HGP創英角ﾎﾟｯﾌﾟ体" pitchFamily="50" charset="-128"/>
              </a:rPr>
              <a:t>◇</a:t>
            </a:r>
            <a:r>
              <a:rPr lang="ja-JP" altLang="en-US" sz="2000">
                <a:solidFill>
                  <a:schemeClr val="bg2"/>
                </a:solidFill>
                <a:latin typeface="HG創英角ﾎﾟｯﾌﾟ体" pitchFamily="49" charset="-128"/>
                <a:ea typeface="HGP創英角ﾎﾟｯﾌﾟ体" pitchFamily="50" charset="-128"/>
              </a:rPr>
              <a:t>現地現物の観察を基に大勢で洗い出す</a:t>
            </a:r>
            <a:r>
              <a:rPr lang="ja-JP" altLang="en-US" sz="2400">
                <a:solidFill>
                  <a:schemeClr val="bg2"/>
                </a:solidFill>
                <a:ea typeface="HGSｺﾞｼｯｸE" pitchFamily="50" charset="-128"/>
              </a:rPr>
              <a:t>　</a:t>
            </a:r>
          </a:p>
        </p:txBody>
      </p:sp>
      <p:grpSp>
        <p:nvGrpSpPr>
          <p:cNvPr id="176219" name="Group 91"/>
          <p:cNvGrpSpPr>
            <a:grpSpLocks/>
          </p:cNvGrpSpPr>
          <p:nvPr/>
        </p:nvGrpSpPr>
        <p:grpSpPr bwMode="auto">
          <a:xfrm>
            <a:off x="546100" y="3363913"/>
            <a:ext cx="7142163" cy="1025525"/>
            <a:chOff x="344" y="1903"/>
            <a:chExt cx="4499" cy="646"/>
          </a:xfrm>
        </p:grpSpPr>
        <p:sp>
          <p:nvSpPr>
            <p:cNvPr id="21560" name="Text Box 7"/>
            <p:cNvSpPr txBox="1">
              <a:spLocks noChangeArrowheads="1"/>
            </p:cNvSpPr>
            <p:nvPr/>
          </p:nvSpPr>
          <p:spPr bwMode="auto">
            <a:xfrm>
              <a:off x="964" y="2299"/>
              <a:ext cx="387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a:solidFill>
                    <a:schemeClr val="bg2"/>
                  </a:solidFill>
                  <a:latin typeface="HGPｺﾞｼｯｸE" pitchFamily="50" charset="-128"/>
                  <a:ea typeface="HGPｺﾞｼｯｸE" pitchFamily="50" charset="-128"/>
                </a:rPr>
                <a:t>◇</a:t>
              </a:r>
              <a:r>
                <a:rPr lang="ja-JP" altLang="en-US" sz="2000">
                  <a:solidFill>
                    <a:schemeClr val="bg2"/>
                  </a:solidFill>
                  <a:latin typeface="HGPｺﾞｼｯｸE" pitchFamily="50" charset="-128"/>
                  <a:ea typeface="HGPｺﾞｼｯｸE" pitchFamily="50" charset="-128"/>
                </a:rPr>
                <a:t>特性と要因の関係を整理する</a:t>
              </a:r>
            </a:p>
          </p:txBody>
        </p:sp>
        <p:sp>
          <p:nvSpPr>
            <p:cNvPr id="21561" name="Text Box 16"/>
            <p:cNvSpPr txBox="1">
              <a:spLocks noChangeArrowheads="1"/>
            </p:cNvSpPr>
            <p:nvPr/>
          </p:nvSpPr>
          <p:spPr bwMode="auto">
            <a:xfrm>
              <a:off x="344" y="1903"/>
              <a:ext cx="3879"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800" b="1">
                  <a:solidFill>
                    <a:schemeClr val="bg1"/>
                  </a:solidFill>
                  <a:latin typeface="HGP創英角ﾎﾟｯﾌﾟ体" pitchFamily="50" charset="-128"/>
                  <a:ea typeface="HGP創英角ﾎﾟｯﾌﾟ体" pitchFamily="50" charset="-128"/>
                </a:rPr>
                <a:t>２．出</a:t>
              </a:r>
              <a:r>
                <a:rPr lang="ja-JP" altLang="en-US" sz="2400" b="1">
                  <a:solidFill>
                    <a:schemeClr val="bg1"/>
                  </a:solidFill>
                  <a:latin typeface="HGP創英角ﾎﾟｯﾌﾟ体" pitchFamily="50" charset="-128"/>
                  <a:ea typeface="HGP創英角ﾎﾟｯﾌﾟ体" pitchFamily="50" charset="-128"/>
                </a:rPr>
                <a:t>された</a:t>
              </a:r>
              <a:r>
                <a:rPr lang="ja-JP" altLang="en-US" sz="2800" b="1">
                  <a:solidFill>
                    <a:schemeClr val="bg1"/>
                  </a:solidFill>
                  <a:latin typeface="HGP創英角ﾎﾟｯﾌﾟ体" pitchFamily="50" charset="-128"/>
                  <a:ea typeface="HGP創英角ﾎﾟｯﾌﾟ体" pitchFamily="50" charset="-128"/>
                </a:rPr>
                <a:t>要因</a:t>
              </a:r>
              <a:r>
                <a:rPr lang="ja-JP" altLang="en-US" sz="2400" b="1">
                  <a:solidFill>
                    <a:schemeClr val="bg1"/>
                  </a:solidFill>
                  <a:latin typeface="HGP創英角ﾎﾟｯﾌﾟ体" pitchFamily="50" charset="-128"/>
                  <a:ea typeface="HGP創英角ﾎﾟｯﾌﾟ体" pitchFamily="50" charset="-128"/>
                </a:rPr>
                <a:t>を</a:t>
              </a:r>
              <a:r>
                <a:rPr lang="ja-JP" altLang="en-US" sz="2800" b="1">
                  <a:solidFill>
                    <a:schemeClr val="bg1"/>
                  </a:solidFill>
                  <a:latin typeface="HGP創英角ﾎﾟｯﾌﾟ体" pitchFamily="50" charset="-128"/>
                  <a:ea typeface="HGP創英角ﾎﾟｯﾌﾟ体" pitchFamily="50" charset="-128"/>
                </a:rPr>
                <a:t>整理</a:t>
              </a:r>
              <a:r>
                <a:rPr lang="ja-JP" altLang="en-US" sz="2400" b="1">
                  <a:solidFill>
                    <a:schemeClr val="bg1"/>
                  </a:solidFill>
                  <a:latin typeface="HGP創英角ﾎﾟｯﾌﾟ体" pitchFamily="50" charset="-128"/>
                  <a:ea typeface="HGP創英角ﾎﾟｯﾌﾟ体" pitchFamily="50" charset="-128"/>
                </a:rPr>
                <a:t>する</a:t>
              </a:r>
            </a:p>
          </p:txBody>
        </p:sp>
      </p:grpSp>
      <p:sp>
        <p:nvSpPr>
          <p:cNvPr id="21514" name="Text Box 20"/>
          <p:cNvSpPr txBox="1">
            <a:spLocks noChangeArrowheads="1"/>
          </p:cNvSpPr>
          <p:nvPr/>
        </p:nvSpPr>
        <p:spPr bwMode="auto">
          <a:xfrm>
            <a:off x="7073900" y="584200"/>
            <a:ext cx="1752600" cy="1943100"/>
          </a:xfrm>
          <a:prstGeom prst="rect">
            <a:avLst/>
          </a:prstGeom>
          <a:solidFill>
            <a:srgbClr val="0080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latin typeface="HGPｺﾞｼｯｸE" pitchFamily="50" charset="-128"/>
                <a:ea typeface="HGPｺﾞｼｯｸE" pitchFamily="50" charset="-128"/>
              </a:rPr>
              <a:t>よく使われる手法</a:t>
            </a:r>
          </a:p>
          <a:p>
            <a:pPr eaLnBrk="1" hangingPunct="1">
              <a:spcBef>
                <a:spcPct val="50000"/>
              </a:spcBef>
              <a:buFontTx/>
              <a:buNone/>
            </a:pPr>
            <a:r>
              <a:rPr lang="ja-JP" altLang="en-US" sz="1400">
                <a:latin typeface="HGPｺﾞｼｯｸE" pitchFamily="50" charset="-128"/>
                <a:ea typeface="HGPｺﾞｼｯｸE" pitchFamily="50" charset="-128"/>
              </a:rPr>
              <a:t>   ▼層 別</a:t>
            </a:r>
          </a:p>
          <a:p>
            <a:pPr eaLnBrk="1" hangingPunct="1">
              <a:spcBef>
                <a:spcPct val="50000"/>
              </a:spcBef>
              <a:buFontTx/>
              <a:buNone/>
            </a:pPr>
            <a:r>
              <a:rPr lang="ja-JP" altLang="en-US" sz="1400">
                <a:latin typeface="HGPｺﾞｼｯｸE" pitchFamily="50" charset="-128"/>
                <a:ea typeface="HGPｺﾞｼｯｸE" pitchFamily="50" charset="-128"/>
              </a:rPr>
              <a:t>   ▼特性要因図       </a:t>
            </a:r>
          </a:p>
          <a:p>
            <a:pPr eaLnBrk="1" hangingPunct="1">
              <a:spcBef>
                <a:spcPct val="50000"/>
              </a:spcBef>
              <a:buFontTx/>
              <a:buNone/>
            </a:pPr>
            <a:r>
              <a:rPr lang="ja-JP" altLang="en-US" sz="1400">
                <a:latin typeface="HGPｺﾞｼｯｸE" pitchFamily="50" charset="-128"/>
                <a:ea typeface="HGPｺﾞｼｯｸE" pitchFamily="50" charset="-128"/>
              </a:rPr>
              <a:t>　 ▼系統図法</a:t>
            </a:r>
          </a:p>
          <a:p>
            <a:pPr eaLnBrk="1" hangingPunct="1">
              <a:spcBef>
                <a:spcPct val="50000"/>
              </a:spcBef>
              <a:buFontTx/>
              <a:buNone/>
            </a:pPr>
            <a:r>
              <a:rPr lang="ja-JP" altLang="en-US" sz="1400">
                <a:latin typeface="HGPｺﾞｼｯｸE" pitchFamily="50" charset="-128"/>
                <a:ea typeface="HGPｺﾞｼｯｸE" pitchFamily="50" charset="-128"/>
              </a:rPr>
              <a:t>   ▼連関図法</a:t>
            </a:r>
            <a:br>
              <a:rPr lang="ja-JP" altLang="en-US" sz="1400">
                <a:latin typeface="HGPｺﾞｼｯｸE" pitchFamily="50" charset="-128"/>
                <a:ea typeface="HGPｺﾞｼｯｸE" pitchFamily="50" charset="-128"/>
              </a:rPr>
            </a:br>
            <a:r>
              <a:rPr lang="ja-JP" altLang="en-US" sz="900">
                <a:latin typeface="HGPｺﾞｼｯｸE" pitchFamily="50" charset="-128"/>
                <a:ea typeface="HGPｺﾞｼｯｸE" pitchFamily="50" charset="-128"/>
              </a:rPr>
              <a:t/>
            </a:r>
            <a:br>
              <a:rPr lang="ja-JP" altLang="en-US" sz="900">
                <a:latin typeface="HGPｺﾞｼｯｸE" pitchFamily="50" charset="-128"/>
                <a:ea typeface="HGPｺﾞｼｯｸE" pitchFamily="50" charset="-128"/>
              </a:rPr>
            </a:br>
            <a:r>
              <a:rPr lang="ja-JP" altLang="en-US" sz="1400">
                <a:latin typeface="HGPｺﾞｼｯｸE" pitchFamily="50" charset="-128"/>
                <a:ea typeface="HGPｺﾞｼｯｸE" pitchFamily="50" charset="-128"/>
              </a:rPr>
              <a:t>   ▼グラフ　　など</a:t>
            </a:r>
          </a:p>
        </p:txBody>
      </p:sp>
      <p:grpSp>
        <p:nvGrpSpPr>
          <p:cNvPr id="176220" name="Group 92"/>
          <p:cNvGrpSpPr>
            <a:grpSpLocks/>
          </p:cNvGrpSpPr>
          <p:nvPr/>
        </p:nvGrpSpPr>
        <p:grpSpPr bwMode="auto">
          <a:xfrm>
            <a:off x="1081088" y="4413250"/>
            <a:ext cx="2097087" cy="2041525"/>
            <a:chOff x="758" y="2551"/>
            <a:chExt cx="1321" cy="1286"/>
          </a:xfrm>
        </p:grpSpPr>
        <p:sp>
          <p:nvSpPr>
            <p:cNvPr id="21558" name="Text Box 17"/>
            <p:cNvSpPr txBox="1">
              <a:spLocks noChangeArrowheads="1"/>
            </p:cNvSpPr>
            <p:nvPr/>
          </p:nvSpPr>
          <p:spPr bwMode="auto">
            <a:xfrm>
              <a:off x="974" y="2551"/>
              <a:ext cx="11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solidFill>
                    <a:srgbClr val="FF3300"/>
                  </a:solidFill>
                  <a:latin typeface="HGPｺﾞｼｯｸE" pitchFamily="50" charset="-128"/>
                  <a:ea typeface="HGPｺﾞｼｯｸE" pitchFamily="50" charset="-128"/>
                </a:rPr>
                <a:t>特性要因図</a:t>
              </a:r>
              <a:endParaRPr lang="ja-JP" altLang="en-US" sz="2000">
                <a:solidFill>
                  <a:schemeClr val="bg2"/>
                </a:solidFill>
                <a:latin typeface="HGPｺﾞｼｯｸE" pitchFamily="50" charset="-128"/>
                <a:ea typeface="HGPｺﾞｼｯｸE" pitchFamily="50" charset="-128"/>
              </a:endParaRPr>
            </a:p>
          </p:txBody>
        </p:sp>
        <p:pic>
          <p:nvPicPr>
            <p:cNvPr id="21559" name="Picture 22" descr="00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 y="2841"/>
              <a:ext cx="1256" cy="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76222" name="Group 94"/>
          <p:cNvGrpSpPr>
            <a:grpSpLocks/>
          </p:cNvGrpSpPr>
          <p:nvPr/>
        </p:nvGrpSpPr>
        <p:grpSpPr bwMode="auto">
          <a:xfrm>
            <a:off x="6054725" y="4402138"/>
            <a:ext cx="1712913" cy="1825625"/>
            <a:chOff x="3814" y="2548"/>
            <a:chExt cx="1079" cy="1150"/>
          </a:xfrm>
        </p:grpSpPr>
        <p:sp>
          <p:nvSpPr>
            <p:cNvPr id="21526" name="Text Box 19"/>
            <p:cNvSpPr txBox="1">
              <a:spLocks noChangeArrowheads="1"/>
            </p:cNvSpPr>
            <p:nvPr/>
          </p:nvSpPr>
          <p:spPr bwMode="auto">
            <a:xfrm>
              <a:off x="3814" y="2548"/>
              <a:ext cx="91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solidFill>
                    <a:srgbClr val="FF3300"/>
                  </a:solidFill>
                  <a:latin typeface="HGPｺﾞｼｯｸE" pitchFamily="50" charset="-128"/>
                  <a:ea typeface="HGPｺﾞｼｯｸE" pitchFamily="50" charset="-128"/>
                </a:rPr>
                <a:t>連関図</a:t>
              </a:r>
              <a:endParaRPr lang="ja-JP" altLang="en-US" sz="2000">
                <a:solidFill>
                  <a:schemeClr val="bg2"/>
                </a:solidFill>
                <a:latin typeface="HGPｺﾞｼｯｸE" pitchFamily="50" charset="-128"/>
                <a:ea typeface="HGPｺﾞｼｯｸE" pitchFamily="50" charset="-128"/>
              </a:endParaRPr>
            </a:p>
          </p:txBody>
        </p:sp>
        <p:grpSp>
          <p:nvGrpSpPr>
            <p:cNvPr id="21527" name="Group 87"/>
            <p:cNvGrpSpPr>
              <a:grpSpLocks/>
            </p:cNvGrpSpPr>
            <p:nvPr/>
          </p:nvGrpSpPr>
          <p:grpSpPr bwMode="auto">
            <a:xfrm>
              <a:off x="3830" y="2814"/>
              <a:ext cx="1063" cy="884"/>
              <a:chOff x="3740" y="2723"/>
              <a:chExt cx="1650" cy="1212"/>
            </a:xfrm>
          </p:grpSpPr>
          <p:sp>
            <p:nvSpPr>
              <p:cNvPr id="21529" name="AutoShape 57"/>
              <p:cNvSpPr>
                <a:spLocks noChangeArrowheads="1"/>
              </p:cNvSpPr>
              <p:nvPr/>
            </p:nvSpPr>
            <p:spPr bwMode="auto">
              <a:xfrm>
                <a:off x="4354" y="3246"/>
                <a:ext cx="550" cy="190"/>
              </a:xfrm>
              <a:prstGeom prst="roundRect">
                <a:avLst>
                  <a:gd name="adj" fmla="val 16667"/>
                </a:avLst>
              </a:pr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1530" name="AutoShape 58"/>
              <p:cNvSpPr>
                <a:spLocks noChangeArrowheads="1"/>
              </p:cNvSpPr>
              <p:nvPr/>
            </p:nvSpPr>
            <p:spPr bwMode="auto">
              <a:xfrm>
                <a:off x="3740" y="3233"/>
                <a:ext cx="377" cy="146"/>
              </a:xfrm>
              <a:prstGeom prst="octagon">
                <a:avLst>
                  <a:gd name="adj" fmla="val 29287"/>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1531" name="AutoShape 59"/>
              <p:cNvSpPr>
                <a:spLocks noChangeArrowheads="1"/>
              </p:cNvSpPr>
              <p:nvPr/>
            </p:nvSpPr>
            <p:spPr bwMode="auto">
              <a:xfrm>
                <a:off x="4409" y="3520"/>
                <a:ext cx="376" cy="147"/>
              </a:xfrm>
              <a:prstGeom prst="octagon">
                <a:avLst>
                  <a:gd name="adj" fmla="val 29287"/>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1532" name="AutoShape 60"/>
              <p:cNvSpPr>
                <a:spLocks noChangeArrowheads="1"/>
              </p:cNvSpPr>
              <p:nvPr/>
            </p:nvSpPr>
            <p:spPr bwMode="auto">
              <a:xfrm>
                <a:off x="3810" y="3523"/>
                <a:ext cx="377" cy="146"/>
              </a:xfrm>
              <a:prstGeom prst="octagon">
                <a:avLst>
                  <a:gd name="adj" fmla="val 29287"/>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1533" name="AutoShape 61"/>
              <p:cNvSpPr>
                <a:spLocks noChangeArrowheads="1"/>
              </p:cNvSpPr>
              <p:nvPr/>
            </p:nvSpPr>
            <p:spPr bwMode="auto">
              <a:xfrm>
                <a:off x="4261" y="3788"/>
                <a:ext cx="377" cy="147"/>
              </a:xfrm>
              <a:prstGeom prst="octagon">
                <a:avLst>
                  <a:gd name="adj" fmla="val 29287"/>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1534" name="AutoShape 62"/>
              <p:cNvSpPr>
                <a:spLocks noChangeArrowheads="1"/>
              </p:cNvSpPr>
              <p:nvPr/>
            </p:nvSpPr>
            <p:spPr bwMode="auto">
              <a:xfrm>
                <a:off x="4059" y="3021"/>
                <a:ext cx="377" cy="147"/>
              </a:xfrm>
              <a:prstGeom prst="octagon">
                <a:avLst>
                  <a:gd name="adj" fmla="val 29287"/>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1535" name="AutoShape 63"/>
              <p:cNvSpPr>
                <a:spLocks noChangeArrowheads="1"/>
              </p:cNvSpPr>
              <p:nvPr/>
            </p:nvSpPr>
            <p:spPr bwMode="auto">
              <a:xfrm>
                <a:off x="4927" y="3663"/>
                <a:ext cx="377" cy="147"/>
              </a:xfrm>
              <a:prstGeom prst="octagon">
                <a:avLst>
                  <a:gd name="adj" fmla="val 29287"/>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1536" name="AutoShape 64"/>
              <p:cNvSpPr>
                <a:spLocks noChangeArrowheads="1"/>
              </p:cNvSpPr>
              <p:nvPr/>
            </p:nvSpPr>
            <p:spPr bwMode="auto">
              <a:xfrm>
                <a:off x="5013" y="3315"/>
                <a:ext cx="377" cy="146"/>
              </a:xfrm>
              <a:prstGeom prst="octagon">
                <a:avLst>
                  <a:gd name="adj" fmla="val 29287"/>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1537" name="AutoShape 65"/>
              <p:cNvSpPr>
                <a:spLocks noChangeArrowheads="1"/>
              </p:cNvSpPr>
              <p:nvPr/>
            </p:nvSpPr>
            <p:spPr bwMode="auto">
              <a:xfrm>
                <a:off x="4933" y="3084"/>
                <a:ext cx="377" cy="147"/>
              </a:xfrm>
              <a:prstGeom prst="octagon">
                <a:avLst>
                  <a:gd name="adj" fmla="val 29287"/>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1538" name="AutoShape 66"/>
              <p:cNvSpPr>
                <a:spLocks noChangeArrowheads="1"/>
              </p:cNvSpPr>
              <p:nvPr/>
            </p:nvSpPr>
            <p:spPr bwMode="auto">
              <a:xfrm>
                <a:off x="4943" y="2783"/>
                <a:ext cx="377" cy="147"/>
              </a:xfrm>
              <a:prstGeom prst="octagon">
                <a:avLst>
                  <a:gd name="adj" fmla="val 29287"/>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1539" name="AutoShape 67"/>
              <p:cNvSpPr>
                <a:spLocks noChangeArrowheads="1"/>
              </p:cNvSpPr>
              <p:nvPr/>
            </p:nvSpPr>
            <p:spPr bwMode="auto">
              <a:xfrm>
                <a:off x="4530" y="2941"/>
                <a:ext cx="377" cy="147"/>
              </a:xfrm>
              <a:prstGeom prst="octagon">
                <a:avLst>
                  <a:gd name="adj" fmla="val 29287"/>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1540" name="AutoShape 68"/>
              <p:cNvSpPr>
                <a:spLocks noChangeArrowheads="1"/>
              </p:cNvSpPr>
              <p:nvPr/>
            </p:nvSpPr>
            <p:spPr bwMode="auto">
              <a:xfrm>
                <a:off x="3983" y="2723"/>
                <a:ext cx="378" cy="147"/>
              </a:xfrm>
              <a:prstGeom prst="octagon">
                <a:avLst>
                  <a:gd name="adj" fmla="val 29287"/>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1541" name="Line 69"/>
              <p:cNvSpPr>
                <a:spLocks noChangeShapeType="1"/>
              </p:cNvSpPr>
              <p:nvPr/>
            </p:nvSpPr>
            <p:spPr bwMode="auto">
              <a:xfrm flipH="1">
                <a:off x="4674" y="3107"/>
                <a:ext cx="39" cy="122"/>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42" name="Line 70"/>
              <p:cNvSpPr>
                <a:spLocks noChangeShapeType="1"/>
              </p:cNvSpPr>
              <p:nvPr/>
            </p:nvSpPr>
            <p:spPr bwMode="auto">
              <a:xfrm>
                <a:off x="4380" y="2796"/>
                <a:ext cx="537" cy="44"/>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43" name="Line 71"/>
              <p:cNvSpPr>
                <a:spLocks noChangeShapeType="1"/>
              </p:cNvSpPr>
              <p:nvPr/>
            </p:nvSpPr>
            <p:spPr bwMode="auto">
              <a:xfrm flipV="1">
                <a:off x="4453" y="3045"/>
                <a:ext cx="83" cy="35"/>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44" name="Line 72"/>
              <p:cNvSpPr>
                <a:spLocks noChangeShapeType="1"/>
              </p:cNvSpPr>
              <p:nvPr/>
            </p:nvSpPr>
            <p:spPr bwMode="auto">
              <a:xfrm>
                <a:off x="4143" y="3319"/>
                <a:ext cx="185" cy="26"/>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45" name="Line 73"/>
              <p:cNvSpPr>
                <a:spLocks noChangeShapeType="1"/>
              </p:cNvSpPr>
              <p:nvPr/>
            </p:nvSpPr>
            <p:spPr bwMode="auto">
              <a:xfrm flipH="1" flipV="1">
                <a:off x="3948" y="3408"/>
                <a:ext cx="26" cy="99"/>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46" name="Line 74"/>
              <p:cNvSpPr>
                <a:spLocks noChangeShapeType="1"/>
              </p:cNvSpPr>
              <p:nvPr/>
            </p:nvSpPr>
            <p:spPr bwMode="auto">
              <a:xfrm flipV="1">
                <a:off x="4462" y="3678"/>
                <a:ext cx="77" cy="99"/>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47" name="Line 75"/>
              <p:cNvSpPr>
                <a:spLocks noChangeShapeType="1"/>
              </p:cNvSpPr>
              <p:nvPr/>
            </p:nvSpPr>
            <p:spPr bwMode="auto">
              <a:xfrm flipH="1">
                <a:off x="4780" y="3183"/>
                <a:ext cx="165" cy="52"/>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48" name="Line 76"/>
              <p:cNvSpPr>
                <a:spLocks noChangeShapeType="1"/>
              </p:cNvSpPr>
              <p:nvPr/>
            </p:nvSpPr>
            <p:spPr bwMode="auto">
              <a:xfrm flipH="1">
                <a:off x="4106" y="3163"/>
                <a:ext cx="82" cy="9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49" name="Line 77"/>
              <p:cNvSpPr>
                <a:spLocks noChangeShapeType="1"/>
              </p:cNvSpPr>
              <p:nvPr/>
            </p:nvSpPr>
            <p:spPr bwMode="auto">
              <a:xfrm>
                <a:off x="4901" y="3029"/>
                <a:ext cx="122" cy="6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50" name="Line 78"/>
              <p:cNvSpPr>
                <a:spLocks noChangeShapeType="1"/>
              </p:cNvSpPr>
              <p:nvPr/>
            </p:nvSpPr>
            <p:spPr bwMode="auto">
              <a:xfrm flipH="1" flipV="1">
                <a:off x="4085" y="3687"/>
                <a:ext cx="179" cy="12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51" name="Line 79"/>
              <p:cNvSpPr>
                <a:spLocks noChangeShapeType="1"/>
              </p:cNvSpPr>
              <p:nvPr/>
            </p:nvSpPr>
            <p:spPr bwMode="auto">
              <a:xfrm flipV="1">
                <a:off x="4594" y="3427"/>
                <a:ext cx="45" cy="94"/>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52" name="Line 80"/>
              <p:cNvSpPr>
                <a:spLocks noChangeShapeType="1"/>
              </p:cNvSpPr>
              <p:nvPr/>
            </p:nvSpPr>
            <p:spPr bwMode="auto">
              <a:xfrm flipV="1">
                <a:off x="5148" y="3215"/>
                <a:ext cx="6" cy="112"/>
              </a:xfrm>
              <a:prstGeom prst="line">
                <a:avLst/>
              </a:prstGeom>
              <a:noFill/>
              <a:ln w="158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53" name="Line 81"/>
              <p:cNvSpPr>
                <a:spLocks noChangeShapeType="1"/>
              </p:cNvSpPr>
              <p:nvPr/>
            </p:nvSpPr>
            <p:spPr bwMode="auto">
              <a:xfrm flipH="1" flipV="1">
                <a:off x="4767" y="3602"/>
                <a:ext cx="242" cy="74"/>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54" name="Line 82"/>
              <p:cNvSpPr>
                <a:spLocks noChangeShapeType="1"/>
              </p:cNvSpPr>
              <p:nvPr/>
            </p:nvSpPr>
            <p:spPr bwMode="auto">
              <a:xfrm flipV="1">
                <a:off x="5141" y="3487"/>
                <a:ext cx="52" cy="152"/>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55" name="Line 83"/>
              <p:cNvSpPr>
                <a:spLocks noChangeShapeType="1"/>
              </p:cNvSpPr>
              <p:nvPr/>
            </p:nvSpPr>
            <p:spPr bwMode="auto">
              <a:xfrm flipH="1">
                <a:off x="4716" y="3814"/>
                <a:ext cx="197" cy="48"/>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56" name="Line 84"/>
              <p:cNvSpPr>
                <a:spLocks noChangeShapeType="1"/>
              </p:cNvSpPr>
              <p:nvPr/>
            </p:nvSpPr>
            <p:spPr bwMode="auto">
              <a:xfrm>
                <a:off x="4213" y="2878"/>
                <a:ext cx="19" cy="126"/>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57" name="Line 85"/>
              <p:cNvSpPr>
                <a:spLocks noChangeShapeType="1"/>
              </p:cNvSpPr>
              <p:nvPr/>
            </p:nvSpPr>
            <p:spPr bwMode="auto">
              <a:xfrm flipH="1">
                <a:off x="5125" y="2951"/>
                <a:ext cx="19" cy="135"/>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1528" name="Text Box 55"/>
            <p:cNvSpPr txBox="1">
              <a:spLocks noChangeArrowheads="1"/>
            </p:cNvSpPr>
            <p:nvPr/>
          </p:nvSpPr>
          <p:spPr bwMode="auto">
            <a:xfrm>
              <a:off x="4235" y="3151"/>
              <a:ext cx="3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solidFill>
                    <a:schemeClr val="bg2"/>
                  </a:solidFill>
                </a:rPr>
                <a:t>特性</a:t>
              </a:r>
            </a:p>
          </p:txBody>
        </p:sp>
      </p:grpSp>
      <p:grpSp>
        <p:nvGrpSpPr>
          <p:cNvPr id="176223" name="Group 95"/>
          <p:cNvGrpSpPr>
            <a:grpSpLocks/>
          </p:cNvGrpSpPr>
          <p:nvPr/>
        </p:nvGrpSpPr>
        <p:grpSpPr bwMode="auto">
          <a:xfrm>
            <a:off x="3676650" y="4391025"/>
            <a:ext cx="2017713" cy="1701800"/>
            <a:chOff x="2316" y="2514"/>
            <a:chExt cx="1271" cy="1072"/>
          </a:xfrm>
        </p:grpSpPr>
        <p:sp>
          <p:nvSpPr>
            <p:cNvPr id="21523" name="Text Box 18"/>
            <p:cNvSpPr txBox="1">
              <a:spLocks noChangeArrowheads="1"/>
            </p:cNvSpPr>
            <p:nvPr/>
          </p:nvSpPr>
          <p:spPr bwMode="auto">
            <a:xfrm>
              <a:off x="2482" y="2514"/>
              <a:ext cx="11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solidFill>
                    <a:srgbClr val="FF3300"/>
                  </a:solidFill>
                  <a:latin typeface="HGPｺﾞｼｯｸE" pitchFamily="50" charset="-128"/>
                  <a:ea typeface="HGPｺﾞｼｯｸE" pitchFamily="50" charset="-128"/>
                </a:rPr>
                <a:t>系統図</a:t>
              </a:r>
              <a:endParaRPr lang="ja-JP" altLang="en-US" sz="2000">
                <a:solidFill>
                  <a:schemeClr val="bg2"/>
                </a:solidFill>
                <a:latin typeface="HGPｺﾞｼｯｸE" pitchFamily="50" charset="-128"/>
                <a:ea typeface="HGPｺﾞｼｯｸE" pitchFamily="50" charset="-128"/>
              </a:endParaRPr>
            </a:p>
          </p:txBody>
        </p:sp>
        <p:pic>
          <p:nvPicPr>
            <p:cNvPr id="21524" name="Picture 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6" y="2803"/>
              <a:ext cx="959" cy="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525" name="Text Box 88"/>
            <p:cNvSpPr txBox="1">
              <a:spLocks noChangeArrowheads="1"/>
            </p:cNvSpPr>
            <p:nvPr/>
          </p:nvSpPr>
          <p:spPr bwMode="auto">
            <a:xfrm>
              <a:off x="2316" y="3049"/>
              <a:ext cx="271"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solidFill>
                    <a:schemeClr val="bg2"/>
                  </a:solidFill>
                </a:rPr>
                <a:t>特性</a:t>
              </a:r>
            </a:p>
          </p:txBody>
        </p:sp>
      </p:grpSp>
      <p:sp>
        <p:nvSpPr>
          <p:cNvPr id="21518" name="Text Box 96"/>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P24</a:t>
            </a:r>
          </a:p>
        </p:txBody>
      </p:sp>
      <p:sp>
        <p:nvSpPr>
          <p:cNvPr id="176226" name="Text Box 98"/>
          <p:cNvSpPr txBox="1">
            <a:spLocks noChangeArrowheads="1"/>
          </p:cNvSpPr>
          <p:nvPr/>
        </p:nvSpPr>
        <p:spPr bwMode="auto">
          <a:xfrm>
            <a:off x="1562100" y="2025650"/>
            <a:ext cx="2222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b="1">
                <a:solidFill>
                  <a:schemeClr val="bg1"/>
                </a:solidFill>
              </a:rPr>
              <a:t>・機械（</a:t>
            </a:r>
            <a:r>
              <a:rPr lang="en-US" altLang="ja-JP" sz="1800" b="1">
                <a:solidFill>
                  <a:schemeClr val="bg1"/>
                </a:solidFill>
              </a:rPr>
              <a:t>machine)</a:t>
            </a:r>
          </a:p>
        </p:txBody>
      </p:sp>
      <p:sp>
        <p:nvSpPr>
          <p:cNvPr id="176227" name="Text Box 99"/>
          <p:cNvSpPr txBox="1">
            <a:spLocks noChangeArrowheads="1"/>
          </p:cNvSpPr>
          <p:nvPr/>
        </p:nvSpPr>
        <p:spPr bwMode="auto">
          <a:xfrm>
            <a:off x="3654425" y="1614488"/>
            <a:ext cx="2222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b="1">
                <a:solidFill>
                  <a:schemeClr val="bg1"/>
                </a:solidFill>
              </a:rPr>
              <a:t>・作業方法（</a:t>
            </a:r>
            <a:r>
              <a:rPr lang="en-US" altLang="ja-JP" sz="1800" b="1">
                <a:solidFill>
                  <a:schemeClr val="bg1"/>
                </a:solidFill>
              </a:rPr>
              <a:t>method)</a:t>
            </a:r>
          </a:p>
        </p:txBody>
      </p:sp>
      <p:sp>
        <p:nvSpPr>
          <p:cNvPr id="176228" name="Text Box 100"/>
          <p:cNvSpPr txBox="1">
            <a:spLocks noChangeArrowheads="1"/>
          </p:cNvSpPr>
          <p:nvPr/>
        </p:nvSpPr>
        <p:spPr bwMode="auto">
          <a:xfrm>
            <a:off x="1560513" y="1624013"/>
            <a:ext cx="2222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b="1">
                <a:solidFill>
                  <a:schemeClr val="bg1"/>
                </a:solidFill>
              </a:rPr>
              <a:t>・作業者（</a:t>
            </a:r>
            <a:r>
              <a:rPr lang="en-US" altLang="ja-JP" sz="1800" b="1">
                <a:solidFill>
                  <a:schemeClr val="bg1"/>
                </a:solidFill>
              </a:rPr>
              <a:t>man)</a:t>
            </a:r>
          </a:p>
        </p:txBody>
      </p:sp>
      <p:sp>
        <p:nvSpPr>
          <p:cNvPr id="176229" name="Text Box 101"/>
          <p:cNvSpPr txBox="1">
            <a:spLocks noChangeArrowheads="1"/>
          </p:cNvSpPr>
          <p:nvPr/>
        </p:nvSpPr>
        <p:spPr bwMode="auto">
          <a:xfrm>
            <a:off x="3675063" y="2016125"/>
            <a:ext cx="2222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b="1">
                <a:solidFill>
                  <a:schemeClr val="bg1"/>
                </a:solidFill>
              </a:rPr>
              <a:t>・材料（</a:t>
            </a:r>
            <a:r>
              <a:rPr lang="en-US" altLang="ja-JP" sz="1800" b="1">
                <a:solidFill>
                  <a:schemeClr val="bg1"/>
                </a:solidFill>
              </a:rPr>
              <a:t>material)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176134"/>
                                        </p:tgtEl>
                                        <p:attrNameLst>
                                          <p:attrName>style.visibility</p:attrName>
                                        </p:attrNameLst>
                                      </p:cBhvr>
                                      <p:to>
                                        <p:strVal val="visible"/>
                                      </p:to>
                                    </p:set>
                                    <p:animEffect transition="in" filter="blinds(vertical)">
                                      <p:cBhvr>
                                        <p:cTn id="7" dur="500"/>
                                        <p:tgtEl>
                                          <p:spTgt spid="17613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176228"/>
                                        </p:tgtEl>
                                        <p:attrNameLst>
                                          <p:attrName>style.visibility</p:attrName>
                                        </p:attrNameLst>
                                      </p:cBhvr>
                                      <p:to>
                                        <p:strVal val="visible"/>
                                      </p:to>
                                    </p:set>
                                    <p:animEffect transition="in" filter="blinds(vertical)">
                                      <p:cBhvr>
                                        <p:cTn id="12" dur="500"/>
                                        <p:tgtEl>
                                          <p:spTgt spid="17622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5" fill="hold" grpId="0" nodeType="clickEffect">
                                  <p:stCondLst>
                                    <p:cond delay="0"/>
                                  </p:stCondLst>
                                  <p:childTnLst>
                                    <p:set>
                                      <p:cBhvr>
                                        <p:cTn id="16" dur="1" fill="hold">
                                          <p:stCondLst>
                                            <p:cond delay="0"/>
                                          </p:stCondLst>
                                        </p:cTn>
                                        <p:tgtEl>
                                          <p:spTgt spid="176226"/>
                                        </p:tgtEl>
                                        <p:attrNameLst>
                                          <p:attrName>style.visibility</p:attrName>
                                        </p:attrNameLst>
                                      </p:cBhvr>
                                      <p:to>
                                        <p:strVal val="visible"/>
                                      </p:to>
                                    </p:set>
                                    <p:animEffect transition="in" filter="blinds(vertical)">
                                      <p:cBhvr>
                                        <p:cTn id="17" dur="500"/>
                                        <p:tgtEl>
                                          <p:spTgt spid="17622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5" fill="hold" grpId="0" nodeType="clickEffect">
                                  <p:stCondLst>
                                    <p:cond delay="0"/>
                                  </p:stCondLst>
                                  <p:childTnLst>
                                    <p:set>
                                      <p:cBhvr>
                                        <p:cTn id="21" dur="1" fill="hold">
                                          <p:stCondLst>
                                            <p:cond delay="0"/>
                                          </p:stCondLst>
                                        </p:cTn>
                                        <p:tgtEl>
                                          <p:spTgt spid="176227"/>
                                        </p:tgtEl>
                                        <p:attrNameLst>
                                          <p:attrName>style.visibility</p:attrName>
                                        </p:attrNameLst>
                                      </p:cBhvr>
                                      <p:to>
                                        <p:strVal val="visible"/>
                                      </p:to>
                                    </p:set>
                                    <p:animEffect transition="in" filter="blinds(vertical)">
                                      <p:cBhvr>
                                        <p:cTn id="22" dur="500"/>
                                        <p:tgtEl>
                                          <p:spTgt spid="17622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5" fill="hold" grpId="0" nodeType="clickEffect">
                                  <p:stCondLst>
                                    <p:cond delay="0"/>
                                  </p:stCondLst>
                                  <p:childTnLst>
                                    <p:set>
                                      <p:cBhvr>
                                        <p:cTn id="26" dur="1" fill="hold">
                                          <p:stCondLst>
                                            <p:cond delay="0"/>
                                          </p:stCondLst>
                                        </p:cTn>
                                        <p:tgtEl>
                                          <p:spTgt spid="176229"/>
                                        </p:tgtEl>
                                        <p:attrNameLst>
                                          <p:attrName>style.visibility</p:attrName>
                                        </p:attrNameLst>
                                      </p:cBhvr>
                                      <p:to>
                                        <p:strVal val="visible"/>
                                      </p:to>
                                    </p:set>
                                    <p:animEffect transition="in" filter="blinds(vertical)">
                                      <p:cBhvr>
                                        <p:cTn id="27" dur="500"/>
                                        <p:tgtEl>
                                          <p:spTgt spid="17622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 presetClass="entr" presetSubtype="2" fill="hold" grpId="0" nodeType="clickEffect">
                                  <p:stCondLst>
                                    <p:cond delay="0"/>
                                  </p:stCondLst>
                                  <p:childTnLst>
                                    <p:set>
                                      <p:cBhvr>
                                        <p:cTn id="31" dur="1" fill="hold">
                                          <p:stCondLst>
                                            <p:cond delay="0"/>
                                          </p:stCondLst>
                                        </p:cTn>
                                        <p:tgtEl>
                                          <p:spTgt spid="176141"/>
                                        </p:tgtEl>
                                        <p:attrNameLst>
                                          <p:attrName>style.visibility</p:attrName>
                                        </p:attrNameLst>
                                      </p:cBhvr>
                                      <p:to>
                                        <p:strVal val="visible"/>
                                      </p:to>
                                    </p:set>
                                    <p:anim calcmode="lin" valueType="num">
                                      <p:cBhvr additive="base">
                                        <p:cTn id="32" dur="500" fill="hold"/>
                                        <p:tgtEl>
                                          <p:spTgt spid="176141"/>
                                        </p:tgtEl>
                                        <p:attrNameLst>
                                          <p:attrName>ppt_x</p:attrName>
                                        </p:attrNameLst>
                                      </p:cBhvr>
                                      <p:tavLst>
                                        <p:tav tm="0">
                                          <p:val>
                                            <p:strVal val="1+#ppt_w/2"/>
                                          </p:val>
                                        </p:tav>
                                        <p:tav tm="100000">
                                          <p:val>
                                            <p:strVal val="#ppt_x"/>
                                          </p:val>
                                        </p:tav>
                                      </p:tavLst>
                                    </p:anim>
                                    <p:anim calcmode="lin" valueType="num">
                                      <p:cBhvr additive="base">
                                        <p:cTn id="33" dur="500" fill="hold"/>
                                        <p:tgtEl>
                                          <p:spTgt spid="176141"/>
                                        </p:tgtEl>
                                        <p:attrNameLst>
                                          <p:attrName>ppt_y</p:attrName>
                                        </p:attrNameLst>
                                      </p:cBhvr>
                                      <p:tavLst>
                                        <p:tav tm="0">
                                          <p:val>
                                            <p:strVal val="#ppt_y"/>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ntr" presetSubtype="2" fill="hold" grpId="0" nodeType="clickEffect">
                                  <p:stCondLst>
                                    <p:cond delay="0"/>
                                  </p:stCondLst>
                                  <p:childTnLst>
                                    <p:set>
                                      <p:cBhvr>
                                        <p:cTn id="37" dur="1" fill="hold">
                                          <p:stCondLst>
                                            <p:cond delay="0"/>
                                          </p:stCondLst>
                                        </p:cTn>
                                        <p:tgtEl>
                                          <p:spTgt spid="176143"/>
                                        </p:tgtEl>
                                        <p:attrNameLst>
                                          <p:attrName>style.visibility</p:attrName>
                                        </p:attrNameLst>
                                      </p:cBhvr>
                                      <p:to>
                                        <p:strVal val="visible"/>
                                      </p:to>
                                    </p:set>
                                    <p:anim calcmode="lin" valueType="num">
                                      <p:cBhvr additive="base">
                                        <p:cTn id="38" dur="500" fill="hold"/>
                                        <p:tgtEl>
                                          <p:spTgt spid="176143"/>
                                        </p:tgtEl>
                                        <p:attrNameLst>
                                          <p:attrName>ppt_x</p:attrName>
                                        </p:attrNameLst>
                                      </p:cBhvr>
                                      <p:tavLst>
                                        <p:tav tm="0">
                                          <p:val>
                                            <p:strVal val="1+#ppt_w/2"/>
                                          </p:val>
                                        </p:tav>
                                        <p:tav tm="100000">
                                          <p:val>
                                            <p:strVal val="#ppt_x"/>
                                          </p:val>
                                        </p:tav>
                                      </p:tavLst>
                                    </p:anim>
                                    <p:anim calcmode="lin" valueType="num">
                                      <p:cBhvr additive="base">
                                        <p:cTn id="39" dur="500" fill="hold"/>
                                        <p:tgtEl>
                                          <p:spTgt spid="176143"/>
                                        </p:tgtEl>
                                        <p:attrNameLst>
                                          <p:attrName>ppt_y</p:attrName>
                                        </p:attrNameLst>
                                      </p:cBhvr>
                                      <p:tavLst>
                                        <p:tav tm="0">
                                          <p:val>
                                            <p:strVal val="#ppt_y"/>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3" presetClass="entr" presetSubtype="5" fill="hold" nodeType="clickEffect">
                                  <p:stCondLst>
                                    <p:cond delay="0"/>
                                  </p:stCondLst>
                                  <p:childTnLst>
                                    <p:set>
                                      <p:cBhvr>
                                        <p:cTn id="43" dur="1" fill="hold">
                                          <p:stCondLst>
                                            <p:cond delay="0"/>
                                          </p:stCondLst>
                                        </p:cTn>
                                        <p:tgtEl>
                                          <p:spTgt spid="176219"/>
                                        </p:tgtEl>
                                        <p:attrNameLst>
                                          <p:attrName>style.visibility</p:attrName>
                                        </p:attrNameLst>
                                      </p:cBhvr>
                                      <p:to>
                                        <p:strVal val="visible"/>
                                      </p:to>
                                    </p:set>
                                    <p:animEffect transition="in" filter="blinds(vertical)">
                                      <p:cBhvr>
                                        <p:cTn id="44" dur="500"/>
                                        <p:tgtEl>
                                          <p:spTgt spid="176219"/>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3" presetClass="entr" presetSubtype="10" fill="hold" nodeType="clickEffect">
                                  <p:stCondLst>
                                    <p:cond delay="0"/>
                                  </p:stCondLst>
                                  <p:childTnLst>
                                    <p:set>
                                      <p:cBhvr>
                                        <p:cTn id="48" dur="1" fill="hold">
                                          <p:stCondLst>
                                            <p:cond delay="0"/>
                                          </p:stCondLst>
                                        </p:cTn>
                                        <p:tgtEl>
                                          <p:spTgt spid="176220"/>
                                        </p:tgtEl>
                                        <p:attrNameLst>
                                          <p:attrName>style.visibility</p:attrName>
                                        </p:attrNameLst>
                                      </p:cBhvr>
                                      <p:to>
                                        <p:strVal val="visible"/>
                                      </p:to>
                                    </p:set>
                                    <p:animEffect transition="in" filter="blinds(horizontal)">
                                      <p:cBhvr>
                                        <p:cTn id="49" dur="500"/>
                                        <p:tgtEl>
                                          <p:spTgt spid="176220"/>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3" presetClass="entr" presetSubtype="10" fill="hold" nodeType="clickEffect">
                                  <p:stCondLst>
                                    <p:cond delay="0"/>
                                  </p:stCondLst>
                                  <p:childTnLst>
                                    <p:set>
                                      <p:cBhvr>
                                        <p:cTn id="53" dur="1" fill="hold">
                                          <p:stCondLst>
                                            <p:cond delay="0"/>
                                          </p:stCondLst>
                                        </p:cTn>
                                        <p:tgtEl>
                                          <p:spTgt spid="176223"/>
                                        </p:tgtEl>
                                        <p:attrNameLst>
                                          <p:attrName>style.visibility</p:attrName>
                                        </p:attrNameLst>
                                      </p:cBhvr>
                                      <p:to>
                                        <p:strVal val="visible"/>
                                      </p:to>
                                    </p:set>
                                    <p:animEffect transition="in" filter="blinds(horizontal)">
                                      <p:cBhvr>
                                        <p:cTn id="54" dur="500"/>
                                        <p:tgtEl>
                                          <p:spTgt spid="176223"/>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3" presetClass="entr" presetSubtype="10" fill="hold" nodeType="clickEffect">
                                  <p:stCondLst>
                                    <p:cond delay="0"/>
                                  </p:stCondLst>
                                  <p:childTnLst>
                                    <p:set>
                                      <p:cBhvr>
                                        <p:cTn id="58" dur="1" fill="hold">
                                          <p:stCondLst>
                                            <p:cond delay="0"/>
                                          </p:stCondLst>
                                        </p:cTn>
                                        <p:tgtEl>
                                          <p:spTgt spid="176222"/>
                                        </p:tgtEl>
                                        <p:attrNameLst>
                                          <p:attrName>style.visibility</p:attrName>
                                        </p:attrNameLst>
                                      </p:cBhvr>
                                      <p:to>
                                        <p:strVal val="visible"/>
                                      </p:to>
                                    </p:set>
                                    <p:animEffect transition="in" filter="blinds(horizontal)">
                                      <p:cBhvr>
                                        <p:cTn id="59" dur="500"/>
                                        <p:tgtEl>
                                          <p:spTgt spid="176222"/>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2" presetClass="entr" presetSubtype="2" fill="hold" grpId="0" nodeType="clickEffect">
                                  <p:stCondLst>
                                    <p:cond delay="0"/>
                                  </p:stCondLst>
                                  <p:childTnLst>
                                    <p:set>
                                      <p:cBhvr>
                                        <p:cTn id="63" dur="1" fill="hold">
                                          <p:stCondLst>
                                            <p:cond delay="0"/>
                                          </p:stCondLst>
                                        </p:cTn>
                                        <p:tgtEl>
                                          <p:spTgt spid="176142"/>
                                        </p:tgtEl>
                                        <p:attrNameLst>
                                          <p:attrName>style.visibility</p:attrName>
                                        </p:attrNameLst>
                                      </p:cBhvr>
                                      <p:to>
                                        <p:strVal val="visible"/>
                                      </p:to>
                                    </p:set>
                                    <p:anim calcmode="lin" valueType="num">
                                      <p:cBhvr additive="base">
                                        <p:cTn id="64" dur="500" fill="hold"/>
                                        <p:tgtEl>
                                          <p:spTgt spid="176142"/>
                                        </p:tgtEl>
                                        <p:attrNameLst>
                                          <p:attrName>ppt_x</p:attrName>
                                        </p:attrNameLst>
                                      </p:cBhvr>
                                      <p:tavLst>
                                        <p:tav tm="0">
                                          <p:val>
                                            <p:strVal val="1+#ppt_w/2"/>
                                          </p:val>
                                        </p:tav>
                                        <p:tav tm="100000">
                                          <p:val>
                                            <p:strVal val="#ppt_x"/>
                                          </p:val>
                                        </p:tav>
                                      </p:tavLst>
                                    </p:anim>
                                    <p:anim calcmode="lin" valueType="num">
                                      <p:cBhvr additive="base">
                                        <p:cTn id="65" dur="500" fill="hold"/>
                                        <p:tgtEl>
                                          <p:spTgt spid="1761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42" grpId="0" autoUpdateAnimBg="0"/>
      <p:bldP spid="176134" grpId="0"/>
      <p:bldP spid="176141" grpId="0"/>
      <p:bldP spid="176143" grpId="0"/>
      <p:bldP spid="176226" grpId="0"/>
      <p:bldP spid="176227" grpId="0"/>
      <p:bldP spid="176228" grpId="0"/>
      <p:bldP spid="1762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p:cNvGraphicFramePr>
            <a:graphicFrameLocks noGrp="1"/>
          </p:cNvGraphicFramePr>
          <p:nvPr/>
        </p:nvGraphicFramePr>
        <p:xfrm>
          <a:off x="209550" y="1098550"/>
          <a:ext cx="8753475" cy="2392363"/>
        </p:xfrm>
        <a:graphic>
          <a:graphicData uri="http://schemas.openxmlformats.org/drawingml/2006/table">
            <a:tbl>
              <a:tblPr bandRow="1">
                <a:tableStyleId>{5C22544A-7EE6-4342-B048-85BDC9FD1C3A}</a:tableStyleId>
              </a:tblPr>
              <a:tblGrid>
                <a:gridCol w="667392"/>
                <a:gridCol w="1073630"/>
                <a:gridCol w="1421834"/>
                <a:gridCol w="1644298"/>
                <a:gridCol w="976907"/>
                <a:gridCol w="783460"/>
                <a:gridCol w="715755"/>
                <a:gridCol w="754444"/>
                <a:gridCol w="715756"/>
              </a:tblGrid>
              <a:tr h="365720">
                <a:tc gridSpan="5">
                  <a:txBody>
                    <a:bodyPr/>
                    <a:lstStyle/>
                    <a:p>
                      <a:pPr algn="l">
                        <a:lnSpc>
                          <a:spcPct val="150000"/>
                        </a:lnSpc>
                      </a:pPr>
                      <a:r>
                        <a:rPr kumimoji="1" lang="ja-JP" altLang="en-US" sz="1200" b="1" dirty="0" smtClean="0"/>
                        <a:t>　生産ラインの故障リスク</a:t>
                      </a:r>
                      <a:endParaRPr kumimoji="1" lang="ja-JP" altLang="en-US" sz="1800" b="1" dirty="0"/>
                    </a:p>
                  </a:txBody>
                  <a:tcPr marT="45701" marB="45701">
                    <a:lnL w="12700" cmpd="sng">
                      <a:noFill/>
                    </a:lnL>
                    <a:lnR w="28575" cap="flat" cmpd="sng" algn="ctr">
                      <a:solidFill>
                        <a:schemeClr val="bg2"/>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ja-JP" altLang="en-US" sz="1800" dirty="0" smtClean="0"/>
                        <a:t>対　策　前</a:t>
                      </a:r>
                      <a:endParaRPr lang="ja-JP" altLang="en-US" sz="1800" dirty="0"/>
                    </a:p>
                  </a:txBody>
                  <a:tcPr marT="45701" marB="45701">
                    <a:lnL w="2857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solidFill>
                      <a:srgbClr val="FFC000"/>
                    </a:solidFill>
                  </a:tcPr>
                </a:tc>
                <a:tc hMerge="1">
                  <a:txBody>
                    <a:bodyPr/>
                    <a:lstStyle/>
                    <a:p>
                      <a:endParaRPr kumimoji="1" lang="ja-JP" altLang="en-US" dirty="0"/>
                    </a:p>
                  </a:txBody>
                  <a:tcP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tcPr>
                </a:tc>
                <a:tc hMerge="1">
                  <a:txBody>
                    <a:bodyPr/>
                    <a:lstStyle/>
                    <a:p>
                      <a:endParaRPr kumimoji="1" lang="ja-JP" altLang="en-US" dirty="0"/>
                    </a:p>
                  </a:txBody>
                  <a:tcP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tcPr>
                </a:tc>
                <a:tc hMerge="1">
                  <a:txBody>
                    <a:bodyPr/>
                    <a:lstStyle/>
                    <a:p>
                      <a:endParaRPr kumimoji="1" lang="ja-JP" altLang="en-US" dirty="0"/>
                    </a:p>
                  </a:txBody>
                  <a:tcPr>
                    <a:lnL w="952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tcPr>
                </a:tc>
              </a:tr>
              <a:tr h="289520">
                <a:tc>
                  <a:txBody>
                    <a:bodyPr/>
                    <a:lstStyle/>
                    <a:p>
                      <a:pPr algn="ctr"/>
                      <a:r>
                        <a:rPr kumimoji="1" lang="ja-JP" altLang="en-US" sz="1300" b="1" dirty="0" smtClean="0"/>
                        <a:t>行程</a:t>
                      </a:r>
                      <a:endParaRPr kumimoji="1" lang="ja-JP" altLang="en-US" sz="1300" b="1" dirty="0"/>
                    </a:p>
                  </a:txBody>
                  <a:tcPr marT="45701" marB="45701">
                    <a:lnL w="285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300" b="1" dirty="0" smtClean="0"/>
                        <a:t>設備</a:t>
                      </a:r>
                      <a:endParaRPr kumimoji="1" lang="en-US" altLang="ja-JP" sz="1300" b="1" dirty="0" smtClean="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300" b="1" dirty="0" smtClean="0"/>
                        <a:t>機器</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300" b="1" dirty="0" smtClean="0"/>
                        <a:t>部位</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300" b="1" dirty="0" smtClean="0"/>
                        <a:t>故障モード</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300" b="1" dirty="0" smtClean="0"/>
                        <a:t>発生度</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rgbClr val="FFFF00"/>
                    </a:solidFill>
                  </a:tcPr>
                </a:tc>
                <a:tc>
                  <a:txBody>
                    <a:bodyPr/>
                    <a:lstStyle/>
                    <a:p>
                      <a:pPr algn="ctr"/>
                      <a:r>
                        <a:rPr kumimoji="1" lang="ja-JP" altLang="en-US" sz="1300" b="1" dirty="0" smtClean="0"/>
                        <a:t>影響度</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rgbClr val="FF99FF"/>
                    </a:solidFill>
                  </a:tcPr>
                </a:tc>
                <a:tc>
                  <a:txBody>
                    <a:bodyPr/>
                    <a:lstStyle/>
                    <a:p>
                      <a:pPr algn="ctr"/>
                      <a:r>
                        <a:rPr kumimoji="1" lang="ja-JP" altLang="en-US" sz="1300" b="1" dirty="0" smtClean="0"/>
                        <a:t>安全度</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rgbClr val="66FF66"/>
                    </a:solidFill>
                  </a:tcPr>
                </a:tc>
                <a:tc>
                  <a:txBody>
                    <a:bodyPr/>
                    <a:lstStyle/>
                    <a:p>
                      <a:pPr algn="ctr"/>
                      <a:r>
                        <a:rPr kumimoji="1" lang="ja-JP" altLang="en-US" sz="1300" b="1" dirty="0" smtClean="0"/>
                        <a:t>合計</a:t>
                      </a:r>
                      <a:endParaRPr kumimoji="1" lang="ja-JP" altLang="en-US" sz="1300" b="1" dirty="0"/>
                    </a:p>
                  </a:txBody>
                  <a:tcPr marT="45701" marB="45701">
                    <a:lnL w="952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r>
              <a:tr h="289520">
                <a:tc>
                  <a:txBody>
                    <a:bodyPr/>
                    <a:lstStyle/>
                    <a:p>
                      <a:r>
                        <a:rPr kumimoji="1" lang="ja-JP" altLang="en-US" sz="1300" b="1" dirty="0" smtClean="0"/>
                        <a:t>加工</a:t>
                      </a:r>
                      <a:endParaRPr kumimoji="1" lang="en-US" altLang="ja-JP" sz="1300" b="1" dirty="0" smtClean="0"/>
                    </a:p>
                  </a:txBody>
                  <a:tcPr marT="45701" marB="45701">
                    <a:lnL w="285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r>
                        <a:rPr kumimoji="1" lang="ja-JP" altLang="en-US" sz="1300" b="1" dirty="0" smtClean="0"/>
                        <a:t>ボイラー</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r>
                        <a:rPr kumimoji="1" lang="ja-JP" altLang="en-US" sz="1300" b="1" dirty="0" smtClean="0"/>
                        <a:t>脱気タンク</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r>
                        <a:rPr kumimoji="1" lang="ja-JP" altLang="en-US" sz="1300" b="1" dirty="0" smtClean="0"/>
                        <a:t>電磁弁</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r>
                        <a:rPr kumimoji="1" lang="ja-JP" altLang="en-US" sz="1300" b="1" dirty="0" smtClean="0"/>
                        <a:t>錆</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300" b="1" dirty="0" smtClean="0"/>
                        <a:t>２</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rgbClr val="FFFF00"/>
                    </a:solidFill>
                  </a:tcPr>
                </a:tc>
                <a:tc>
                  <a:txBody>
                    <a:bodyPr/>
                    <a:lstStyle/>
                    <a:p>
                      <a:pPr algn="ctr"/>
                      <a:r>
                        <a:rPr kumimoji="1" lang="ja-JP" altLang="en-US" sz="1300" b="1" dirty="0" smtClean="0"/>
                        <a:t>１</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rgbClr val="FF99FF"/>
                    </a:solidFill>
                  </a:tcPr>
                </a:tc>
                <a:tc>
                  <a:txBody>
                    <a:bodyPr/>
                    <a:lstStyle/>
                    <a:p>
                      <a:pPr algn="ctr"/>
                      <a:r>
                        <a:rPr kumimoji="1" lang="ja-JP" altLang="en-US" sz="1300" b="1" dirty="0" smtClean="0"/>
                        <a:t>１</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rgbClr val="66FF66"/>
                    </a:solidFill>
                  </a:tcPr>
                </a:tc>
                <a:tc>
                  <a:txBody>
                    <a:bodyPr/>
                    <a:lstStyle/>
                    <a:p>
                      <a:pPr algn="ctr"/>
                      <a:r>
                        <a:rPr kumimoji="1" lang="ja-JP" altLang="en-US" sz="1300" b="1" dirty="0" smtClean="0"/>
                        <a:t>２</a:t>
                      </a:r>
                      <a:endParaRPr kumimoji="1" lang="ja-JP" altLang="en-US" sz="1300" b="1" dirty="0"/>
                    </a:p>
                  </a:txBody>
                  <a:tcPr marT="45701" marB="45701">
                    <a:lnL w="952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r>
              <a:tr h="289520">
                <a:tc>
                  <a:txBody>
                    <a:bodyPr/>
                    <a:lstStyle/>
                    <a:p>
                      <a:r>
                        <a:rPr kumimoji="1" lang="ja-JP" altLang="en-US" sz="1300" b="1" dirty="0" smtClean="0"/>
                        <a:t>加工</a:t>
                      </a:r>
                      <a:endParaRPr kumimoji="1" lang="ja-JP" altLang="en-US" sz="1300" b="1" dirty="0"/>
                    </a:p>
                  </a:txBody>
                  <a:tcPr marT="45701" marB="45701">
                    <a:lnL w="285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r>
                        <a:rPr kumimoji="1" lang="ja-JP" altLang="en-US" sz="1300" b="1" dirty="0" smtClean="0"/>
                        <a:t>混合器</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r>
                        <a:rPr kumimoji="1" lang="ja-JP" altLang="en-US" sz="1300" b="1" dirty="0" smtClean="0"/>
                        <a:t>元圧レギュレータ</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r>
                        <a:rPr kumimoji="1" lang="ja-JP" altLang="en-US" sz="1300" b="1" dirty="0" smtClean="0"/>
                        <a:t>バルブアッセンブリ</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r>
                        <a:rPr kumimoji="1" lang="ja-JP" altLang="en-US" sz="1300" b="1" dirty="0" smtClean="0"/>
                        <a:t>破損</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300" b="1" dirty="0" smtClean="0"/>
                        <a:t>２</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rgbClr val="FFFF00"/>
                    </a:solidFill>
                  </a:tcPr>
                </a:tc>
                <a:tc>
                  <a:txBody>
                    <a:bodyPr/>
                    <a:lstStyle/>
                    <a:p>
                      <a:pPr algn="ctr"/>
                      <a:r>
                        <a:rPr kumimoji="1" lang="ja-JP" altLang="en-US" sz="1300" b="1" dirty="0" smtClean="0"/>
                        <a:t>４</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rgbClr val="FF99FF"/>
                    </a:solidFill>
                  </a:tcPr>
                </a:tc>
                <a:tc>
                  <a:txBody>
                    <a:bodyPr/>
                    <a:lstStyle/>
                    <a:p>
                      <a:pPr algn="ctr"/>
                      <a:r>
                        <a:rPr kumimoji="1" lang="ja-JP" altLang="en-US" sz="1300" b="1" dirty="0" smtClean="0"/>
                        <a:t>１</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rgbClr val="66FF66"/>
                    </a:solidFill>
                  </a:tcPr>
                </a:tc>
                <a:tc>
                  <a:txBody>
                    <a:bodyPr/>
                    <a:lstStyle/>
                    <a:p>
                      <a:pPr algn="ctr"/>
                      <a:r>
                        <a:rPr kumimoji="1" lang="ja-JP" altLang="en-US" sz="1300" b="1" dirty="0" smtClean="0"/>
                        <a:t>８</a:t>
                      </a:r>
                      <a:endParaRPr kumimoji="1" lang="ja-JP" altLang="en-US" sz="1300" b="1" dirty="0"/>
                    </a:p>
                  </a:txBody>
                  <a:tcPr marT="45701" marB="45701">
                    <a:lnL w="952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r>
              <a:tr h="289520">
                <a:tc>
                  <a:txBody>
                    <a:bodyPr/>
                    <a:lstStyle/>
                    <a:p>
                      <a:r>
                        <a:rPr kumimoji="1" lang="ja-JP" altLang="en-US" sz="1300" b="1" dirty="0" smtClean="0"/>
                        <a:t>加工</a:t>
                      </a:r>
                      <a:endParaRPr kumimoji="1" lang="ja-JP" altLang="en-US" sz="1300" b="1" dirty="0"/>
                    </a:p>
                  </a:txBody>
                  <a:tcPr marT="45701" marB="45701">
                    <a:lnL w="285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b="1" i="0" u="none" strike="noStrike" kern="1200" cap="none" spc="0" normalizeH="0" baseline="0" noProof="0" dirty="0" smtClean="0">
                          <a:ln>
                            <a:noFill/>
                          </a:ln>
                          <a:solidFill>
                            <a:srgbClr val="000000"/>
                          </a:solidFill>
                          <a:effectLst/>
                          <a:uLnTx/>
                          <a:uFillTx/>
                          <a:latin typeface="+mn-lt"/>
                          <a:ea typeface="+mn-ea"/>
                          <a:cs typeface="+mn-cs"/>
                        </a:rPr>
                        <a:t>混合器</a:t>
                      </a:r>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r>
                        <a:rPr kumimoji="1" lang="ja-JP" altLang="en-US" sz="1300" b="1" dirty="0" smtClean="0"/>
                        <a:t>温水入り口弁</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r>
                        <a:rPr kumimoji="1" lang="ja-JP" altLang="en-US" sz="1300" b="1" dirty="0" smtClean="0"/>
                        <a:t>モーター</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r>
                        <a:rPr kumimoji="1" lang="ja-JP" altLang="en-US" sz="1300" b="1" dirty="0" smtClean="0"/>
                        <a:t>破損</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300" b="1" dirty="0" smtClean="0"/>
                        <a:t>２</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rgbClr val="FFFF00"/>
                    </a:solidFill>
                  </a:tcPr>
                </a:tc>
                <a:tc>
                  <a:txBody>
                    <a:bodyPr/>
                    <a:lstStyle/>
                    <a:p>
                      <a:pPr algn="ctr"/>
                      <a:r>
                        <a:rPr kumimoji="1" lang="ja-JP" altLang="en-US" sz="1300" b="1" dirty="0" smtClean="0"/>
                        <a:t>４</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rgbClr val="FF99FF"/>
                    </a:solidFill>
                  </a:tcPr>
                </a:tc>
                <a:tc>
                  <a:txBody>
                    <a:bodyPr/>
                    <a:lstStyle/>
                    <a:p>
                      <a:pPr algn="ctr"/>
                      <a:r>
                        <a:rPr kumimoji="1" lang="ja-JP" altLang="en-US" sz="1300" b="1" dirty="0" smtClean="0"/>
                        <a:t>１</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rgbClr val="66FF66"/>
                    </a:solidFill>
                  </a:tcPr>
                </a:tc>
                <a:tc>
                  <a:txBody>
                    <a:bodyPr/>
                    <a:lstStyle/>
                    <a:p>
                      <a:pPr algn="ctr"/>
                      <a:r>
                        <a:rPr kumimoji="1" lang="ja-JP" altLang="en-US" sz="1300" b="1" dirty="0" smtClean="0"/>
                        <a:t>８</a:t>
                      </a:r>
                      <a:endParaRPr kumimoji="1" lang="ja-JP" altLang="en-US" sz="1300" b="1" dirty="0"/>
                    </a:p>
                  </a:txBody>
                  <a:tcPr marT="45701" marB="45701">
                    <a:lnL w="952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r>
              <a:tr h="2895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b="1" i="0" u="none" strike="noStrike" kern="1200" cap="none" spc="0" normalizeH="0" baseline="0" noProof="0" dirty="0" smtClean="0">
                          <a:ln>
                            <a:noFill/>
                          </a:ln>
                          <a:solidFill>
                            <a:srgbClr val="000000"/>
                          </a:solidFill>
                          <a:effectLst/>
                          <a:uLnTx/>
                          <a:uFillTx/>
                          <a:latin typeface="+mn-lt"/>
                          <a:ea typeface="+mn-ea"/>
                          <a:cs typeface="+mn-cs"/>
                        </a:rPr>
                        <a:t>充填</a:t>
                      </a:r>
                    </a:p>
                  </a:txBody>
                  <a:tcPr marT="45701" marB="45701">
                    <a:lnL w="285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r>
                        <a:rPr kumimoji="1" lang="ja-JP" altLang="en-US" sz="1300" b="1" dirty="0" smtClean="0"/>
                        <a:t>包装機</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r>
                        <a:rPr kumimoji="1" lang="ja-JP" altLang="en-US" sz="1300" b="1" dirty="0" smtClean="0"/>
                        <a:t>ベルト送り部</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r>
                        <a:rPr kumimoji="1" lang="ja-JP" altLang="en-US" sz="1300" b="1" dirty="0" smtClean="0"/>
                        <a:t>バキュウムベルト</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r>
                        <a:rPr kumimoji="1" lang="ja-JP" altLang="en-US" sz="1300" b="1" dirty="0" smtClean="0"/>
                        <a:t>摩耗</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300" b="1" dirty="0" smtClean="0"/>
                        <a:t>４</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rgbClr val="FFFF00"/>
                    </a:solidFill>
                  </a:tcPr>
                </a:tc>
                <a:tc>
                  <a:txBody>
                    <a:bodyPr/>
                    <a:lstStyle/>
                    <a:p>
                      <a:pPr algn="ctr"/>
                      <a:r>
                        <a:rPr kumimoji="1" lang="ja-JP" altLang="en-US" sz="1300" b="1" dirty="0" smtClean="0"/>
                        <a:t>３</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rgbClr val="FF99FF"/>
                    </a:solidFill>
                  </a:tcPr>
                </a:tc>
                <a:tc>
                  <a:txBody>
                    <a:bodyPr/>
                    <a:lstStyle/>
                    <a:p>
                      <a:pPr algn="ctr"/>
                      <a:r>
                        <a:rPr kumimoji="1" lang="ja-JP" altLang="en-US" sz="1300" b="1" dirty="0" smtClean="0"/>
                        <a:t>１</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rgbClr val="66FF66"/>
                    </a:solidFill>
                  </a:tcPr>
                </a:tc>
                <a:tc>
                  <a:txBody>
                    <a:bodyPr/>
                    <a:lstStyle/>
                    <a:p>
                      <a:pPr algn="ctr"/>
                      <a:r>
                        <a:rPr kumimoji="1" lang="ja-JP" altLang="en-US" sz="1300" b="1" dirty="0" smtClean="0"/>
                        <a:t>１２</a:t>
                      </a:r>
                      <a:endParaRPr kumimoji="1" lang="ja-JP" altLang="en-US" sz="1300" b="1" dirty="0"/>
                    </a:p>
                  </a:txBody>
                  <a:tcPr marT="45701" marB="45701">
                    <a:lnL w="952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r>
              <a:tr h="2895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b="1" i="0" u="none" strike="noStrike" kern="1200" cap="none" spc="0" normalizeH="0" baseline="0" noProof="0" dirty="0" smtClean="0">
                          <a:ln>
                            <a:noFill/>
                          </a:ln>
                          <a:solidFill>
                            <a:srgbClr val="000000"/>
                          </a:solidFill>
                          <a:effectLst/>
                          <a:uLnTx/>
                          <a:uFillTx/>
                          <a:latin typeface="+mn-lt"/>
                          <a:ea typeface="+mn-ea"/>
                          <a:cs typeface="+mn-cs"/>
                        </a:rPr>
                        <a:t>充填</a:t>
                      </a:r>
                    </a:p>
                  </a:txBody>
                  <a:tcPr marT="45701" marB="45701">
                    <a:lnL w="285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r>
                        <a:rPr kumimoji="1" lang="ja-JP" altLang="en-US" sz="1300" b="1" dirty="0" smtClean="0"/>
                        <a:t>現像材貯蔵</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r>
                        <a:rPr kumimoji="1" lang="ja-JP" altLang="en-US" sz="1300" b="1" dirty="0" smtClean="0"/>
                        <a:t>ドラム缶反転機</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r>
                        <a:rPr kumimoji="1" lang="ja-JP" altLang="en-US" sz="1300" b="1" dirty="0" smtClean="0"/>
                        <a:t>減速機</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r>
                        <a:rPr kumimoji="1" lang="ja-JP" altLang="en-US" sz="1300" b="1" dirty="0" smtClean="0"/>
                        <a:t>破損</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300" b="1" dirty="0" smtClean="0"/>
                        <a:t>３</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rgbClr val="FFFF00"/>
                    </a:solidFill>
                  </a:tcPr>
                </a:tc>
                <a:tc>
                  <a:txBody>
                    <a:bodyPr/>
                    <a:lstStyle/>
                    <a:p>
                      <a:pPr algn="ctr"/>
                      <a:r>
                        <a:rPr kumimoji="1" lang="ja-JP" altLang="en-US" sz="1300" b="1" dirty="0" smtClean="0"/>
                        <a:t>４</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rgbClr val="FF99FF"/>
                    </a:solidFill>
                  </a:tcPr>
                </a:tc>
                <a:tc>
                  <a:txBody>
                    <a:bodyPr/>
                    <a:lstStyle/>
                    <a:p>
                      <a:pPr algn="ctr"/>
                      <a:r>
                        <a:rPr kumimoji="1" lang="ja-JP" altLang="en-US" sz="1300" b="1" dirty="0" smtClean="0"/>
                        <a:t>４</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rgbClr val="66FF66"/>
                    </a:solidFill>
                  </a:tcPr>
                </a:tc>
                <a:tc>
                  <a:txBody>
                    <a:bodyPr/>
                    <a:lstStyle/>
                    <a:p>
                      <a:pPr algn="ctr"/>
                      <a:r>
                        <a:rPr kumimoji="1" lang="ja-JP" altLang="en-US" sz="1300" b="1" dirty="0" smtClean="0"/>
                        <a:t>４８</a:t>
                      </a:r>
                      <a:endParaRPr kumimoji="1" lang="ja-JP" altLang="en-US" sz="1300" b="1" dirty="0"/>
                    </a:p>
                  </a:txBody>
                  <a:tcPr marT="45701" marB="45701">
                    <a:lnL w="952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r>
              <a:tr h="2895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b="1" i="0" u="none" strike="noStrike" kern="1200" cap="none" spc="0" normalizeH="0" baseline="0" noProof="0" dirty="0" smtClean="0">
                          <a:ln>
                            <a:noFill/>
                          </a:ln>
                          <a:solidFill>
                            <a:srgbClr val="000000"/>
                          </a:solidFill>
                          <a:effectLst/>
                          <a:uLnTx/>
                          <a:uFillTx/>
                          <a:latin typeface="+mn-lt"/>
                          <a:ea typeface="+mn-ea"/>
                          <a:cs typeface="+mn-cs"/>
                        </a:rPr>
                        <a:t>充填</a:t>
                      </a:r>
                    </a:p>
                  </a:txBody>
                  <a:tcPr marT="45701" marB="45701">
                    <a:lnL w="285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tcPr>
                </a:tc>
                <a:tc>
                  <a:txBody>
                    <a:bodyPr/>
                    <a:lstStyle/>
                    <a:p>
                      <a:r>
                        <a:rPr kumimoji="1" lang="ja-JP" altLang="en-US" sz="1300" b="1" dirty="0" smtClean="0"/>
                        <a:t>梱包器</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tcPr>
                </a:tc>
                <a:tc>
                  <a:txBody>
                    <a:bodyPr/>
                    <a:lstStyle/>
                    <a:p>
                      <a:r>
                        <a:rPr kumimoji="1" lang="ja-JP" altLang="en-US" sz="1300" b="1" dirty="0" smtClean="0"/>
                        <a:t>プッシャー</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tcPr>
                </a:tc>
                <a:tc>
                  <a:txBody>
                    <a:bodyPr/>
                    <a:lstStyle/>
                    <a:p>
                      <a:r>
                        <a:rPr kumimoji="1" lang="ja-JP" altLang="en-US" sz="1300" b="1" dirty="0" smtClean="0"/>
                        <a:t>センサー</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tcPr>
                </a:tc>
                <a:tc>
                  <a:txBody>
                    <a:bodyPr/>
                    <a:lstStyle/>
                    <a:p>
                      <a:r>
                        <a:rPr kumimoji="1" lang="ja-JP" altLang="en-US" sz="1300" b="1" dirty="0" smtClean="0"/>
                        <a:t>破損</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tcPr>
                </a:tc>
                <a:tc>
                  <a:txBody>
                    <a:bodyPr/>
                    <a:lstStyle/>
                    <a:p>
                      <a:pPr algn="ctr"/>
                      <a:r>
                        <a:rPr kumimoji="1" lang="ja-JP" altLang="en-US" sz="1300" b="1" dirty="0" smtClean="0"/>
                        <a:t>２</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solidFill>
                      <a:srgbClr val="FFFF00"/>
                    </a:solidFill>
                  </a:tcPr>
                </a:tc>
                <a:tc>
                  <a:txBody>
                    <a:bodyPr/>
                    <a:lstStyle/>
                    <a:p>
                      <a:pPr algn="ctr"/>
                      <a:r>
                        <a:rPr kumimoji="1" lang="ja-JP" altLang="en-US" sz="1300" b="1" dirty="0" smtClean="0"/>
                        <a:t>４</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solidFill>
                      <a:srgbClr val="FF99FF"/>
                    </a:solidFill>
                  </a:tcPr>
                </a:tc>
                <a:tc>
                  <a:txBody>
                    <a:bodyPr/>
                    <a:lstStyle/>
                    <a:p>
                      <a:pPr algn="ctr"/>
                      <a:r>
                        <a:rPr kumimoji="1" lang="ja-JP" altLang="en-US" sz="1300" b="1" dirty="0" smtClean="0"/>
                        <a:t>１</a:t>
                      </a:r>
                      <a:endParaRPr kumimoji="1" lang="ja-JP" altLang="en-US" sz="1300" b="1" dirty="0"/>
                    </a:p>
                  </a:txBody>
                  <a:tcPr marT="45701" marB="45701">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solidFill>
                      <a:srgbClr val="66FF66"/>
                    </a:solidFill>
                  </a:tcPr>
                </a:tc>
                <a:tc>
                  <a:txBody>
                    <a:bodyPr/>
                    <a:lstStyle/>
                    <a:p>
                      <a:pPr algn="ctr"/>
                      <a:r>
                        <a:rPr kumimoji="1" lang="ja-JP" altLang="en-US" sz="1300" b="1" dirty="0" smtClean="0"/>
                        <a:t>８</a:t>
                      </a:r>
                      <a:endParaRPr kumimoji="1" lang="ja-JP" altLang="en-US" sz="1300" b="1" dirty="0"/>
                    </a:p>
                  </a:txBody>
                  <a:tcPr marT="45701" marB="45701">
                    <a:lnL w="9525"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tcPr>
                </a:tc>
              </a:tr>
            </a:tbl>
          </a:graphicData>
        </a:graphic>
      </p:graphicFrame>
      <p:sp>
        <p:nvSpPr>
          <p:cNvPr id="22616" name="正方形/長方形 15"/>
          <p:cNvSpPr>
            <a:spLocks noChangeArrowheads="1"/>
          </p:cNvSpPr>
          <p:nvPr/>
        </p:nvSpPr>
        <p:spPr bwMode="auto">
          <a:xfrm>
            <a:off x="842963" y="55563"/>
            <a:ext cx="38766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400">
                <a:solidFill>
                  <a:srgbClr val="0000FF"/>
                </a:solidFill>
                <a:latin typeface="HG創英角ﾎﾟｯﾌﾟ体" pitchFamily="49" charset="-128"/>
                <a:ea typeface="HG創英角ﾎﾟｯﾌﾟ体" pitchFamily="49" charset="-128"/>
              </a:rPr>
              <a:t>４、問題を評価し絞り込む</a:t>
            </a:r>
          </a:p>
        </p:txBody>
      </p:sp>
      <p:graphicFrame>
        <p:nvGraphicFramePr>
          <p:cNvPr id="17" name="表 16"/>
          <p:cNvGraphicFramePr>
            <a:graphicFrameLocks noGrp="1"/>
          </p:cNvGraphicFramePr>
          <p:nvPr/>
        </p:nvGraphicFramePr>
        <p:xfrm>
          <a:off x="200025" y="4049713"/>
          <a:ext cx="8799513" cy="1736725"/>
        </p:xfrm>
        <a:graphic>
          <a:graphicData uri="http://schemas.openxmlformats.org/drawingml/2006/table">
            <a:tbl>
              <a:tblPr firstRow="1" bandRow="1">
                <a:tableStyleId>{5C22544A-7EE6-4342-B048-85BDC9FD1C3A}</a:tableStyleId>
              </a:tblPr>
              <a:tblGrid>
                <a:gridCol w="978802"/>
                <a:gridCol w="2190187"/>
                <a:gridCol w="2771653"/>
                <a:gridCol w="2858872"/>
              </a:tblGrid>
              <a:tr h="365654">
                <a:tc>
                  <a:txBody>
                    <a:bodyPr/>
                    <a:lstStyle/>
                    <a:p>
                      <a:pPr algn="ctr"/>
                      <a:r>
                        <a:rPr kumimoji="1" lang="ja-JP" altLang="en-US" sz="1800" dirty="0" smtClean="0">
                          <a:solidFill>
                            <a:schemeClr val="bg2"/>
                          </a:solidFill>
                        </a:rPr>
                        <a:t>評価点</a:t>
                      </a:r>
                      <a:endParaRPr kumimoji="1" lang="ja-JP" altLang="en-US" sz="1800" dirty="0">
                        <a:solidFill>
                          <a:schemeClr val="bg2"/>
                        </a:solidFill>
                      </a:endParaRPr>
                    </a:p>
                  </a:txBody>
                  <a:tcPr marL="91439" marR="91439" marT="45668" marB="45668">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algn="ctr"/>
                      <a:r>
                        <a:rPr kumimoji="1" lang="ja-JP" altLang="en-US" sz="1800" dirty="0" smtClean="0">
                          <a:solidFill>
                            <a:schemeClr val="bg2"/>
                          </a:solidFill>
                        </a:rPr>
                        <a:t>発生度</a:t>
                      </a:r>
                      <a:endParaRPr kumimoji="1" lang="ja-JP" altLang="en-US" sz="1800" dirty="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FFFF00"/>
                    </a:solidFill>
                  </a:tcPr>
                </a:tc>
                <a:tc>
                  <a:txBody>
                    <a:bodyPr/>
                    <a:lstStyle/>
                    <a:p>
                      <a:pPr algn="ctr"/>
                      <a:r>
                        <a:rPr kumimoji="1" lang="ja-JP" altLang="en-US" sz="1800" dirty="0" smtClean="0">
                          <a:solidFill>
                            <a:schemeClr val="bg2"/>
                          </a:solidFill>
                        </a:rPr>
                        <a:t>影響度</a:t>
                      </a:r>
                      <a:endParaRPr kumimoji="1" lang="ja-JP" altLang="en-US" sz="1800" dirty="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FF99FF"/>
                    </a:solidFill>
                  </a:tcPr>
                </a:tc>
                <a:tc>
                  <a:txBody>
                    <a:bodyPr/>
                    <a:lstStyle/>
                    <a:p>
                      <a:pPr algn="ctr"/>
                      <a:r>
                        <a:rPr kumimoji="1" lang="ja-JP" altLang="en-US" sz="1800" dirty="0" smtClean="0">
                          <a:solidFill>
                            <a:schemeClr val="bg2"/>
                          </a:solidFill>
                        </a:rPr>
                        <a:t>安全度</a:t>
                      </a:r>
                      <a:endParaRPr kumimoji="1" lang="ja-JP" altLang="en-US" sz="1800" dirty="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66FF66"/>
                    </a:solidFill>
                  </a:tcPr>
                </a:tc>
              </a:tr>
              <a:tr h="274214">
                <a:tc>
                  <a:txBody>
                    <a:bodyPr/>
                    <a:lstStyle/>
                    <a:p>
                      <a:pPr algn="ctr"/>
                      <a:r>
                        <a:rPr kumimoji="1" lang="ja-JP" altLang="en-US" sz="1200" b="1" dirty="0" smtClean="0">
                          <a:solidFill>
                            <a:schemeClr val="bg2"/>
                          </a:solidFill>
                        </a:rPr>
                        <a:t>５</a:t>
                      </a:r>
                      <a:endParaRPr kumimoji="1" lang="ja-JP" altLang="en-US" sz="1200" b="1" dirty="0">
                        <a:solidFill>
                          <a:schemeClr val="bg2"/>
                        </a:solidFill>
                      </a:endParaRPr>
                    </a:p>
                  </a:txBody>
                  <a:tcPr marL="91439" marR="91439" marT="45668" marB="45668">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algn="l"/>
                      <a:r>
                        <a:rPr kumimoji="1" lang="ja-JP" altLang="en-US" sz="1200" b="1" dirty="0" smtClean="0">
                          <a:solidFill>
                            <a:schemeClr val="bg2"/>
                          </a:solidFill>
                        </a:rPr>
                        <a:t>週に１回程度発生する</a:t>
                      </a:r>
                      <a:endParaRPr kumimoji="1" lang="ja-JP" altLang="en-US" sz="1200" b="1" dirty="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FFFF00"/>
                    </a:solidFill>
                  </a:tcPr>
                </a:tc>
                <a:tc>
                  <a:txBody>
                    <a:bodyPr/>
                    <a:lstStyle/>
                    <a:p>
                      <a:pPr algn="l"/>
                      <a:r>
                        <a:rPr kumimoji="1" lang="ja-JP" altLang="en-US" sz="1200" b="1" dirty="0" smtClean="0">
                          <a:solidFill>
                            <a:schemeClr val="bg2"/>
                          </a:solidFill>
                        </a:rPr>
                        <a:t>工程・製品に重大な影響がある</a:t>
                      </a:r>
                      <a:endParaRPr kumimoji="1" lang="ja-JP" altLang="en-US" sz="1200" b="1" dirty="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FF99FF"/>
                    </a:solidFill>
                  </a:tcPr>
                </a:tc>
                <a:tc>
                  <a:txBody>
                    <a:bodyPr/>
                    <a:lstStyle/>
                    <a:p>
                      <a:pPr algn="l"/>
                      <a:r>
                        <a:rPr kumimoji="1" lang="ja-JP" altLang="en-US" sz="1200" b="1" dirty="0" smtClean="0">
                          <a:solidFill>
                            <a:schemeClr val="bg2"/>
                          </a:solidFill>
                        </a:rPr>
                        <a:t>可燃・有害性の危険性がある</a:t>
                      </a:r>
                      <a:endParaRPr kumimoji="1" lang="en-US" altLang="ja-JP" sz="1200" b="1" dirty="0" smtClean="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66FF66"/>
                    </a:solidFill>
                  </a:tcPr>
                </a:tc>
              </a:tr>
              <a:tr h="274214">
                <a:tc>
                  <a:txBody>
                    <a:bodyPr/>
                    <a:lstStyle/>
                    <a:p>
                      <a:pPr algn="ctr"/>
                      <a:r>
                        <a:rPr kumimoji="1" lang="ja-JP" altLang="en-US" sz="1200" b="1" dirty="0" smtClean="0">
                          <a:solidFill>
                            <a:schemeClr val="bg2"/>
                          </a:solidFill>
                        </a:rPr>
                        <a:t>４</a:t>
                      </a:r>
                      <a:endParaRPr kumimoji="1" lang="ja-JP" altLang="en-US" sz="1200" b="1" dirty="0">
                        <a:solidFill>
                          <a:schemeClr val="bg2"/>
                        </a:solidFill>
                      </a:endParaRPr>
                    </a:p>
                  </a:txBody>
                  <a:tcPr marL="91439" marR="91439" marT="45668" marB="45668">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smtClean="0">
                          <a:solidFill>
                            <a:schemeClr val="bg2"/>
                          </a:solidFill>
                        </a:rPr>
                        <a:t>月に１回程度発生する</a:t>
                      </a: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FFFF00"/>
                    </a:solidFill>
                  </a:tcPr>
                </a:tc>
                <a:tc>
                  <a:txBody>
                    <a:bodyPr/>
                    <a:lstStyle/>
                    <a:p>
                      <a:pPr algn="l"/>
                      <a:r>
                        <a:rPr kumimoji="1" lang="ja-JP" altLang="en-US" sz="1200" b="1" dirty="0" smtClean="0">
                          <a:solidFill>
                            <a:schemeClr val="bg2"/>
                          </a:solidFill>
                        </a:rPr>
                        <a:t>工程に重大な影響がある</a:t>
                      </a:r>
                      <a:endParaRPr kumimoji="1" lang="ja-JP" altLang="en-US" sz="1200" b="1" dirty="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FF99FF"/>
                    </a:solidFill>
                  </a:tcPr>
                </a:tc>
                <a:tc>
                  <a:txBody>
                    <a:bodyPr/>
                    <a:lstStyle/>
                    <a:p>
                      <a:pPr algn="l"/>
                      <a:r>
                        <a:rPr kumimoji="1" lang="ja-JP" altLang="en-US" sz="1200" b="1" dirty="0" smtClean="0">
                          <a:solidFill>
                            <a:schemeClr val="bg2"/>
                          </a:solidFill>
                        </a:rPr>
                        <a:t>人に影響を及ぼす危険性がある</a:t>
                      </a:r>
                      <a:endParaRPr kumimoji="1" lang="ja-JP" altLang="en-US" sz="1200" b="1" dirty="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66FF66"/>
                    </a:solidFill>
                  </a:tcPr>
                </a:tc>
              </a:tr>
              <a:tr h="274214">
                <a:tc>
                  <a:txBody>
                    <a:bodyPr/>
                    <a:lstStyle/>
                    <a:p>
                      <a:pPr algn="ctr"/>
                      <a:r>
                        <a:rPr kumimoji="1" lang="ja-JP" altLang="en-US" sz="1200" b="1" dirty="0" smtClean="0">
                          <a:solidFill>
                            <a:schemeClr val="bg2"/>
                          </a:solidFill>
                        </a:rPr>
                        <a:t>３</a:t>
                      </a:r>
                      <a:endParaRPr kumimoji="1" lang="ja-JP" altLang="en-US" sz="1200" b="1" dirty="0">
                        <a:solidFill>
                          <a:schemeClr val="bg2"/>
                        </a:solidFill>
                      </a:endParaRPr>
                    </a:p>
                  </a:txBody>
                  <a:tcPr marL="91439" marR="91439" marT="45668" marB="45668">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smtClean="0">
                          <a:solidFill>
                            <a:schemeClr val="bg2"/>
                          </a:solidFill>
                        </a:rPr>
                        <a:t>年に１回程度発生する</a:t>
                      </a: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smtClean="0">
                          <a:solidFill>
                            <a:schemeClr val="bg2"/>
                          </a:solidFill>
                        </a:rPr>
                        <a:t>工程・製品に影響がある</a:t>
                      </a: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FF99FF"/>
                    </a:solidFill>
                  </a:tcPr>
                </a:tc>
                <a:tc>
                  <a:txBody>
                    <a:bodyPr/>
                    <a:lstStyle/>
                    <a:p>
                      <a:pPr algn="l"/>
                      <a:r>
                        <a:rPr kumimoji="1" lang="ja-JP" altLang="en-US" sz="1200" b="1" dirty="0" smtClean="0">
                          <a:solidFill>
                            <a:schemeClr val="bg2"/>
                          </a:solidFill>
                        </a:rPr>
                        <a:t>社会的に環境面で影響がある</a:t>
                      </a:r>
                      <a:endParaRPr kumimoji="1" lang="ja-JP" altLang="en-US" sz="1200" b="1" dirty="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66FF66"/>
                    </a:solidFill>
                  </a:tcPr>
                </a:tc>
              </a:tr>
              <a:tr h="274214">
                <a:tc>
                  <a:txBody>
                    <a:bodyPr/>
                    <a:lstStyle/>
                    <a:p>
                      <a:pPr algn="ctr"/>
                      <a:r>
                        <a:rPr kumimoji="1" lang="ja-JP" altLang="en-US" sz="1200" b="1" dirty="0" smtClean="0">
                          <a:solidFill>
                            <a:schemeClr val="bg2"/>
                          </a:solidFill>
                        </a:rPr>
                        <a:t>２</a:t>
                      </a:r>
                      <a:endParaRPr kumimoji="1" lang="ja-JP" altLang="en-US" sz="1200" b="1" dirty="0">
                        <a:solidFill>
                          <a:schemeClr val="bg2"/>
                        </a:solidFill>
                      </a:endParaRPr>
                    </a:p>
                  </a:txBody>
                  <a:tcPr marL="91439" marR="91439" marT="45668" marB="45668">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smtClean="0">
                          <a:solidFill>
                            <a:schemeClr val="bg2"/>
                          </a:solidFill>
                        </a:rPr>
                        <a:t>５年に１回程度発生する</a:t>
                      </a: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smtClean="0">
                          <a:solidFill>
                            <a:schemeClr val="bg2"/>
                          </a:solidFill>
                        </a:rPr>
                        <a:t>工程・製品に軽微な影響がある</a:t>
                      </a: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FF99FF"/>
                    </a:solidFill>
                  </a:tcPr>
                </a:tc>
                <a:tc>
                  <a:txBody>
                    <a:bodyPr/>
                    <a:lstStyle/>
                    <a:p>
                      <a:pPr algn="l"/>
                      <a:r>
                        <a:rPr kumimoji="1" lang="ja-JP" altLang="en-US" sz="1200" b="1" dirty="0" smtClean="0">
                          <a:solidFill>
                            <a:schemeClr val="bg2"/>
                          </a:solidFill>
                        </a:rPr>
                        <a:t>可燃・有害物質を使用している</a:t>
                      </a:r>
                      <a:endParaRPr kumimoji="1" lang="ja-JP" altLang="en-US" sz="1200" b="1" dirty="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66FF66"/>
                    </a:solidFill>
                  </a:tcPr>
                </a:tc>
              </a:tr>
              <a:tr h="274214">
                <a:tc>
                  <a:txBody>
                    <a:bodyPr/>
                    <a:lstStyle/>
                    <a:p>
                      <a:pPr algn="ctr"/>
                      <a:r>
                        <a:rPr kumimoji="1" lang="ja-JP" altLang="en-US" sz="1200" b="1" dirty="0" smtClean="0">
                          <a:solidFill>
                            <a:schemeClr val="bg2"/>
                          </a:solidFill>
                        </a:rPr>
                        <a:t>１</a:t>
                      </a:r>
                      <a:endParaRPr kumimoji="1" lang="ja-JP" altLang="en-US" sz="1200" b="1" dirty="0">
                        <a:solidFill>
                          <a:schemeClr val="bg2"/>
                        </a:solidFill>
                      </a:endParaRPr>
                    </a:p>
                  </a:txBody>
                  <a:tcPr marL="91439" marR="91439" marT="45668" marB="45668">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tcPr>
                </a:tc>
                <a:tc>
                  <a:txBody>
                    <a:bodyPr/>
                    <a:lstStyle/>
                    <a:p>
                      <a:pPr algn="l"/>
                      <a:r>
                        <a:rPr kumimoji="1" lang="ja-JP" altLang="en-US" sz="1200" b="1" dirty="0" smtClean="0">
                          <a:solidFill>
                            <a:schemeClr val="bg2"/>
                          </a:solidFill>
                        </a:rPr>
                        <a:t>ほとんど発生しない</a:t>
                      </a:r>
                      <a:endParaRPr kumimoji="1" lang="ja-JP" altLang="en-US" sz="1200" b="1" dirty="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1" dirty="0" smtClean="0">
                          <a:solidFill>
                            <a:schemeClr val="bg2"/>
                          </a:solidFill>
                        </a:rPr>
                        <a:t>工程・製品にほとんど影響なし</a:t>
                      </a:r>
                    </a:p>
                  </a:txBody>
                  <a:tcPr marL="91439" marR="91439" marT="45668" marB="45668">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solidFill>
                      <a:srgbClr val="FF99FF"/>
                    </a:solidFill>
                  </a:tcPr>
                </a:tc>
                <a:tc>
                  <a:txBody>
                    <a:bodyPr/>
                    <a:lstStyle/>
                    <a:p>
                      <a:pPr algn="l"/>
                      <a:r>
                        <a:rPr kumimoji="1" lang="ja-JP" altLang="en-US" sz="1200" b="1" dirty="0" smtClean="0">
                          <a:solidFill>
                            <a:schemeClr val="bg2"/>
                          </a:solidFill>
                        </a:rPr>
                        <a:t>２次的トラブルの発生がない</a:t>
                      </a:r>
                      <a:endParaRPr kumimoji="1" lang="ja-JP" altLang="en-US" sz="1200" b="1" dirty="0">
                        <a:solidFill>
                          <a:schemeClr val="bg2"/>
                        </a:solidFill>
                      </a:endParaRPr>
                    </a:p>
                  </a:txBody>
                  <a:tcPr marL="91439" marR="91439" marT="45668" marB="45668">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solidFill>
                      <a:srgbClr val="66FF66"/>
                    </a:solidFill>
                  </a:tcPr>
                </a:tc>
              </a:tr>
            </a:tbl>
          </a:graphicData>
        </a:graphic>
      </p:graphicFrame>
      <p:grpSp>
        <p:nvGrpSpPr>
          <p:cNvPr id="18" name="Group 193"/>
          <p:cNvGrpSpPr>
            <a:grpSpLocks/>
          </p:cNvGrpSpPr>
          <p:nvPr/>
        </p:nvGrpSpPr>
        <p:grpSpPr bwMode="auto">
          <a:xfrm>
            <a:off x="1403350" y="515938"/>
            <a:ext cx="5180013" cy="696912"/>
            <a:chOff x="866" y="2419"/>
            <a:chExt cx="3263" cy="439"/>
          </a:xfrm>
        </p:grpSpPr>
        <p:sp>
          <p:nvSpPr>
            <p:cNvPr id="22661" name="Text Box 183"/>
            <p:cNvSpPr txBox="1">
              <a:spLocks noChangeArrowheads="1"/>
            </p:cNvSpPr>
            <p:nvPr/>
          </p:nvSpPr>
          <p:spPr bwMode="auto">
            <a:xfrm>
              <a:off x="870" y="2627"/>
              <a:ext cx="275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bg2"/>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b="1">
                  <a:solidFill>
                    <a:schemeClr val="bg2"/>
                  </a:solidFill>
                  <a:ea typeface="HG創英角ﾎﾟｯﾌﾟ体" pitchFamily="49" charset="-128"/>
                </a:rPr>
                <a:t>テーマを優先順位で評価して決める</a:t>
              </a:r>
            </a:p>
          </p:txBody>
        </p:sp>
        <p:sp>
          <p:nvSpPr>
            <p:cNvPr id="22662" name="Text Box 186"/>
            <p:cNvSpPr txBox="1">
              <a:spLocks noChangeArrowheads="1"/>
            </p:cNvSpPr>
            <p:nvPr/>
          </p:nvSpPr>
          <p:spPr bwMode="auto">
            <a:xfrm>
              <a:off x="866" y="2419"/>
              <a:ext cx="326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800">
                  <a:solidFill>
                    <a:srgbClr val="000000"/>
                  </a:solidFill>
                  <a:latin typeface="HG創英角ﾎﾟｯﾌﾟ体" pitchFamily="49" charset="-128"/>
                  <a:ea typeface="HG創英角ﾎﾟｯﾌﾟ体" pitchFamily="49" charset="-128"/>
                </a:rPr>
                <a:t>◇</a:t>
              </a:r>
              <a:r>
                <a:rPr lang="ja-JP" altLang="en-US" sz="1800">
                  <a:solidFill>
                    <a:schemeClr val="bg2"/>
                  </a:solidFill>
                  <a:ea typeface="HG創英角ﾎﾟｯﾌﾟ体" pitchFamily="49" charset="-128"/>
                </a:rPr>
                <a:t>出来るだけ</a:t>
              </a:r>
              <a:r>
                <a:rPr lang="ja-JP" altLang="en-US" sz="1800">
                  <a:solidFill>
                    <a:schemeClr val="hlink"/>
                  </a:solidFill>
                  <a:ea typeface="HG創英角ﾎﾟｯﾌﾟ体" pitchFamily="49" charset="-128"/>
                </a:rPr>
                <a:t>具体的</a:t>
              </a:r>
              <a:r>
                <a:rPr lang="ja-JP" altLang="en-US" sz="1800">
                  <a:solidFill>
                    <a:schemeClr val="bg2"/>
                  </a:solidFill>
                  <a:ea typeface="HG創英角ﾎﾟｯﾌﾟ体" pitchFamily="49" charset="-128"/>
                </a:rPr>
                <a:t>に</a:t>
              </a:r>
              <a:r>
                <a:rPr lang="ja-JP" altLang="en-US" sz="1800">
                  <a:solidFill>
                    <a:schemeClr val="hlink"/>
                  </a:solidFill>
                  <a:ea typeface="HG創英角ﾎﾟｯﾌﾟ体" pitchFamily="49" charset="-128"/>
                </a:rPr>
                <a:t>定量的</a:t>
              </a:r>
              <a:r>
                <a:rPr lang="ja-JP" altLang="en-US" sz="1800">
                  <a:solidFill>
                    <a:schemeClr val="bg2"/>
                  </a:solidFill>
                  <a:ea typeface="HG創英角ﾎﾟｯﾌﾟ体" pitchFamily="49" charset="-128"/>
                </a:rPr>
                <a:t>に判断する</a:t>
              </a:r>
              <a:endParaRPr lang="ja-JP" altLang="en-US" sz="1800">
                <a:solidFill>
                  <a:schemeClr val="bg1"/>
                </a:solidFill>
                <a:ea typeface="HG創英角ﾎﾟｯﾌﾟ体" pitchFamily="49" charset="-128"/>
              </a:endParaRPr>
            </a:p>
          </p:txBody>
        </p:sp>
      </p:grpSp>
      <p:sp>
        <p:nvSpPr>
          <p:cNvPr id="28799" name="角丸四角形 20"/>
          <p:cNvSpPr>
            <a:spLocks noChangeArrowheads="1"/>
          </p:cNvSpPr>
          <p:nvPr/>
        </p:nvSpPr>
        <p:spPr bwMode="auto">
          <a:xfrm>
            <a:off x="1717006" y="3557338"/>
            <a:ext cx="5224462" cy="390525"/>
          </a:xfrm>
          <a:prstGeom prst="roundRect">
            <a:avLst>
              <a:gd name="adj" fmla="val 31301"/>
            </a:avLst>
          </a:prstGeom>
          <a:gradFill flip="none" rotWithShape="1">
            <a:gsLst>
              <a:gs pos="0">
                <a:srgbClr val="66FF66">
                  <a:tint val="66000"/>
                  <a:satMod val="160000"/>
                </a:srgbClr>
              </a:gs>
              <a:gs pos="50000">
                <a:srgbClr val="66FF66">
                  <a:tint val="44500"/>
                  <a:satMod val="160000"/>
                </a:srgbClr>
              </a:gs>
              <a:gs pos="100000">
                <a:srgbClr val="66FF66">
                  <a:tint val="23500"/>
                  <a:satMod val="160000"/>
                </a:srgbClr>
              </a:gs>
            </a:gsLst>
            <a:path path="circle">
              <a:fillToRect l="50000" t="50000" r="50000" b="50000"/>
            </a:path>
            <a:tileRect/>
          </a:gradFill>
          <a:ln w="12700" cap="sq" algn="ctr">
            <a:solidFill>
              <a:schemeClr val="bg2"/>
            </a:solidFill>
            <a:miter lim="800000"/>
            <a:headEnd type="none" w="sm" len="sm"/>
            <a:tailEnd type="none" w="sm" len="sm"/>
          </a:ln>
        </p:spPr>
        <p:txBody>
          <a:bodyPr wrap="none"/>
          <a:lstStyle>
            <a:lvl1pPr>
              <a:defRPr kumimoji="1" sz="3200">
                <a:solidFill>
                  <a:schemeClr val="tx1"/>
                </a:solidFill>
                <a:latin typeface="Times New Roman" panose="02020603050405020304" pitchFamily="18" charset="0"/>
                <a:ea typeface="HG正楷書体-PRO" panose="03000600000000000000" pitchFamily="66" charset="-128"/>
              </a:defRPr>
            </a:lvl1pPr>
            <a:lvl2pPr marL="742950" indent="-285750">
              <a:defRPr kumimoji="1" sz="3200">
                <a:solidFill>
                  <a:schemeClr val="tx1"/>
                </a:solidFill>
                <a:latin typeface="Times New Roman" panose="02020603050405020304" pitchFamily="18" charset="0"/>
                <a:ea typeface="HG正楷書体-PRO" panose="03000600000000000000" pitchFamily="66" charset="-128"/>
              </a:defRPr>
            </a:lvl2pPr>
            <a:lvl3pPr marL="1143000" indent="-228600">
              <a:defRPr kumimoji="1" sz="3200">
                <a:solidFill>
                  <a:schemeClr val="tx1"/>
                </a:solidFill>
                <a:latin typeface="Times New Roman" panose="02020603050405020304" pitchFamily="18" charset="0"/>
                <a:ea typeface="HG正楷書体-PRO" panose="03000600000000000000" pitchFamily="66" charset="-128"/>
              </a:defRPr>
            </a:lvl3pPr>
            <a:lvl4pPr marL="1600200" indent="-228600">
              <a:defRPr kumimoji="1" sz="3200">
                <a:solidFill>
                  <a:schemeClr val="tx1"/>
                </a:solidFill>
                <a:latin typeface="Times New Roman" panose="02020603050405020304" pitchFamily="18" charset="0"/>
                <a:ea typeface="HG正楷書体-PRO" panose="03000600000000000000" pitchFamily="66" charset="-128"/>
              </a:defRPr>
            </a:lvl4pPr>
            <a:lvl5pPr marL="2057400" indent="-228600">
              <a:defRPr kumimoji="1" sz="3200">
                <a:solidFill>
                  <a:schemeClr val="tx1"/>
                </a:solidFill>
                <a:latin typeface="Times New Roman" panose="02020603050405020304" pitchFamily="18" charset="0"/>
                <a:ea typeface="HG正楷書体-PRO" panose="03000600000000000000" pitchFamily="66" charset="-128"/>
              </a:defRPr>
            </a:lvl5pPr>
            <a:lvl6pPr marL="2514600" indent="-228600" eaLnBrk="0" fontAlgn="base" hangingPunct="0">
              <a:spcBef>
                <a:spcPct val="0"/>
              </a:spcBef>
              <a:spcAft>
                <a:spcPct val="0"/>
              </a:spcAft>
              <a:defRPr kumimoji="1" sz="3200">
                <a:solidFill>
                  <a:schemeClr val="tx1"/>
                </a:solidFill>
                <a:latin typeface="Times New Roman" panose="02020603050405020304" pitchFamily="18" charset="0"/>
                <a:ea typeface="HG正楷書体-PRO" panose="03000600000000000000" pitchFamily="66" charset="-128"/>
              </a:defRPr>
            </a:lvl6pPr>
            <a:lvl7pPr marL="2971800" indent="-228600" eaLnBrk="0" fontAlgn="base" hangingPunct="0">
              <a:spcBef>
                <a:spcPct val="0"/>
              </a:spcBef>
              <a:spcAft>
                <a:spcPct val="0"/>
              </a:spcAft>
              <a:defRPr kumimoji="1" sz="3200">
                <a:solidFill>
                  <a:schemeClr val="tx1"/>
                </a:solidFill>
                <a:latin typeface="Times New Roman" panose="02020603050405020304" pitchFamily="18" charset="0"/>
                <a:ea typeface="HG正楷書体-PRO" panose="03000600000000000000" pitchFamily="66" charset="-128"/>
              </a:defRPr>
            </a:lvl7pPr>
            <a:lvl8pPr marL="3429000" indent="-228600" eaLnBrk="0" fontAlgn="base" hangingPunct="0">
              <a:spcBef>
                <a:spcPct val="0"/>
              </a:spcBef>
              <a:spcAft>
                <a:spcPct val="0"/>
              </a:spcAft>
              <a:defRPr kumimoji="1" sz="3200">
                <a:solidFill>
                  <a:schemeClr val="tx1"/>
                </a:solidFill>
                <a:latin typeface="Times New Roman" panose="02020603050405020304" pitchFamily="18" charset="0"/>
                <a:ea typeface="HG正楷書体-PRO" panose="03000600000000000000" pitchFamily="66" charset="-128"/>
              </a:defRPr>
            </a:lvl8pPr>
            <a:lvl9pPr marL="3886200" indent="-228600" eaLnBrk="0" fontAlgn="base" hangingPunct="0">
              <a:spcBef>
                <a:spcPct val="0"/>
              </a:spcBef>
              <a:spcAft>
                <a:spcPct val="0"/>
              </a:spcAft>
              <a:defRPr kumimoji="1" sz="3200">
                <a:solidFill>
                  <a:schemeClr val="tx1"/>
                </a:solidFill>
                <a:latin typeface="Times New Roman" panose="02020603050405020304" pitchFamily="18" charset="0"/>
                <a:ea typeface="HG正楷書体-PRO" panose="03000600000000000000" pitchFamily="66" charset="-128"/>
              </a:defRPr>
            </a:lvl9pPr>
          </a:lstStyle>
          <a:p>
            <a:pPr eaLnBrk="1" hangingPunct="1">
              <a:defRPr/>
            </a:pPr>
            <a:r>
              <a:rPr lang="ja-JP" altLang="en-US" sz="1600" b="1" dirty="0" smtClean="0">
                <a:solidFill>
                  <a:schemeClr val="bg2"/>
                </a:solidFill>
                <a:latin typeface="HG丸ｺﾞｼｯｸM-PRO" panose="020F0600000000000000" pitchFamily="50" charset="-128"/>
                <a:ea typeface="HG丸ｺﾞｼｯｸM-PRO" panose="020F0600000000000000" pitchFamily="50" charset="-128"/>
              </a:rPr>
              <a:t>発生度　</a:t>
            </a:r>
            <a:r>
              <a:rPr lang="en-US" altLang="ja-JP" sz="1600" b="1" dirty="0" smtClean="0">
                <a:solidFill>
                  <a:schemeClr val="bg2"/>
                </a:solidFill>
                <a:latin typeface="HG丸ｺﾞｼｯｸM-PRO" panose="020F0600000000000000" pitchFamily="50" charset="-128"/>
                <a:ea typeface="HG丸ｺﾞｼｯｸM-PRO" panose="020F0600000000000000" pitchFamily="50" charset="-128"/>
              </a:rPr>
              <a:t>×</a:t>
            </a:r>
            <a:r>
              <a:rPr lang="ja-JP" altLang="en-US" sz="1600" b="1" dirty="0" smtClean="0">
                <a:solidFill>
                  <a:schemeClr val="bg2"/>
                </a:solidFill>
                <a:latin typeface="HG丸ｺﾞｼｯｸM-PRO" panose="020F0600000000000000" pitchFamily="50" charset="-128"/>
                <a:ea typeface="HG丸ｺﾞｼｯｸM-PRO" panose="020F0600000000000000" pitchFamily="50" charset="-128"/>
              </a:rPr>
              <a:t>　影響度　</a:t>
            </a:r>
            <a:r>
              <a:rPr lang="en-US" altLang="ja-JP" sz="1600" b="1" dirty="0" smtClean="0">
                <a:solidFill>
                  <a:schemeClr val="bg2"/>
                </a:solidFill>
                <a:latin typeface="HG丸ｺﾞｼｯｸM-PRO" panose="020F0600000000000000" pitchFamily="50" charset="-128"/>
                <a:ea typeface="HG丸ｺﾞｼｯｸM-PRO" panose="020F0600000000000000" pitchFamily="50" charset="-128"/>
              </a:rPr>
              <a:t>×</a:t>
            </a:r>
            <a:r>
              <a:rPr lang="ja-JP" altLang="en-US" sz="1600" b="1" dirty="0" smtClean="0">
                <a:solidFill>
                  <a:schemeClr val="bg2"/>
                </a:solidFill>
                <a:latin typeface="HG丸ｺﾞｼｯｸM-PRO" panose="020F0600000000000000" pitchFamily="50" charset="-128"/>
                <a:ea typeface="HG丸ｺﾞｼｯｸM-PRO" panose="020F0600000000000000" pitchFamily="50" charset="-128"/>
              </a:rPr>
              <a:t>　安全度　＝　故障リスク</a:t>
            </a:r>
          </a:p>
        </p:txBody>
      </p:sp>
      <p:sp>
        <p:nvSpPr>
          <p:cNvPr id="9" name="Rectangle 8"/>
          <p:cNvSpPr>
            <a:spLocks noChangeArrowheads="1"/>
          </p:cNvSpPr>
          <p:nvPr/>
        </p:nvSpPr>
        <p:spPr bwMode="auto">
          <a:xfrm>
            <a:off x="1044575" y="5961063"/>
            <a:ext cx="68230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400">
                <a:solidFill>
                  <a:schemeClr val="bg1"/>
                </a:solidFill>
                <a:latin typeface="HG創英角ﾎﾟｯﾌﾟ体" pitchFamily="49" charset="-128"/>
                <a:ea typeface="HG創英角ﾎﾟｯﾌﾟ体" pitchFamily="49" charset="-128"/>
              </a:rPr>
              <a:t>５、取り組む必要性を明確にする</a:t>
            </a:r>
          </a:p>
        </p:txBody>
      </p:sp>
      <p:pic>
        <p:nvPicPr>
          <p:cNvPr id="22659" name="図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58100" y="5853113"/>
            <a:ext cx="1182688"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660" name="図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75325" y="5878513"/>
            <a:ext cx="1616075" cy="93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5"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linds(vertic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102"/>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P25</a:t>
            </a:r>
          </a:p>
        </p:txBody>
      </p:sp>
      <p:grpSp>
        <p:nvGrpSpPr>
          <p:cNvPr id="23555" name="Group 104"/>
          <p:cNvGrpSpPr>
            <a:grpSpLocks/>
          </p:cNvGrpSpPr>
          <p:nvPr/>
        </p:nvGrpSpPr>
        <p:grpSpPr bwMode="auto">
          <a:xfrm>
            <a:off x="254000" y="342900"/>
            <a:ext cx="8396288" cy="5748338"/>
            <a:chOff x="160" y="216"/>
            <a:chExt cx="5289" cy="3621"/>
          </a:xfrm>
        </p:grpSpPr>
        <p:sp>
          <p:nvSpPr>
            <p:cNvPr id="23556" name="Text Box 87"/>
            <p:cNvSpPr txBox="1">
              <a:spLocks noChangeArrowheads="1"/>
            </p:cNvSpPr>
            <p:nvPr/>
          </p:nvSpPr>
          <p:spPr bwMode="auto">
            <a:xfrm>
              <a:off x="4500" y="216"/>
              <a:ext cx="93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endParaRPr lang="ja-JP" altLang="ja-JP" sz="4000">
                <a:ea typeface="HG正楷書体-PRO" pitchFamily="66" charset="-128"/>
              </a:endParaRPr>
            </a:p>
          </p:txBody>
        </p:sp>
        <p:sp>
          <p:nvSpPr>
            <p:cNvPr id="23557" name="Text Box 37"/>
            <p:cNvSpPr txBox="1">
              <a:spLocks noChangeArrowheads="1"/>
            </p:cNvSpPr>
            <p:nvPr/>
          </p:nvSpPr>
          <p:spPr bwMode="auto">
            <a:xfrm>
              <a:off x="160" y="2399"/>
              <a:ext cx="1001"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ja-JP" altLang="en-US" sz="1600" b="1">
                  <a:solidFill>
                    <a:srgbClr val="000000"/>
                  </a:solidFill>
                </a:rPr>
                <a:t>プレート寸法がばらつく</a:t>
              </a:r>
            </a:p>
          </p:txBody>
        </p:sp>
        <p:sp>
          <p:nvSpPr>
            <p:cNvPr id="23558" name="Text Box 8"/>
            <p:cNvSpPr txBox="1">
              <a:spLocks noChangeArrowheads="1"/>
            </p:cNvSpPr>
            <p:nvPr/>
          </p:nvSpPr>
          <p:spPr bwMode="auto">
            <a:xfrm>
              <a:off x="5093" y="884"/>
              <a:ext cx="307" cy="2036"/>
            </a:xfrm>
            <a:prstGeom prst="rect">
              <a:avLst/>
            </a:prstGeom>
            <a:solidFill>
              <a:schemeClr val="tx1"/>
            </a:solidFill>
            <a:ln w="2857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800">
                  <a:solidFill>
                    <a:schemeClr val="bg2"/>
                  </a:solidFill>
                  <a:ea typeface="HGSｺﾞｼｯｸE" pitchFamily="50" charset="-128"/>
                </a:rPr>
                <a:t>溶接不良が多い</a:t>
              </a:r>
            </a:p>
          </p:txBody>
        </p:sp>
        <p:sp>
          <p:nvSpPr>
            <p:cNvPr id="23559" name="Line 9"/>
            <p:cNvSpPr>
              <a:spLocks noChangeShapeType="1"/>
            </p:cNvSpPr>
            <p:nvPr/>
          </p:nvSpPr>
          <p:spPr bwMode="auto">
            <a:xfrm>
              <a:off x="1074" y="1977"/>
              <a:ext cx="3929" cy="0"/>
            </a:xfrm>
            <a:prstGeom prst="line">
              <a:avLst/>
            </a:prstGeom>
            <a:noFill/>
            <a:ln w="3810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60" name="Line 10"/>
            <p:cNvSpPr>
              <a:spLocks noChangeShapeType="1"/>
            </p:cNvSpPr>
            <p:nvPr/>
          </p:nvSpPr>
          <p:spPr bwMode="auto">
            <a:xfrm>
              <a:off x="3327" y="1050"/>
              <a:ext cx="348" cy="908"/>
            </a:xfrm>
            <a:prstGeom prst="line">
              <a:avLst/>
            </a:prstGeom>
            <a:noFill/>
            <a:ln w="2857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61" name="Line 11"/>
            <p:cNvSpPr>
              <a:spLocks noChangeShapeType="1"/>
            </p:cNvSpPr>
            <p:nvPr/>
          </p:nvSpPr>
          <p:spPr bwMode="auto">
            <a:xfrm flipV="1">
              <a:off x="1509" y="1970"/>
              <a:ext cx="589" cy="1087"/>
            </a:xfrm>
            <a:prstGeom prst="line">
              <a:avLst/>
            </a:prstGeom>
            <a:noFill/>
            <a:ln w="2857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62" name="Line 12"/>
            <p:cNvSpPr>
              <a:spLocks noChangeShapeType="1"/>
            </p:cNvSpPr>
            <p:nvPr/>
          </p:nvSpPr>
          <p:spPr bwMode="auto">
            <a:xfrm flipV="1">
              <a:off x="3658" y="2022"/>
              <a:ext cx="448" cy="992"/>
            </a:xfrm>
            <a:prstGeom prst="line">
              <a:avLst/>
            </a:prstGeom>
            <a:noFill/>
            <a:ln w="2857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63" name="Text Box 13"/>
            <p:cNvSpPr txBox="1">
              <a:spLocks noChangeArrowheads="1"/>
            </p:cNvSpPr>
            <p:nvPr/>
          </p:nvSpPr>
          <p:spPr bwMode="auto">
            <a:xfrm>
              <a:off x="2923" y="818"/>
              <a:ext cx="780" cy="237"/>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800">
                  <a:solidFill>
                    <a:schemeClr val="bg2"/>
                  </a:solidFill>
                  <a:ea typeface="HGSｺﾞｼｯｸE" pitchFamily="50" charset="-128"/>
                </a:rPr>
                <a:t>溶接方法</a:t>
              </a:r>
            </a:p>
          </p:txBody>
        </p:sp>
        <p:sp>
          <p:nvSpPr>
            <p:cNvPr id="23564" name="Text Box 14"/>
            <p:cNvSpPr txBox="1">
              <a:spLocks noChangeArrowheads="1"/>
            </p:cNvSpPr>
            <p:nvPr/>
          </p:nvSpPr>
          <p:spPr bwMode="auto">
            <a:xfrm>
              <a:off x="1207" y="3046"/>
              <a:ext cx="679" cy="237"/>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800">
                  <a:solidFill>
                    <a:schemeClr val="bg2"/>
                  </a:solidFill>
                  <a:ea typeface="HGSｺﾞｼｯｸE" pitchFamily="50" charset="-128"/>
                </a:rPr>
                <a:t>材料</a:t>
              </a:r>
            </a:p>
          </p:txBody>
        </p:sp>
        <p:sp>
          <p:nvSpPr>
            <p:cNvPr id="23565" name="Text Box 15"/>
            <p:cNvSpPr txBox="1">
              <a:spLocks noChangeArrowheads="1"/>
            </p:cNvSpPr>
            <p:nvPr/>
          </p:nvSpPr>
          <p:spPr bwMode="auto">
            <a:xfrm>
              <a:off x="3530" y="3022"/>
              <a:ext cx="1052" cy="237"/>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800">
                  <a:solidFill>
                    <a:schemeClr val="bg2"/>
                  </a:solidFill>
                  <a:ea typeface="HGSｺﾞｼｯｸE" pitchFamily="50" charset="-128"/>
                </a:rPr>
                <a:t>ロボット設備</a:t>
              </a:r>
            </a:p>
          </p:txBody>
        </p:sp>
        <p:sp>
          <p:nvSpPr>
            <p:cNvPr id="23566" name="Line 16"/>
            <p:cNvSpPr>
              <a:spLocks noChangeShapeType="1"/>
            </p:cNvSpPr>
            <p:nvPr/>
          </p:nvSpPr>
          <p:spPr bwMode="auto">
            <a:xfrm>
              <a:off x="2772" y="1407"/>
              <a:ext cx="680" cy="12"/>
            </a:xfrm>
            <a:prstGeom prst="line">
              <a:avLst/>
            </a:prstGeom>
            <a:noFill/>
            <a:ln w="1905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67" name="Line 17"/>
            <p:cNvSpPr>
              <a:spLocks noChangeShapeType="1"/>
            </p:cNvSpPr>
            <p:nvPr/>
          </p:nvSpPr>
          <p:spPr bwMode="auto">
            <a:xfrm>
              <a:off x="2808" y="1624"/>
              <a:ext cx="743" cy="0"/>
            </a:xfrm>
            <a:prstGeom prst="line">
              <a:avLst/>
            </a:prstGeom>
            <a:noFill/>
            <a:ln w="1905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68" name="Line 18"/>
            <p:cNvSpPr>
              <a:spLocks noChangeShapeType="1"/>
            </p:cNvSpPr>
            <p:nvPr/>
          </p:nvSpPr>
          <p:spPr bwMode="auto">
            <a:xfrm>
              <a:off x="1120" y="2512"/>
              <a:ext cx="612" cy="0"/>
            </a:xfrm>
            <a:prstGeom prst="line">
              <a:avLst/>
            </a:prstGeom>
            <a:noFill/>
            <a:ln w="1905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69" name="Line 19"/>
            <p:cNvSpPr>
              <a:spLocks noChangeShapeType="1"/>
            </p:cNvSpPr>
            <p:nvPr/>
          </p:nvSpPr>
          <p:spPr bwMode="auto">
            <a:xfrm>
              <a:off x="3278" y="2397"/>
              <a:ext cx="617" cy="0"/>
            </a:xfrm>
            <a:prstGeom prst="line">
              <a:avLst/>
            </a:prstGeom>
            <a:noFill/>
            <a:ln w="1905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70" name="Line 20"/>
            <p:cNvSpPr>
              <a:spLocks noChangeShapeType="1"/>
            </p:cNvSpPr>
            <p:nvPr/>
          </p:nvSpPr>
          <p:spPr bwMode="auto">
            <a:xfrm flipV="1">
              <a:off x="4007" y="2208"/>
              <a:ext cx="286" cy="0"/>
            </a:xfrm>
            <a:prstGeom prst="line">
              <a:avLst/>
            </a:prstGeom>
            <a:noFill/>
            <a:ln w="19050">
              <a:solidFill>
                <a:schemeClr val="bg2"/>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71" name="Line 21"/>
            <p:cNvSpPr>
              <a:spLocks noChangeShapeType="1"/>
            </p:cNvSpPr>
            <p:nvPr/>
          </p:nvSpPr>
          <p:spPr bwMode="auto">
            <a:xfrm>
              <a:off x="1967" y="2215"/>
              <a:ext cx="411" cy="0"/>
            </a:xfrm>
            <a:prstGeom prst="line">
              <a:avLst/>
            </a:prstGeom>
            <a:noFill/>
            <a:ln w="19050">
              <a:solidFill>
                <a:schemeClr val="bg2"/>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72" name="Line 22"/>
            <p:cNvSpPr>
              <a:spLocks noChangeShapeType="1"/>
            </p:cNvSpPr>
            <p:nvPr/>
          </p:nvSpPr>
          <p:spPr bwMode="auto">
            <a:xfrm>
              <a:off x="3507" y="1492"/>
              <a:ext cx="679" cy="0"/>
            </a:xfrm>
            <a:prstGeom prst="line">
              <a:avLst/>
            </a:prstGeom>
            <a:noFill/>
            <a:ln w="19050">
              <a:solidFill>
                <a:schemeClr val="bg2"/>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73" name="Line 23"/>
            <p:cNvSpPr>
              <a:spLocks noChangeShapeType="1"/>
            </p:cNvSpPr>
            <p:nvPr/>
          </p:nvSpPr>
          <p:spPr bwMode="auto">
            <a:xfrm>
              <a:off x="3268" y="2717"/>
              <a:ext cx="518" cy="0"/>
            </a:xfrm>
            <a:prstGeom prst="line">
              <a:avLst/>
            </a:prstGeom>
            <a:noFill/>
            <a:ln w="1905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74" name="Text Box 24"/>
            <p:cNvSpPr txBox="1">
              <a:spLocks noChangeArrowheads="1"/>
            </p:cNvSpPr>
            <p:nvPr/>
          </p:nvSpPr>
          <p:spPr bwMode="auto">
            <a:xfrm>
              <a:off x="4170" y="1383"/>
              <a:ext cx="80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solidFill>
                    <a:schemeClr val="bg2"/>
                  </a:solidFill>
                </a:rPr>
                <a:t>溶接条件</a:t>
              </a:r>
            </a:p>
          </p:txBody>
        </p:sp>
        <p:sp>
          <p:nvSpPr>
            <p:cNvPr id="23575" name="Text Box 25"/>
            <p:cNvSpPr txBox="1">
              <a:spLocks noChangeArrowheads="1"/>
            </p:cNvSpPr>
            <p:nvPr/>
          </p:nvSpPr>
          <p:spPr bwMode="auto">
            <a:xfrm>
              <a:off x="3790" y="952"/>
              <a:ext cx="977"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solidFill>
                    <a:srgbClr val="000000"/>
                  </a:solidFill>
                </a:rPr>
                <a:t>速度が合っていない</a:t>
              </a:r>
            </a:p>
          </p:txBody>
        </p:sp>
        <p:sp>
          <p:nvSpPr>
            <p:cNvPr id="23576" name="Text Box 26"/>
            <p:cNvSpPr txBox="1">
              <a:spLocks noChangeArrowheads="1"/>
            </p:cNvSpPr>
            <p:nvPr/>
          </p:nvSpPr>
          <p:spPr bwMode="auto">
            <a:xfrm>
              <a:off x="4052" y="1715"/>
              <a:ext cx="95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solidFill>
                    <a:schemeClr val="bg2"/>
                  </a:solidFill>
                </a:rPr>
                <a:t>電圧不適切</a:t>
              </a:r>
            </a:p>
          </p:txBody>
        </p:sp>
        <p:sp>
          <p:nvSpPr>
            <p:cNvPr id="23577" name="Line 28"/>
            <p:cNvSpPr>
              <a:spLocks noChangeShapeType="1"/>
            </p:cNvSpPr>
            <p:nvPr/>
          </p:nvSpPr>
          <p:spPr bwMode="auto">
            <a:xfrm flipH="1">
              <a:off x="3887" y="1315"/>
              <a:ext cx="129" cy="196"/>
            </a:xfrm>
            <a:prstGeom prst="line">
              <a:avLst/>
            </a:prstGeom>
            <a:noFill/>
            <a:ln w="1270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78" name="Line 29"/>
            <p:cNvSpPr>
              <a:spLocks noChangeShapeType="1"/>
            </p:cNvSpPr>
            <p:nvPr/>
          </p:nvSpPr>
          <p:spPr bwMode="auto">
            <a:xfrm flipH="1" flipV="1">
              <a:off x="3945" y="1523"/>
              <a:ext cx="139" cy="213"/>
            </a:xfrm>
            <a:prstGeom prst="line">
              <a:avLst/>
            </a:prstGeom>
            <a:noFill/>
            <a:ln w="1905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79" name="Text Box 30"/>
            <p:cNvSpPr txBox="1">
              <a:spLocks noChangeArrowheads="1"/>
            </p:cNvSpPr>
            <p:nvPr/>
          </p:nvSpPr>
          <p:spPr bwMode="auto">
            <a:xfrm>
              <a:off x="1976" y="1310"/>
              <a:ext cx="81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ja-JP" altLang="en-US" sz="1600" b="1">
                  <a:solidFill>
                    <a:schemeClr val="bg2"/>
                  </a:solidFill>
                </a:rPr>
                <a:t>ビード乱れ</a:t>
              </a:r>
            </a:p>
          </p:txBody>
        </p:sp>
        <p:sp>
          <p:nvSpPr>
            <p:cNvPr id="23580" name="Text Box 31"/>
            <p:cNvSpPr txBox="1">
              <a:spLocks noChangeArrowheads="1"/>
            </p:cNvSpPr>
            <p:nvPr/>
          </p:nvSpPr>
          <p:spPr bwMode="auto">
            <a:xfrm>
              <a:off x="2067" y="1531"/>
              <a:ext cx="79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ja-JP" altLang="en-US" sz="1600" b="1">
                  <a:solidFill>
                    <a:schemeClr val="bg2"/>
                  </a:solidFill>
                </a:rPr>
                <a:t>姿勢に無理</a:t>
              </a:r>
            </a:p>
          </p:txBody>
        </p:sp>
        <p:sp>
          <p:nvSpPr>
            <p:cNvPr id="23581" name="Text Box 32"/>
            <p:cNvSpPr txBox="1">
              <a:spLocks noChangeArrowheads="1"/>
            </p:cNvSpPr>
            <p:nvPr/>
          </p:nvSpPr>
          <p:spPr bwMode="auto">
            <a:xfrm>
              <a:off x="2768" y="1761"/>
              <a:ext cx="80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solidFill>
                    <a:schemeClr val="bg2"/>
                  </a:solidFill>
                </a:rPr>
                <a:t>手順が悪い</a:t>
              </a:r>
            </a:p>
          </p:txBody>
        </p:sp>
        <p:sp>
          <p:nvSpPr>
            <p:cNvPr id="23582" name="Text Box 33"/>
            <p:cNvSpPr txBox="1">
              <a:spLocks noChangeArrowheads="1"/>
            </p:cNvSpPr>
            <p:nvPr/>
          </p:nvSpPr>
          <p:spPr bwMode="auto">
            <a:xfrm>
              <a:off x="616" y="849"/>
              <a:ext cx="882" cy="218"/>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solidFill>
                    <a:schemeClr val="bg2"/>
                  </a:solidFill>
                </a:rPr>
                <a:t>　仮組品</a:t>
              </a:r>
            </a:p>
          </p:txBody>
        </p:sp>
        <p:sp>
          <p:nvSpPr>
            <p:cNvPr id="23583" name="Line 34"/>
            <p:cNvSpPr>
              <a:spLocks noChangeShapeType="1"/>
            </p:cNvSpPr>
            <p:nvPr/>
          </p:nvSpPr>
          <p:spPr bwMode="auto">
            <a:xfrm flipH="1" flipV="1">
              <a:off x="2874" y="1248"/>
              <a:ext cx="165" cy="170"/>
            </a:xfrm>
            <a:prstGeom prst="line">
              <a:avLst/>
            </a:prstGeom>
            <a:noFill/>
            <a:ln w="19050">
              <a:solidFill>
                <a:schemeClr val="bg2"/>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84" name="Line 35"/>
            <p:cNvSpPr>
              <a:spLocks noChangeShapeType="1"/>
            </p:cNvSpPr>
            <p:nvPr/>
          </p:nvSpPr>
          <p:spPr bwMode="auto">
            <a:xfrm flipH="1">
              <a:off x="2990" y="1611"/>
              <a:ext cx="108" cy="164"/>
            </a:xfrm>
            <a:prstGeom prst="line">
              <a:avLst/>
            </a:prstGeom>
            <a:noFill/>
            <a:ln w="12700">
              <a:solidFill>
                <a:schemeClr val="bg2"/>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85" name="Text Box 38"/>
            <p:cNvSpPr txBox="1">
              <a:spLocks noChangeArrowheads="1"/>
            </p:cNvSpPr>
            <p:nvPr/>
          </p:nvSpPr>
          <p:spPr bwMode="auto">
            <a:xfrm>
              <a:off x="2281" y="1989"/>
              <a:ext cx="707"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solidFill>
                    <a:schemeClr val="bg2"/>
                  </a:solidFill>
                </a:rPr>
                <a:t>リブ寸法不良</a:t>
              </a:r>
            </a:p>
          </p:txBody>
        </p:sp>
        <p:sp>
          <p:nvSpPr>
            <p:cNvPr id="23586" name="Text Box 39"/>
            <p:cNvSpPr txBox="1">
              <a:spLocks noChangeArrowheads="1"/>
            </p:cNvSpPr>
            <p:nvPr/>
          </p:nvSpPr>
          <p:spPr bwMode="auto">
            <a:xfrm>
              <a:off x="2669" y="2214"/>
              <a:ext cx="625"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ja-JP" altLang="en-US" sz="1600" b="1">
                  <a:solidFill>
                    <a:schemeClr val="bg2"/>
                  </a:solidFill>
                </a:rPr>
                <a:t>クランプ緩み</a:t>
              </a:r>
            </a:p>
          </p:txBody>
        </p:sp>
        <p:sp>
          <p:nvSpPr>
            <p:cNvPr id="23587" name="Text Box 40"/>
            <p:cNvSpPr txBox="1">
              <a:spLocks noChangeArrowheads="1"/>
            </p:cNvSpPr>
            <p:nvPr/>
          </p:nvSpPr>
          <p:spPr bwMode="auto">
            <a:xfrm>
              <a:off x="2279" y="2576"/>
              <a:ext cx="838"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ja-JP" altLang="en-US" sz="1600" b="1">
                  <a:solidFill>
                    <a:schemeClr val="bg2"/>
                  </a:solidFill>
                </a:rPr>
                <a:t>テーチング方法が悪い</a:t>
              </a:r>
            </a:p>
          </p:txBody>
        </p:sp>
        <p:sp>
          <p:nvSpPr>
            <p:cNvPr id="23588" name="Line 41"/>
            <p:cNvSpPr>
              <a:spLocks noChangeShapeType="1"/>
            </p:cNvSpPr>
            <p:nvPr/>
          </p:nvSpPr>
          <p:spPr bwMode="auto">
            <a:xfrm flipH="1">
              <a:off x="1246" y="2564"/>
              <a:ext cx="201" cy="268"/>
            </a:xfrm>
            <a:prstGeom prst="line">
              <a:avLst/>
            </a:prstGeom>
            <a:noFill/>
            <a:ln w="12700">
              <a:solidFill>
                <a:schemeClr val="bg2"/>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89" name="Text Box 42"/>
            <p:cNvSpPr txBox="1">
              <a:spLocks noChangeArrowheads="1"/>
            </p:cNvSpPr>
            <p:nvPr/>
          </p:nvSpPr>
          <p:spPr bwMode="auto">
            <a:xfrm>
              <a:off x="304" y="2812"/>
              <a:ext cx="126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ja-JP" altLang="en-US" sz="1600" b="1">
                  <a:solidFill>
                    <a:schemeClr val="bg2"/>
                  </a:solidFill>
                </a:rPr>
                <a:t>角度がばらつく</a:t>
              </a:r>
            </a:p>
          </p:txBody>
        </p:sp>
        <p:sp>
          <p:nvSpPr>
            <p:cNvPr id="23590" name="Line 44"/>
            <p:cNvSpPr>
              <a:spLocks noChangeShapeType="1"/>
            </p:cNvSpPr>
            <p:nvPr/>
          </p:nvSpPr>
          <p:spPr bwMode="auto">
            <a:xfrm>
              <a:off x="996" y="1309"/>
              <a:ext cx="270" cy="0"/>
            </a:xfrm>
            <a:prstGeom prst="line">
              <a:avLst/>
            </a:prstGeom>
            <a:noFill/>
            <a:ln w="1905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91" name="Line 45"/>
            <p:cNvSpPr>
              <a:spLocks noChangeShapeType="1"/>
            </p:cNvSpPr>
            <p:nvPr/>
          </p:nvSpPr>
          <p:spPr bwMode="auto">
            <a:xfrm flipH="1" flipV="1">
              <a:off x="1288" y="2276"/>
              <a:ext cx="139" cy="213"/>
            </a:xfrm>
            <a:prstGeom prst="line">
              <a:avLst/>
            </a:prstGeom>
            <a:noFill/>
            <a:ln w="19050">
              <a:solidFill>
                <a:schemeClr val="bg2"/>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92" name="Text Box 46"/>
            <p:cNvSpPr txBox="1">
              <a:spLocks noChangeArrowheads="1"/>
            </p:cNvSpPr>
            <p:nvPr/>
          </p:nvSpPr>
          <p:spPr bwMode="auto">
            <a:xfrm>
              <a:off x="1266" y="1041"/>
              <a:ext cx="742"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ja-JP" altLang="en-US" sz="1600" b="1">
                  <a:solidFill>
                    <a:schemeClr val="bg2"/>
                  </a:solidFill>
                </a:rPr>
                <a:t>ソケット位置ずれ</a:t>
              </a:r>
            </a:p>
          </p:txBody>
        </p:sp>
        <p:sp>
          <p:nvSpPr>
            <p:cNvPr id="23593" name="Text Box 47"/>
            <p:cNvSpPr txBox="1">
              <a:spLocks noChangeArrowheads="1"/>
            </p:cNvSpPr>
            <p:nvPr/>
          </p:nvSpPr>
          <p:spPr bwMode="auto">
            <a:xfrm>
              <a:off x="1852" y="2413"/>
              <a:ext cx="80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solidFill>
                    <a:schemeClr val="bg2"/>
                  </a:solidFill>
                </a:rPr>
                <a:t>曲げのたれ</a:t>
              </a:r>
            </a:p>
          </p:txBody>
        </p:sp>
        <p:sp>
          <p:nvSpPr>
            <p:cNvPr id="23594" name="Line 48"/>
            <p:cNvSpPr>
              <a:spLocks noChangeShapeType="1"/>
            </p:cNvSpPr>
            <p:nvPr/>
          </p:nvSpPr>
          <p:spPr bwMode="auto">
            <a:xfrm flipH="1">
              <a:off x="2179" y="2232"/>
              <a:ext cx="60" cy="217"/>
            </a:xfrm>
            <a:prstGeom prst="line">
              <a:avLst/>
            </a:prstGeom>
            <a:noFill/>
            <a:ln w="12700">
              <a:solidFill>
                <a:schemeClr val="bg2"/>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95" name="Line 49"/>
            <p:cNvSpPr>
              <a:spLocks noChangeShapeType="1"/>
            </p:cNvSpPr>
            <p:nvPr/>
          </p:nvSpPr>
          <p:spPr bwMode="auto">
            <a:xfrm flipH="1">
              <a:off x="3307" y="2720"/>
              <a:ext cx="120" cy="215"/>
            </a:xfrm>
            <a:prstGeom prst="line">
              <a:avLst/>
            </a:prstGeom>
            <a:noFill/>
            <a:ln w="12700">
              <a:solidFill>
                <a:schemeClr val="bg2"/>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96" name="Text Box 50"/>
            <p:cNvSpPr txBox="1">
              <a:spLocks noChangeArrowheads="1"/>
            </p:cNvSpPr>
            <p:nvPr/>
          </p:nvSpPr>
          <p:spPr bwMode="auto">
            <a:xfrm>
              <a:off x="2268" y="2897"/>
              <a:ext cx="1291" cy="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ja-JP" altLang="en-US" sz="1600" b="1">
                  <a:solidFill>
                    <a:schemeClr val="bg2"/>
                  </a:solidFill>
                </a:rPr>
                <a:t>補正していない</a:t>
              </a:r>
            </a:p>
          </p:txBody>
        </p:sp>
        <p:sp>
          <p:nvSpPr>
            <p:cNvPr id="23597" name="Line 52"/>
            <p:cNvSpPr>
              <a:spLocks noChangeShapeType="1"/>
            </p:cNvSpPr>
            <p:nvPr/>
          </p:nvSpPr>
          <p:spPr bwMode="auto">
            <a:xfrm flipH="1" flipV="1">
              <a:off x="3405" y="2215"/>
              <a:ext cx="118" cy="182"/>
            </a:xfrm>
            <a:prstGeom prst="line">
              <a:avLst/>
            </a:prstGeom>
            <a:noFill/>
            <a:ln w="19050">
              <a:solidFill>
                <a:schemeClr val="bg2"/>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98" name="Text Box 53"/>
            <p:cNvSpPr txBox="1">
              <a:spLocks noChangeArrowheads="1"/>
            </p:cNvSpPr>
            <p:nvPr/>
          </p:nvSpPr>
          <p:spPr bwMode="auto">
            <a:xfrm>
              <a:off x="3127" y="2064"/>
              <a:ext cx="75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solidFill>
                    <a:schemeClr val="bg2"/>
                  </a:solidFill>
                </a:rPr>
                <a:t>力不足</a:t>
              </a:r>
            </a:p>
          </p:txBody>
        </p:sp>
        <p:sp>
          <p:nvSpPr>
            <p:cNvPr id="23599" name="Text Box 54"/>
            <p:cNvSpPr txBox="1">
              <a:spLocks noChangeArrowheads="1"/>
            </p:cNvSpPr>
            <p:nvPr/>
          </p:nvSpPr>
          <p:spPr bwMode="auto">
            <a:xfrm>
              <a:off x="4264" y="2084"/>
              <a:ext cx="848"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solidFill>
                    <a:schemeClr val="bg2"/>
                  </a:solidFill>
                </a:rPr>
                <a:t>トーチ角が取れない</a:t>
              </a:r>
            </a:p>
          </p:txBody>
        </p:sp>
        <p:sp>
          <p:nvSpPr>
            <p:cNvPr id="23600" name="Line 55"/>
            <p:cNvSpPr>
              <a:spLocks noChangeShapeType="1"/>
            </p:cNvSpPr>
            <p:nvPr/>
          </p:nvSpPr>
          <p:spPr bwMode="auto">
            <a:xfrm flipH="1" flipV="1">
              <a:off x="4150" y="2211"/>
              <a:ext cx="158" cy="287"/>
            </a:xfrm>
            <a:prstGeom prst="line">
              <a:avLst/>
            </a:prstGeom>
            <a:noFill/>
            <a:ln w="1905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01" name="Text Box 56"/>
            <p:cNvSpPr txBox="1">
              <a:spLocks noChangeArrowheads="1"/>
            </p:cNvSpPr>
            <p:nvPr/>
          </p:nvSpPr>
          <p:spPr bwMode="auto">
            <a:xfrm>
              <a:off x="4001" y="2545"/>
              <a:ext cx="931"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solidFill>
                    <a:srgbClr val="000000"/>
                  </a:solidFill>
                </a:rPr>
                <a:t>セット位置に制限</a:t>
              </a:r>
            </a:p>
          </p:txBody>
        </p:sp>
        <p:sp>
          <p:nvSpPr>
            <p:cNvPr id="23602" name="Line 68"/>
            <p:cNvSpPr>
              <a:spLocks noChangeShapeType="1"/>
            </p:cNvSpPr>
            <p:nvPr/>
          </p:nvSpPr>
          <p:spPr bwMode="auto">
            <a:xfrm flipH="1" flipV="1">
              <a:off x="3670" y="1496"/>
              <a:ext cx="124" cy="230"/>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03" name="Text Box 69"/>
            <p:cNvSpPr txBox="1">
              <a:spLocks noChangeArrowheads="1"/>
            </p:cNvSpPr>
            <p:nvPr/>
          </p:nvSpPr>
          <p:spPr bwMode="auto">
            <a:xfrm>
              <a:off x="3656" y="1681"/>
              <a:ext cx="46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solidFill>
                    <a:schemeClr val="bg2"/>
                  </a:solidFill>
                </a:rPr>
                <a:t>電流</a:t>
              </a:r>
            </a:p>
          </p:txBody>
        </p:sp>
        <p:sp>
          <p:nvSpPr>
            <p:cNvPr id="23604" name="Text Box 71"/>
            <p:cNvSpPr txBox="1">
              <a:spLocks noChangeArrowheads="1"/>
            </p:cNvSpPr>
            <p:nvPr/>
          </p:nvSpPr>
          <p:spPr bwMode="auto">
            <a:xfrm>
              <a:off x="2080" y="1091"/>
              <a:ext cx="105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solidFill>
                    <a:schemeClr val="bg2"/>
                  </a:solidFill>
                </a:rPr>
                <a:t>ガスシール不良</a:t>
              </a:r>
            </a:p>
          </p:txBody>
        </p:sp>
        <p:sp>
          <p:nvSpPr>
            <p:cNvPr id="23605" name="Line 73"/>
            <p:cNvSpPr>
              <a:spLocks noChangeShapeType="1"/>
            </p:cNvSpPr>
            <p:nvPr/>
          </p:nvSpPr>
          <p:spPr bwMode="auto">
            <a:xfrm>
              <a:off x="1082" y="1054"/>
              <a:ext cx="725" cy="902"/>
            </a:xfrm>
            <a:prstGeom prst="line">
              <a:avLst/>
            </a:prstGeom>
            <a:noFill/>
            <a:ln w="2857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06" name="Text Box 75"/>
            <p:cNvSpPr txBox="1">
              <a:spLocks noChangeArrowheads="1"/>
            </p:cNvSpPr>
            <p:nvPr/>
          </p:nvSpPr>
          <p:spPr bwMode="auto">
            <a:xfrm>
              <a:off x="404" y="1639"/>
              <a:ext cx="671"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endParaRPr lang="ja-JP" altLang="ja-JP" sz="4000">
                <a:ea typeface="HG正楷書体-PRO" pitchFamily="66" charset="-128"/>
              </a:endParaRPr>
            </a:p>
          </p:txBody>
        </p:sp>
        <p:sp>
          <p:nvSpPr>
            <p:cNvPr id="23607" name="Text Box 76"/>
            <p:cNvSpPr txBox="1">
              <a:spLocks noChangeArrowheads="1"/>
            </p:cNvSpPr>
            <p:nvPr/>
          </p:nvSpPr>
          <p:spPr bwMode="auto">
            <a:xfrm>
              <a:off x="335" y="1676"/>
              <a:ext cx="118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ja-JP" altLang="en-US" sz="1600" b="1">
                  <a:solidFill>
                    <a:schemeClr val="bg2"/>
                  </a:solidFill>
                </a:rPr>
                <a:t>仮組寸法バラツキ</a:t>
              </a:r>
            </a:p>
          </p:txBody>
        </p:sp>
        <p:sp>
          <p:nvSpPr>
            <p:cNvPr id="23608" name="Text Box 77"/>
            <p:cNvSpPr txBox="1">
              <a:spLocks noChangeArrowheads="1"/>
            </p:cNvSpPr>
            <p:nvPr/>
          </p:nvSpPr>
          <p:spPr bwMode="auto">
            <a:xfrm>
              <a:off x="280" y="1134"/>
              <a:ext cx="894" cy="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endParaRPr lang="ja-JP" altLang="ja-JP" sz="4000">
                <a:ea typeface="HG正楷書体-PRO" pitchFamily="66" charset="-128"/>
              </a:endParaRPr>
            </a:p>
          </p:txBody>
        </p:sp>
        <p:sp>
          <p:nvSpPr>
            <p:cNvPr id="23609" name="Text Box 78"/>
            <p:cNvSpPr txBox="1">
              <a:spLocks noChangeArrowheads="1"/>
            </p:cNvSpPr>
            <p:nvPr/>
          </p:nvSpPr>
          <p:spPr bwMode="auto">
            <a:xfrm>
              <a:off x="231" y="1161"/>
              <a:ext cx="696"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ja-JP" altLang="en-US" sz="1600" b="1">
                  <a:solidFill>
                    <a:schemeClr val="bg2"/>
                  </a:solidFill>
                </a:rPr>
                <a:t>治具精度不良</a:t>
              </a:r>
            </a:p>
          </p:txBody>
        </p:sp>
        <p:sp>
          <p:nvSpPr>
            <p:cNvPr id="23610" name="Text Box 79"/>
            <p:cNvSpPr txBox="1">
              <a:spLocks noChangeArrowheads="1"/>
            </p:cNvSpPr>
            <p:nvPr/>
          </p:nvSpPr>
          <p:spPr bwMode="auto">
            <a:xfrm>
              <a:off x="244" y="762"/>
              <a:ext cx="595"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endParaRPr lang="ja-JP" altLang="ja-JP" sz="4000">
                <a:ea typeface="HG正楷書体-PRO" pitchFamily="66" charset="-128"/>
              </a:endParaRPr>
            </a:p>
          </p:txBody>
        </p:sp>
        <p:sp>
          <p:nvSpPr>
            <p:cNvPr id="23611" name="Text Box 80"/>
            <p:cNvSpPr txBox="1">
              <a:spLocks noChangeArrowheads="1"/>
            </p:cNvSpPr>
            <p:nvPr/>
          </p:nvSpPr>
          <p:spPr bwMode="auto">
            <a:xfrm>
              <a:off x="732" y="2101"/>
              <a:ext cx="904"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ja-JP" altLang="en-US" sz="1600" b="1">
                  <a:solidFill>
                    <a:schemeClr val="bg2"/>
                  </a:solidFill>
                </a:rPr>
                <a:t>長さが短い</a:t>
              </a:r>
            </a:p>
          </p:txBody>
        </p:sp>
        <p:sp>
          <p:nvSpPr>
            <p:cNvPr id="23612" name="Line 81"/>
            <p:cNvSpPr>
              <a:spLocks noChangeShapeType="1"/>
            </p:cNvSpPr>
            <p:nvPr/>
          </p:nvSpPr>
          <p:spPr bwMode="auto">
            <a:xfrm>
              <a:off x="1497" y="1759"/>
              <a:ext cx="149" cy="1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13" name="Line 82"/>
            <p:cNvSpPr>
              <a:spLocks noChangeShapeType="1"/>
            </p:cNvSpPr>
            <p:nvPr/>
          </p:nvSpPr>
          <p:spPr bwMode="auto">
            <a:xfrm>
              <a:off x="1484" y="1759"/>
              <a:ext cx="150" cy="0"/>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14" name="Line 83"/>
            <p:cNvSpPr>
              <a:spLocks noChangeShapeType="1"/>
            </p:cNvSpPr>
            <p:nvPr/>
          </p:nvSpPr>
          <p:spPr bwMode="auto">
            <a:xfrm flipH="1">
              <a:off x="1398" y="1387"/>
              <a:ext cx="260" cy="11"/>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15" name="Text Box 84"/>
            <p:cNvSpPr txBox="1">
              <a:spLocks noChangeArrowheads="1"/>
            </p:cNvSpPr>
            <p:nvPr/>
          </p:nvSpPr>
          <p:spPr bwMode="auto">
            <a:xfrm>
              <a:off x="256" y="1518"/>
              <a:ext cx="881"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endParaRPr lang="ja-JP" altLang="ja-JP" sz="4000">
                <a:ea typeface="HG正楷書体-PRO" pitchFamily="66" charset="-128"/>
              </a:endParaRPr>
            </a:p>
          </p:txBody>
        </p:sp>
        <p:sp>
          <p:nvSpPr>
            <p:cNvPr id="23616" name="Text Box 85"/>
            <p:cNvSpPr txBox="1">
              <a:spLocks noChangeArrowheads="1"/>
            </p:cNvSpPr>
            <p:nvPr/>
          </p:nvSpPr>
          <p:spPr bwMode="auto">
            <a:xfrm>
              <a:off x="247" y="1481"/>
              <a:ext cx="90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ja-JP" altLang="en-US" sz="1600" b="1">
                  <a:solidFill>
                    <a:schemeClr val="bg2"/>
                  </a:solidFill>
                </a:rPr>
                <a:t>偏り</a:t>
              </a:r>
            </a:p>
          </p:txBody>
        </p:sp>
        <p:sp>
          <p:nvSpPr>
            <p:cNvPr id="23617" name="Line 86"/>
            <p:cNvSpPr>
              <a:spLocks noChangeShapeType="1"/>
            </p:cNvSpPr>
            <p:nvPr/>
          </p:nvSpPr>
          <p:spPr bwMode="auto">
            <a:xfrm flipV="1">
              <a:off x="1013" y="1310"/>
              <a:ext cx="99" cy="164"/>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18" name="Text Box 88"/>
            <p:cNvSpPr txBox="1">
              <a:spLocks noChangeArrowheads="1"/>
            </p:cNvSpPr>
            <p:nvPr/>
          </p:nvSpPr>
          <p:spPr bwMode="auto">
            <a:xfrm>
              <a:off x="1491" y="1501"/>
              <a:ext cx="653"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ja-JP" altLang="en-US" sz="1600" b="1">
                  <a:solidFill>
                    <a:schemeClr val="bg2"/>
                  </a:solidFill>
                </a:rPr>
                <a:t>治具ガタ</a:t>
              </a:r>
            </a:p>
          </p:txBody>
        </p:sp>
        <p:sp>
          <p:nvSpPr>
            <p:cNvPr id="23619" name="Line 89"/>
            <p:cNvSpPr>
              <a:spLocks noChangeShapeType="1"/>
            </p:cNvSpPr>
            <p:nvPr/>
          </p:nvSpPr>
          <p:spPr bwMode="auto">
            <a:xfrm flipH="1" flipV="1">
              <a:off x="1559" y="1408"/>
              <a:ext cx="124" cy="121"/>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20" name="Oval 91"/>
            <p:cNvSpPr>
              <a:spLocks noChangeArrowheads="1"/>
            </p:cNvSpPr>
            <p:nvPr/>
          </p:nvSpPr>
          <p:spPr bwMode="auto">
            <a:xfrm>
              <a:off x="3871" y="2513"/>
              <a:ext cx="1099" cy="430"/>
            </a:xfrm>
            <a:prstGeom prst="ellipse">
              <a:avLst/>
            </a:prstGeom>
            <a:noFill/>
            <a:ln w="25400">
              <a:solidFill>
                <a:schemeClr val="hlink"/>
              </a:solidFill>
              <a:round/>
              <a:headEnd/>
              <a:tailEnd/>
            </a:ln>
            <a:effectLst/>
            <a:extLst>
              <a:ext uri="{909E8E84-426E-40DD-AFC4-6F175D3DCCD1}">
                <a14:hiddenFill xmlns:a14="http://schemas.microsoft.com/office/drawing/2010/main">
                  <a:solidFill>
                    <a:srgbClr val="FFCCCC">
                      <a:alpha val="50195"/>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3621" name="Oval 92"/>
            <p:cNvSpPr>
              <a:spLocks noChangeArrowheads="1"/>
            </p:cNvSpPr>
            <p:nvPr/>
          </p:nvSpPr>
          <p:spPr bwMode="auto">
            <a:xfrm flipV="1">
              <a:off x="205" y="2360"/>
              <a:ext cx="1099" cy="401"/>
            </a:xfrm>
            <a:prstGeom prst="ellipse">
              <a:avLst/>
            </a:prstGeom>
            <a:noFill/>
            <a:ln w="25400">
              <a:solidFill>
                <a:srgbClr val="FF0000"/>
              </a:solidFill>
              <a:round/>
              <a:headEnd/>
              <a:tailEnd/>
            </a:ln>
            <a:effectLst/>
            <a:extLst>
              <a:ext uri="{909E8E84-426E-40DD-AFC4-6F175D3DCCD1}">
                <a14:hiddenFill xmlns:a14="http://schemas.microsoft.com/office/drawing/2010/main">
                  <a:solidFill>
                    <a:srgbClr val="FFCCCC">
                      <a:alpha val="50195"/>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3622" name="Oval 93"/>
            <p:cNvSpPr>
              <a:spLocks noChangeArrowheads="1"/>
            </p:cNvSpPr>
            <p:nvPr/>
          </p:nvSpPr>
          <p:spPr bwMode="auto">
            <a:xfrm>
              <a:off x="3558" y="914"/>
              <a:ext cx="1263" cy="386"/>
            </a:xfrm>
            <a:prstGeom prst="ellipse">
              <a:avLst/>
            </a:prstGeom>
            <a:noFill/>
            <a:ln w="22225">
              <a:solidFill>
                <a:schemeClr val="hlink"/>
              </a:solidFill>
              <a:round/>
              <a:headEnd/>
              <a:tailEnd/>
            </a:ln>
            <a:effectLst/>
            <a:extLst>
              <a:ext uri="{909E8E84-426E-40DD-AFC4-6F175D3DCCD1}">
                <a14:hiddenFill xmlns:a14="http://schemas.microsoft.com/office/drawing/2010/main">
                  <a:solidFill>
                    <a:srgbClr val="FFCCCC">
                      <a:alpha val="50195"/>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3623" name="Text Box 99"/>
            <p:cNvSpPr txBox="1">
              <a:spLocks noChangeArrowheads="1"/>
            </p:cNvSpPr>
            <p:nvPr/>
          </p:nvSpPr>
          <p:spPr bwMode="auto">
            <a:xfrm>
              <a:off x="533" y="305"/>
              <a:ext cx="3879"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800" b="1">
                  <a:solidFill>
                    <a:schemeClr val="bg1"/>
                  </a:solidFill>
                  <a:latin typeface="HGP創英角ﾎﾟｯﾌﾟ体" pitchFamily="50" charset="-128"/>
                  <a:ea typeface="HGP創英角ﾎﾟｯﾌﾟ体" pitchFamily="50" charset="-128"/>
                </a:rPr>
                <a:t>「溶接不良が多い」</a:t>
              </a:r>
              <a:r>
                <a:rPr lang="ja-JP" altLang="en-US" sz="2400" b="1">
                  <a:solidFill>
                    <a:schemeClr val="bg1"/>
                  </a:solidFill>
                  <a:latin typeface="HGP創英角ﾎﾟｯﾌﾟ体" pitchFamily="50" charset="-128"/>
                  <a:ea typeface="HGP創英角ﾎﾟｯﾌﾟ体" pitchFamily="50" charset="-128"/>
                </a:rPr>
                <a:t>の　</a:t>
              </a:r>
              <a:r>
                <a:rPr lang="ja-JP" altLang="en-US" sz="2800" b="1">
                  <a:solidFill>
                    <a:schemeClr val="bg1"/>
                  </a:solidFill>
                  <a:latin typeface="HGP創英角ﾎﾟｯﾌﾟ体" pitchFamily="50" charset="-128"/>
                  <a:ea typeface="HGP創英角ﾎﾟｯﾌﾟ体" pitchFamily="50" charset="-128"/>
                </a:rPr>
                <a:t>特性要因図</a:t>
              </a:r>
            </a:p>
          </p:txBody>
        </p:sp>
        <p:sp>
          <p:nvSpPr>
            <p:cNvPr id="23624" name="Text Box 100"/>
            <p:cNvSpPr txBox="1">
              <a:spLocks noChangeArrowheads="1"/>
            </p:cNvSpPr>
            <p:nvPr/>
          </p:nvSpPr>
          <p:spPr bwMode="auto">
            <a:xfrm>
              <a:off x="819" y="3549"/>
              <a:ext cx="346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a:solidFill>
                    <a:schemeClr val="bg2"/>
                  </a:solidFill>
                  <a:latin typeface="HG創英角ﾎﾟｯﾌﾟ体" pitchFamily="49" charset="-128"/>
                  <a:ea typeface="HGP創英角ﾎﾟｯﾌﾟ体" pitchFamily="50" charset="-128"/>
                </a:rPr>
                <a:t>◇</a:t>
              </a:r>
              <a:r>
                <a:rPr lang="ja-JP" altLang="en-US" sz="2000">
                  <a:solidFill>
                    <a:schemeClr val="bg2"/>
                  </a:solidFill>
                  <a:latin typeface="HG創英角ﾎﾟｯﾌﾟ体" pitchFamily="49" charset="-128"/>
                  <a:ea typeface="HGP創英角ﾎﾟｯﾌﾟ体" pitchFamily="50" charset="-128"/>
                </a:rPr>
                <a:t>見やすい場所に掲示しメンテナンスしよう</a:t>
              </a:r>
              <a:r>
                <a:rPr lang="ja-JP" altLang="en-US" sz="2400">
                  <a:solidFill>
                    <a:schemeClr val="bg2"/>
                  </a:solidFill>
                  <a:ea typeface="HGSｺﾞｼｯｸE" pitchFamily="50" charset="-128"/>
                </a:rPr>
                <a:t>　</a:t>
              </a:r>
            </a:p>
          </p:txBody>
        </p:sp>
        <p:sp>
          <p:nvSpPr>
            <p:cNvPr id="23625" name="Rectangle 103"/>
            <p:cNvSpPr>
              <a:spLocks noChangeArrowheads="1"/>
            </p:cNvSpPr>
            <p:nvPr/>
          </p:nvSpPr>
          <p:spPr bwMode="auto">
            <a:xfrm>
              <a:off x="5050" y="833"/>
              <a:ext cx="399" cy="2136"/>
            </a:xfrm>
            <a:prstGeom prst="rect">
              <a:avLst/>
            </a:prstGeom>
            <a:noFill/>
            <a:ln w="349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501650" y="354013"/>
            <a:ext cx="5330825" cy="490537"/>
          </a:xfrm>
        </p:spPr>
        <p:txBody>
          <a:bodyPr anchor="ctr"/>
          <a:lstStyle/>
          <a:p>
            <a:pPr algn="l" eaLnBrk="1" hangingPunct="1"/>
            <a:r>
              <a:rPr lang="ja-JP" altLang="en-US" sz="3200" b="1" smtClean="0">
                <a:solidFill>
                  <a:srgbClr val="0000FF"/>
                </a:solidFill>
                <a:latin typeface="HGP創英角ﾎﾟｯﾌﾟ体" pitchFamily="50" charset="-128"/>
                <a:ea typeface="HGP創英角ﾎﾟｯﾌﾟ体" pitchFamily="50" charset="-128"/>
              </a:rPr>
              <a:t>３．要因</a:t>
            </a:r>
            <a:r>
              <a:rPr lang="ja-JP" altLang="en-US" sz="2800" b="1" smtClean="0">
                <a:solidFill>
                  <a:srgbClr val="0000FF"/>
                </a:solidFill>
                <a:latin typeface="HGP創英角ﾎﾟｯﾌﾟ体" pitchFamily="50" charset="-128"/>
                <a:ea typeface="HGP創英角ﾎﾟｯﾌﾟ体" pitchFamily="50" charset="-128"/>
              </a:rPr>
              <a:t>を</a:t>
            </a:r>
            <a:r>
              <a:rPr lang="ja-JP" altLang="en-US" sz="3200" b="1" smtClean="0">
                <a:solidFill>
                  <a:srgbClr val="0000FF"/>
                </a:solidFill>
                <a:latin typeface="HGP創英角ﾎﾟｯﾌﾟ体" pitchFamily="50" charset="-128"/>
                <a:ea typeface="HGP創英角ﾎﾟｯﾌﾟ体" pitchFamily="50" charset="-128"/>
              </a:rPr>
              <a:t>追究</a:t>
            </a:r>
            <a:r>
              <a:rPr lang="ja-JP" altLang="en-US" sz="2400" b="1" smtClean="0">
                <a:solidFill>
                  <a:srgbClr val="0000FF"/>
                </a:solidFill>
                <a:latin typeface="HGP創英角ﾎﾟｯﾌﾟ体" pitchFamily="50" charset="-128"/>
                <a:ea typeface="HGP創英角ﾎﾟｯﾌﾟ体" pitchFamily="50" charset="-128"/>
              </a:rPr>
              <a:t>し</a:t>
            </a:r>
            <a:r>
              <a:rPr lang="ja-JP" altLang="en-US" sz="3200" b="1" smtClean="0">
                <a:solidFill>
                  <a:srgbClr val="0000FF"/>
                </a:solidFill>
                <a:latin typeface="HGP創英角ﾎﾟｯﾌﾟ体" pitchFamily="50" charset="-128"/>
                <a:ea typeface="HGP創英角ﾎﾟｯﾌﾟ体" pitchFamily="50" charset="-128"/>
              </a:rPr>
              <a:t>絞</a:t>
            </a:r>
            <a:r>
              <a:rPr lang="ja-JP" altLang="en-US" sz="2400" b="1" smtClean="0">
                <a:solidFill>
                  <a:srgbClr val="0000FF"/>
                </a:solidFill>
                <a:latin typeface="HGP創英角ﾎﾟｯﾌﾟ体" pitchFamily="50" charset="-128"/>
                <a:ea typeface="HGP創英角ﾎﾟｯﾌﾟ体" pitchFamily="50" charset="-128"/>
              </a:rPr>
              <a:t>り</a:t>
            </a:r>
            <a:r>
              <a:rPr lang="ja-JP" altLang="en-US" sz="3200" b="1" smtClean="0">
                <a:solidFill>
                  <a:srgbClr val="0000FF"/>
                </a:solidFill>
                <a:latin typeface="HGP創英角ﾎﾟｯﾌﾟ体" pitchFamily="50" charset="-128"/>
                <a:ea typeface="HGP創英角ﾎﾟｯﾌﾟ体" pitchFamily="50" charset="-128"/>
              </a:rPr>
              <a:t>込</a:t>
            </a:r>
            <a:r>
              <a:rPr lang="ja-JP" altLang="en-US" sz="2800" b="1" smtClean="0">
                <a:solidFill>
                  <a:srgbClr val="0000FF"/>
                </a:solidFill>
                <a:latin typeface="HGP創英角ﾎﾟｯﾌﾟ体" pitchFamily="50" charset="-128"/>
                <a:ea typeface="HGP創英角ﾎﾟｯﾌﾟ体" pitchFamily="50" charset="-128"/>
              </a:rPr>
              <a:t>む</a:t>
            </a:r>
          </a:p>
        </p:txBody>
      </p:sp>
      <p:sp>
        <p:nvSpPr>
          <p:cNvPr id="24579" name="Text Box 4"/>
          <p:cNvSpPr txBox="1">
            <a:spLocks noChangeArrowheads="1"/>
          </p:cNvSpPr>
          <p:nvPr/>
        </p:nvSpPr>
        <p:spPr bwMode="auto">
          <a:xfrm>
            <a:off x="936625" y="904875"/>
            <a:ext cx="4460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b="1">
                <a:ea typeface="HGP創英角ﾎﾟｯﾌﾟ体" pitchFamily="50" charset="-128"/>
              </a:rPr>
              <a:t>◇</a:t>
            </a:r>
            <a:r>
              <a:rPr lang="ja-JP" altLang="en-US" sz="2000" b="1">
                <a:ea typeface="HGP創英角ﾎﾟｯﾌﾟ体" pitchFamily="50" charset="-128"/>
              </a:rPr>
              <a:t>重要と思われる要因を絞り込む</a:t>
            </a:r>
          </a:p>
        </p:txBody>
      </p:sp>
      <p:sp>
        <p:nvSpPr>
          <p:cNvPr id="24580" name="Text Box 8"/>
          <p:cNvSpPr txBox="1">
            <a:spLocks noChangeArrowheads="1"/>
          </p:cNvSpPr>
          <p:nvPr/>
        </p:nvSpPr>
        <p:spPr bwMode="auto">
          <a:xfrm>
            <a:off x="822325" y="1374775"/>
            <a:ext cx="81661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b="1"/>
              <a:t>※</a:t>
            </a:r>
            <a:r>
              <a:rPr lang="ja-JP" altLang="en-US" sz="1600" b="1"/>
              <a:t>事実、データ、実績、メンバーの意見を集約して絞り込む、スタッフの専門知識を参考にする</a:t>
            </a:r>
          </a:p>
        </p:txBody>
      </p:sp>
      <p:sp>
        <p:nvSpPr>
          <p:cNvPr id="24581" name="Rectangle 6"/>
          <p:cNvSpPr>
            <a:spLocks noChangeArrowheads="1"/>
          </p:cNvSpPr>
          <p:nvPr/>
        </p:nvSpPr>
        <p:spPr bwMode="auto">
          <a:xfrm>
            <a:off x="501650" y="1806575"/>
            <a:ext cx="6456363" cy="490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b="1">
                <a:solidFill>
                  <a:srgbClr val="0000FF"/>
                </a:solidFill>
                <a:latin typeface="HGP創英角ﾎﾟｯﾌﾟ体" pitchFamily="50" charset="-128"/>
                <a:ea typeface="HGP創英角ﾎﾟｯﾌﾟ体" pitchFamily="50" charset="-128"/>
              </a:rPr>
              <a:t>４．重要要因</a:t>
            </a:r>
            <a:r>
              <a:rPr lang="ja-JP" altLang="en-US" sz="2800" b="1">
                <a:solidFill>
                  <a:srgbClr val="0000FF"/>
                </a:solidFill>
                <a:latin typeface="HGP創英角ﾎﾟｯﾌﾟ体" pitchFamily="50" charset="-128"/>
                <a:ea typeface="HGP創英角ﾎﾟｯﾌﾟ体" pitchFamily="50" charset="-128"/>
              </a:rPr>
              <a:t>を</a:t>
            </a:r>
            <a:r>
              <a:rPr lang="ja-JP" altLang="en-US" b="1">
                <a:solidFill>
                  <a:srgbClr val="0000FF"/>
                </a:solidFill>
                <a:latin typeface="HGP創英角ﾎﾟｯﾌﾟ体" pitchFamily="50" charset="-128"/>
                <a:ea typeface="HGP創英角ﾎﾟｯﾌﾟ体" pitchFamily="50" charset="-128"/>
              </a:rPr>
              <a:t>検証</a:t>
            </a:r>
            <a:r>
              <a:rPr lang="ja-JP" altLang="en-US" sz="2800" b="1">
                <a:solidFill>
                  <a:srgbClr val="0000FF"/>
                </a:solidFill>
                <a:latin typeface="HGP創英角ﾎﾟｯﾌﾟ体" pitchFamily="50" charset="-128"/>
                <a:ea typeface="HGP創英角ﾎﾟｯﾌﾟ体" pitchFamily="50" charset="-128"/>
              </a:rPr>
              <a:t>する</a:t>
            </a:r>
          </a:p>
        </p:txBody>
      </p:sp>
      <p:sp>
        <p:nvSpPr>
          <p:cNvPr id="24582" name="Text Box 25"/>
          <p:cNvSpPr txBox="1">
            <a:spLocks noChangeArrowheads="1"/>
          </p:cNvSpPr>
          <p:nvPr/>
        </p:nvSpPr>
        <p:spPr bwMode="auto">
          <a:xfrm>
            <a:off x="5092700" y="1901825"/>
            <a:ext cx="3225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b="1">
                <a:solidFill>
                  <a:srgbClr val="CC0099"/>
                </a:solidFill>
              </a:rPr>
              <a:t>（取り上げた要因は、容疑者）</a:t>
            </a:r>
          </a:p>
        </p:txBody>
      </p:sp>
      <p:grpSp>
        <p:nvGrpSpPr>
          <p:cNvPr id="29738" name="Group 42"/>
          <p:cNvGrpSpPr>
            <a:grpSpLocks/>
          </p:cNvGrpSpPr>
          <p:nvPr/>
        </p:nvGrpSpPr>
        <p:grpSpPr bwMode="auto">
          <a:xfrm>
            <a:off x="1109663" y="2351088"/>
            <a:ext cx="6199187" cy="3100387"/>
            <a:chOff x="699" y="1481"/>
            <a:chExt cx="3905" cy="1953"/>
          </a:xfrm>
        </p:grpSpPr>
        <p:sp>
          <p:nvSpPr>
            <p:cNvPr id="24597" name="Text Box 7"/>
            <p:cNvSpPr txBox="1">
              <a:spLocks noChangeArrowheads="1"/>
            </p:cNvSpPr>
            <p:nvPr/>
          </p:nvSpPr>
          <p:spPr bwMode="auto">
            <a:xfrm>
              <a:off x="699" y="1481"/>
              <a:ext cx="390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b="1">
                  <a:ea typeface="HGP創英角ﾎﾟｯﾌﾟ体" pitchFamily="50" charset="-128"/>
                </a:rPr>
                <a:t>◇</a:t>
              </a:r>
              <a:r>
                <a:rPr lang="ja-JP" altLang="en-US" sz="2000" b="1">
                  <a:ea typeface="HGP創英角ﾎﾟｯﾌﾟ体" pitchFamily="50" charset="-128"/>
                </a:rPr>
                <a:t>真の原因であるか事実・データで確かめる</a:t>
              </a:r>
            </a:p>
          </p:txBody>
        </p:sp>
        <p:grpSp>
          <p:nvGrpSpPr>
            <p:cNvPr id="24598" name="Group 27"/>
            <p:cNvGrpSpPr>
              <a:grpSpLocks/>
            </p:cNvGrpSpPr>
            <p:nvPr/>
          </p:nvGrpSpPr>
          <p:grpSpPr bwMode="auto">
            <a:xfrm>
              <a:off x="1312" y="1785"/>
              <a:ext cx="3025" cy="1649"/>
              <a:chOff x="914" y="1762"/>
              <a:chExt cx="3940" cy="2472"/>
            </a:xfrm>
          </p:grpSpPr>
          <p:pic>
            <p:nvPicPr>
              <p:cNvPr id="24599" name="Picture 13" descr="JB17_0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3" y="2406"/>
                <a:ext cx="695" cy="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00" name="Rectangle 14"/>
              <p:cNvSpPr>
                <a:spLocks noChangeArrowheads="1"/>
              </p:cNvSpPr>
              <p:nvPr/>
            </p:nvSpPr>
            <p:spPr bwMode="auto">
              <a:xfrm>
                <a:off x="914" y="1762"/>
                <a:ext cx="3940" cy="2472"/>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4601" name="Rectangle 15"/>
              <p:cNvSpPr>
                <a:spLocks noChangeArrowheads="1"/>
              </p:cNvSpPr>
              <p:nvPr/>
            </p:nvSpPr>
            <p:spPr bwMode="auto">
              <a:xfrm>
                <a:off x="2577" y="3309"/>
                <a:ext cx="2130" cy="59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10800" bIns="10800" anchor="ct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2000" b="1">
                    <a:ea typeface="HGP創英角ﾎﾟｯﾌﾟ体" pitchFamily="50" charset="-128"/>
                  </a:rPr>
                  <a:t>データを採ると意外な</a:t>
                </a:r>
              </a:p>
              <a:p>
                <a:pPr algn="ctr" eaLnBrk="1" hangingPunct="1">
                  <a:spcBef>
                    <a:spcPct val="0"/>
                  </a:spcBef>
                  <a:buFontTx/>
                  <a:buNone/>
                </a:pPr>
                <a:r>
                  <a:rPr lang="ja-JP" altLang="en-US" sz="2000" b="1">
                    <a:ea typeface="HGP創英角ﾎﾟｯﾌﾟ体" pitchFamily="50" charset="-128"/>
                  </a:rPr>
                  <a:t>事実が見えてくる！！</a:t>
                </a:r>
              </a:p>
            </p:txBody>
          </p:sp>
          <p:sp>
            <p:nvSpPr>
              <p:cNvPr id="24602" name="AutoShape 16"/>
              <p:cNvSpPr>
                <a:spLocks noChangeArrowheads="1"/>
              </p:cNvSpPr>
              <p:nvPr/>
            </p:nvSpPr>
            <p:spPr bwMode="auto">
              <a:xfrm>
                <a:off x="1078" y="1833"/>
                <a:ext cx="1176" cy="408"/>
              </a:xfrm>
              <a:prstGeom prst="wedgeRoundRectCallout">
                <a:avLst>
                  <a:gd name="adj1" fmla="val -38560"/>
                  <a:gd name="adj2" fmla="val 138889"/>
                  <a:gd name="adj3" fmla="val 16667"/>
                </a:avLst>
              </a:prstGeom>
              <a:gradFill rotWithShape="0">
                <a:gsLst>
                  <a:gs pos="0">
                    <a:srgbClr val="FFFFFF"/>
                  </a:gs>
                  <a:gs pos="100000">
                    <a:srgbClr val="CC99FF"/>
                  </a:gs>
                </a:gsLst>
                <a:path path="rect">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600" b="1">
                    <a:ea typeface="HGP創英角ﾎﾟｯﾌﾟ体" pitchFamily="50" charset="-128"/>
                  </a:rPr>
                  <a:t>真犯人は君だ！</a:t>
                </a:r>
              </a:p>
            </p:txBody>
          </p:sp>
          <p:pic>
            <p:nvPicPr>
              <p:cNvPr id="24603" name="Picture 17" descr="JB17_0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1" y="2429"/>
                <a:ext cx="695" cy="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604" name="Picture 18" descr="JB17_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62" y="2429"/>
                <a:ext cx="694" cy="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605" name="Picture 19" descr="JB28_2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5" y="3008"/>
                <a:ext cx="592" cy="1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06" name="Line 20"/>
              <p:cNvSpPr>
                <a:spLocks noChangeShapeType="1"/>
              </p:cNvSpPr>
              <p:nvPr/>
            </p:nvSpPr>
            <p:spPr bwMode="auto">
              <a:xfrm>
                <a:off x="2594" y="3149"/>
                <a:ext cx="2164"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aphicFrame>
            <p:nvGraphicFramePr>
              <p:cNvPr id="24607" name="Object 21"/>
              <p:cNvGraphicFramePr>
                <a:graphicFrameLocks noChangeAspect="1"/>
              </p:cNvGraphicFramePr>
              <p:nvPr/>
            </p:nvGraphicFramePr>
            <p:xfrm>
              <a:off x="1455" y="2410"/>
              <a:ext cx="1077" cy="918"/>
            </p:xfrm>
            <a:graphic>
              <a:graphicData uri="http://schemas.openxmlformats.org/presentationml/2006/ole">
                <mc:AlternateContent xmlns:mc="http://schemas.openxmlformats.org/markup-compatibility/2006">
                  <mc:Choice xmlns:v="urn:schemas-microsoft-com:vml" Requires="v">
                    <p:oleObj spid="_x0000_s24612" name="グラフ" r:id="rId9" imgW="1114654" imgH="952805" progId="MSGraph.Chart.8">
                      <p:embed followColorScheme="full"/>
                    </p:oleObj>
                  </mc:Choice>
                  <mc:Fallback>
                    <p:oleObj name="グラフ" r:id="rId9" imgW="1114654" imgH="952805" progId="MSGraph.Chart.8">
                      <p:embed followColorScheme="full"/>
                      <p:pic>
                        <p:nvPicPr>
                          <p:cNvPr id="0" name="Object 2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55" y="2410"/>
                            <a:ext cx="1077" cy="9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608" name="AutoShape 22"/>
              <p:cNvSpPr>
                <a:spLocks noChangeArrowheads="1"/>
              </p:cNvSpPr>
              <p:nvPr/>
            </p:nvSpPr>
            <p:spPr bwMode="auto">
              <a:xfrm>
                <a:off x="2666" y="2011"/>
                <a:ext cx="641" cy="218"/>
              </a:xfrm>
              <a:prstGeom prst="roundRect">
                <a:avLst>
                  <a:gd name="adj" fmla="val 50000"/>
                </a:avLst>
              </a:prstGeom>
              <a:solidFill>
                <a:srgbClr val="CCFFCC"/>
              </a:soli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600" b="1">
                    <a:ea typeface="HG丸ｺﾞｼｯｸM-PRO" pitchFamily="50" charset="-128"/>
                  </a:rPr>
                  <a:t>容疑者</a:t>
                </a:r>
              </a:p>
            </p:txBody>
          </p:sp>
          <p:sp>
            <p:nvSpPr>
              <p:cNvPr id="24609" name="AutoShape 23"/>
              <p:cNvSpPr>
                <a:spLocks noChangeArrowheads="1"/>
              </p:cNvSpPr>
              <p:nvPr/>
            </p:nvSpPr>
            <p:spPr bwMode="auto">
              <a:xfrm>
                <a:off x="3391" y="2011"/>
                <a:ext cx="641" cy="218"/>
              </a:xfrm>
              <a:prstGeom prst="roundRect">
                <a:avLst>
                  <a:gd name="adj" fmla="val 50000"/>
                </a:avLst>
              </a:prstGeom>
              <a:solidFill>
                <a:srgbClr val="CCFFCC"/>
              </a:soli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600" b="1">
                    <a:ea typeface="HG丸ｺﾞｼｯｸM-PRO" pitchFamily="50" charset="-128"/>
                  </a:rPr>
                  <a:t>容疑者</a:t>
                </a:r>
              </a:p>
            </p:txBody>
          </p:sp>
          <p:sp>
            <p:nvSpPr>
              <p:cNvPr id="24610" name="AutoShape 24"/>
              <p:cNvSpPr>
                <a:spLocks noChangeArrowheads="1"/>
              </p:cNvSpPr>
              <p:nvPr/>
            </p:nvSpPr>
            <p:spPr bwMode="auto">
              <a:xfrm>
                <a:off x="4068" y="2011"/>
                <a:ext cx="642" cy="218"/>
              </a:xfrm>
              <a:prstGeom prst="roundRect">
                <a:avLst>
                  <a:gd name="adj" fmla="val 50000"/>
                </a:avLst>
              </a:prstGeom>
              <a:solidFill>
                <a:srgbClr val="CCFFCC"/>
              </a:soli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600" b="1">
                    <a:ea typeface="HG丸ｺﾞｼｯｸM-PRO" pitchFamily="50" charset="-128"/>
                  </a:rPr>
                  <a:t>容疑者</a:t>
                </a:r>
              </a:p>
            </p:txBody>
          </p:sp>
          <p:sp>
            <p:nvSpPr>
              <p:cNvPr id="24611" name="Text Box 26"/>
              <p:cNvSpPr txBox="1">
                <a:spLocks noChangeArrowheads="1"/>
              </p:cNvSpPr>
              <p:nvPr/>
            </p:nvSpPr>
            <p:spPr bwMode="auto">
              <a:xfrm>
                <a:off x="4207" y="2528"/>
                <a:ext cx="459" cy="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4000" b="1">
                    <a:ea typeface="HG正楷書体-PRO" pitchFamily="66" charset="-128"/>
                  </a:rPr>
                  <a:t>？</a:t>
                </a:r>
              </a:p>
            </p:txBody>
          </p:sp>
        </p:grpSp>
      </p:grpSp>
      <p:grpSp>
        <p:nvGrpSpPr>
          <p:cNvPr id="29739" name="Group 43"/>
          <p:cNvGrpSpPr>
            <a:grpSpLocks/>
          </p:cNvGrpSpPr>
          <p:nvPr/>
        </p:nvGrpSpPr>
        <p:grpSpPr bwMode="auto">
          <a:xfrm>
            <a:off x="1057275" y="5522913"/>
            <a:ext cx="4173538" cy="1082675"/>
            <a:chOff x="666" y="3479"/>
            <a:chExt cx="2629" cy="682"/>
          </a:xfrm>
        </p:grpSpPr>
        <p:sp>
          <p:nvSpPr>
            <p:cNvPr id="24594" name="Oval 36"/>
            <p:cNvSpPr>
              <a:spLocks noChangeArrowheads="1"/>
            </p:cNvSpPr>
            <p:nvPr/>
          </p:nvSpPr>
          <p:spPr bwMode="auto">
            <a:xfrm>
              <a:off x="952" y="3738"/>
              <a:ext cx="987" cy="423"/>
            </a:xfrm>
            <a:prstGeom prst="ellipse">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4595" name="Text Box 31"/>
            <p:cNvSpPr txBox="1">
              <a:spLocks noChangeArrowheads="1"/>
            </p:cNvSpPr>
            <p:nvPr/>
          </p:nvSpPr>
          <p:spPr bwMode="auto">
            <a:xfrm>
              <a:off x="666" y="3479"/>
              <a:ext cx="262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a:solidFill>
                    <a:schemeClr val="tx2"/>
                  </a:solidFill>
                  <a:latin typeface="HG創英角ﾎﾟｯﾌﾟ体" pitchFamily="49" charset="-128"/>
                  <a:ea typeface="HGP創英角ﾎﾟｯﾌﾟ体" pitchFamily="50" charset="-128"/>
                </a:rPr>
                <a:t>◇</a:t>
              </a:r>
              <a:r>
                <a:rPr lang="ja-JP" altLang="en-US" sz="2000">
                  <a:solidFill>
                    <a:schemeClr val="tx2"/>
                  </a:solidFill>
                  <a:latin typeface="HG創英角ﾎﾟｯﾌﾟ体" pitchFamily="49" charset="-128"/>
                  <a:ea typeface="HGP創英角ﾎﾟｯﾌﾟ体" pitchFamily="50" charset="-128"/>
                </a:rPr>
                <a:t>仮説を立てて検証する</a:t>
              </a:r>
              <a:endParaRPr lang="ja-JP" altLang="en-US" sz="2400">
                <a:solidFill>
                  <a:schemeClr val="bg2"/>
                </a:solidFill>
                <a:ea typeface="HGSｺﾞｼｯｸE" pitchFamily="50" charset="-128"/>
              </a:endParaRPr>
            </a:p>
          </p:txBody>
        </p:sp>
        <p:sp>
          <p:nvSpPr>
            <p:cNvPr id="24596" name="Text Box 33"/>
            <p:cNvSpPr txBox="1">
              <a:spLocks noChangeArrowheads="1"/>
            </p:cNvSpPr>
            <p:nvPr/>
          </p:nvSpPr>
          <p:spPr bwMode="auto">
            <a:xfrm>
              <a:off x="1245" y="3823"/>
              <a:ext cx="68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rgbClr val="FF3300"/>
                  </a:solidFill>
                  <a:latin typeface="HG創英角ﾎﾟｯﾌﾟ体" pitchFamily="49" charset="-128"/>
                  <a:ea typeface="HGP創英角ﾎﾟｯﾌﾟ体" pitchFamily="50" charset="-128"/>
                </a:rPr>
                <a:t>仮説</a:t>
              </a:r>
              <a:endParaRPr lang="ja-JP" altLang="en-US" sz="2400">
                <a:solidFill>
                  <a:srgbClr val="FF3300"/>
                </a:solidFill>
                <a:ea typeface="HGSｺﾞｼｯｸE" pitchFamily="50" charset="-128"/>
              </a:endParaRPr>
            </a:p>
          </p:txBody>
        </p:sp>
      </p:grpSp>
      <p:grpSp>
        <p:nvGrpSpPr>
          <p:cNvPr id="29740" name="Group 44"/>
          <p:cNvGrpSpPr>
            <a:grpSpLocks/>
          </p:cNvGrpSpPr>
          <p:nvPr/>
        </p:nvGrpSpPr>
        <p:grpSpPr bwMode="auto">
          <a:xfrm>
            <a:off x="3209925" y="5911850"/>
            <a:ext cx="2549525" cy="693738"/>
            <a:chOff x="2022" y="3724"/>
            <a:chExt cx="1606" cy="437"/>
          </a:xfrm>
        </p:grpSpPr>
        <p:sp>
          <p:nvSpPr>
            <p:cNvPr id="24591" name="Oval 37"/>
            <p:cNvSpPr>
              <a:spLocks noChangeArrowheads="1"/>
            </p:cNvSpPr>
            <p:nvPr/>
          </p:nvSpPr>
          <p:spPr bwMode="auto">
            <a:xfrm>
              <a:off x="2398" y="3750"/>
              <a:ext cx="1211" cy="411"/>
            </a:xfrm>
            <a:prstGeom prst="ellipse">
              <a:avLst/>
            </a:prstGeom>
            <a:solidFill>
              <a:srgbClr val="99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4592" name="Text Box 34"/>
            <p:cNvSpPr txBox="1">
              <a:spLocks noChangeArrowheads="1"/>
            </p:cNvSpPr>
            <p:nvPr/>
          </p:nvSpPr>
          <p:spPr bwMode="auto">
            <a:xfrm>
              <a:off x="2504" y="3811"/>
              <a:ext cx="112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solidFill>
                    <a:srgbClr val="FF3300"/>
                  </a:solidFill>
                  <a:latin typeface="HG創英角ﾎﾟｯﾌﾟ体" pitchFamily="49" charset="-128"/>
                  <a:ea typeface="HGP創英角ﾎﾟｯﾌﾟ体" pitchFamily="50" charset="-128"/>
                </a:rPr>
                <a:t>データ検証</a:t>
              </a:r>
              <a:endParaRPr lang="ja-JP" altLang="en-US" sz="2400">
                <a:solidFill>
                  <a:srgbClr val="FF3300"/>
                </a:solidFill>
                <a:ea typeface="HGSｺﾞｼｯｸE" pitchFamily="50" charset="-128"/>
              </a:endParaRPr>
            </a:p>
          </p:txBody>
        </p:sp>
        <p:sp>
          <p:nvSpPr>
            <p:cNvPr id="24593" name="AutoShape 39"/>
            <p:cNvSpPr>
              <a:spLocks noChangeArrowheads="1"/>
            </p:cNvSpPr>
            <p:nvPr/>
          </p:nvSpPr>
          <p:spPr bwMode="auto">
            <a:xfrm>
              <a:off x="2022" y="3724"/>
              <a:ext cx="329" cy="429"/>
            </a:xfrm>
            <a:prstGeom prst="rightArrow">
              <a:avLst>
                <a:gd name="adj1" fmla="val 50000"/>
                <a:gd name="adj2" fmla="val 25000"/>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grpSp>
        <p:nvGrpSpPr>
          <p:cNvPr id="29741" name="Group 45"/>
          <p:cNvGrpSpPr>
            <a:grpSpLocks/>
          </p:cNvGrpSpPr>
          <p:nvPr/>
        </p:nvGrpSpPr>
        <p:grpSpPr bwMode="auto">
          <a:xfrm>
            <a:off x="5875338" y="5808663"/>
            <a:ext cx="2228850" cy="877887"/>
            <a:chOff x="3701" y="3659"/>
            <a:chExt cx="1404" cy="553"/>
          </a:xfrm>
        </p:grpSpPr>
        <p:sp>
          <p:nvSpPr>
            <p:cNvPr id="24588" name="Oval 38"/>
            <p:cNvSpPr>
              <a:spLocks noChangeArrowheads="1"/>
            </p:cNvSpPr>
            <p:nvPr/>
          </p:nvSpPr>
          <p:spPr bwMode="auto">
            <a:xfrm>
              <a:off x="4141" y="3659"/>
              <a:ext cx="964" cy="553"/>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4589" name="Text Box 35"/>
            <p:cNvSpPr txBox="1">
              <a:spLocks noChangeArrowheads="1"/>
            </p:cNvSpPr>
            <p:nvPr/>
          </p:nvSpPr>
          <p:spPr bwMode="auto">
            <a:xfrm>
              <a:off x="4371" y="3778"/>
              <a:ext cx="50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rgbClr val="000000"/>
                  </a:solidFill>
                  <a:latin typeface="HG創英角ﾎﾟｯﾌﾟ体" pitchFamily="49" charset="-128"/>
                  <a:ea typeface="HGP創英角ﾎﾟｯﾌﾟ体" pitchFamily="50" charset="-128"/>
                </a:rPr>
                <a:t>結論</a:t>
              </a:r>
              <a:endParaRPr lang="ja-JP" altLang="en-US" sz="2400">
                <a:solidFill>
                  <a:srgbClr val="000000"/>
                </a:solidFill>
                <a:ea typeface="HGSｺﾞｼｯｸE" pitchFamily="50" charset="-128"/>
              </a:endParaRPr>
            </a:p>
          </p:txBody>
        </p:sp>
        <p:sp>
          <p:nvSpPr>
            <p:cNvPr id="24590" name="AutoShape 40"/>
            <p:cNvSpPr>
              <a:spLocks noChangeArrowheads="1"/>
            </p:cNvSpPr>
            <p:nvPr/>
          </p:nvSpPr>
          <p:spPr bwMode="auto">
            <a:xfrm>
              <a:off x="3701" y="3711"/>
              <a:ext cx="353" cy="394"/>
            </a:xfrm>
            <a:prstGeom prst="rightArrow">
              <a:avLst>
                <a:gd name="adj1" fmla="val 50000"/>
                <a:gd name="adj2" fmla="val 25000"/>
              </a:avLst>
            </a:prstGeom>
            <a:solidFill>
              <a:srgbClr val="FF9900"/>
            </a:solidFill>
            <a:ln w="9525">
              <a:solidFill>
                <a:srgbClr val="FF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sp>
        <p:nvSpPr>
          <p:cNvPr id="24587" name="Text Box 47"/>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P26</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nodeType="clickEffect">
                                  <p:stCondLst>
                                    <p:cond delay="0"/>
                                  </p:stCondLst>
                                  <p:childTnLst>
                                    <p:set>
                                      <p:cBhvr>
                                        <p:cTn id="6" dur="1" fill="hold">
                                          <p:stCondLst>
                                            <p:cond delay="0"/>
                                          </p:stCondLst>
                                        </p:cTn>
                                        <p:tgtEl>
                                          <p:spTgt spid="29738"/>
                                        </p:tgtEl>
                                        <p:attrNameLst>
                                          <p:attrName>style.visibility</p:attrName>
                                        </p:attrNameLst>
                                      </p:cBhvr>
                                      <p:to>
                                        <p:strVal val="visible"/>
                                      </p:to>
                                    </p:set>
                                    <p:animEffect transition="in" filter="blinds(vertical)">
                                      <p:cBhvr>
                                        <p:cTn id="7" dur="500"/>
                                        <p:tgtEl>
                                          <p:spTgt spid="2973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2" fill="hold" nodeType="clickEffect">
                                  <p:stCondLst>
                                    <p:cond delay="0"/>
                                  </p:stCondLst>
                                  <p:childTnLst>
                                    <p:set>
                                      <p:cBhvr>
                                        <p:cTn id="11" dur="1" fill="hold">
                                          <p:stCondLst>
                                            <p:cond delay="0"/>
                                          </p:stCondLst>
                                        </p:cTn>
                                        <p:tgtEl>
                                          <p:spTgt spid="29739"/>
                                        </p:tgtEl>
                                        <p:attrNameLst>
                                          <p:attrName>style.visibility</p:attrName>
                                        </p:attrNameLst>
                                      </p:cBhvr>
                                      <p:to>
                                        <p:strVal val="visible"/>
                                      </p:to>
                                    </p:set>
                                    <p:anim calcmode="lin" valueType="num">
                                      <p:cBhvr additive="base">
                                        <p:cTn id="12" dur="500" fill="hold"/>
                                        <p:tgtEl>
                                          <p:spTgt spid="29739"/>
                                        </p:tgtEl>
                                        <p:attrNameLst>
                                          <p:attrName>ppt_x</p:attrName>
                                        </p:attrNameLst>
                                      </p:cBhvr>
                                      <p:tavLst>
                                        <p:tav tm="0">
                                          <p:val>
                                            <p:strVal val="1+#ppt_w/2"/>
                                          </p:val>
                                        </p:tav>
                                        <p:tav tm="100000">
                                          <p:val>
                                            <p:strVal val="#ppt_x"/>
                                          </p:val>
                                        </p:tav>
                                      </p:tavLst>
                                    </p:anim>
                                    <p:anim calcmode="lin" valueType="num">
                                      <p:cBhvr additive="base">
                                        <p:cTn id="13" dur="500" fill="hold"/>
                                        <p:tgtEl>
                                          <p:spTgt spid="29739"/>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5" fill="hold" nodeType="clickEffect">
                                  <p:stCondLst>
                                    <p:cond delay="0"/>
                                  </p:stCondLst>
                                  <p:childTnLst>
                                    <p:set>
                                      <p:cBhvr>
                                        <p:cTn id="17" dur="1" fill="hold">
                                          <p:stCondLst>
                                            <p:cond delay="0"/>
                                          </p:stCondLst>
                                        </p:cTn>
                                        <p:tgtEl>
                                          <p:spTgt spid="29740"/>
                                        </p:tgtEl>
                                        <p:attrNameLst>
                                          <p:attrName>style.visibility</p:attrName>
                                        </p:attrNameLst>
                                      </p:cBhvr>
                                      <p:to>
                                        <p:strVal val="visible"/>
                                      </p:to>
                                    </p:set>
                                    <p:animEffect transition="in" filter="blinds(vertical)">
                                      <p:cBhvr>
                                        <p:cTn id="18" dur="500"/>
                                        <p:tgtEl>
                                          <p:spTgt spid="29740"/>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5" fill="hold" nodeType="clickEffect">
                                  <p:stCondLst>
                                    <p:cond delay="0"/>
                                  </p:stCondLst>
                                  <p:childTnLst>
                                    <p:set>
                                      <p:cBhvr>
                                        <p:cTn id="22" dur="1" fill="hold">
                                          <p:stCondLst>
                                            <p:cond delay="0"/>
                                          </p:stCondLst>
                                        </p:cTn>
                                        <p:tgtEl>
                                          <p:spTgt spid="29741"/>
                                        </p:tgtEl>
                                        <p:attrNameLst>
                                          <p:attrName>style.visibility</p:attrName>
                                        </p:attrNameLst>
                                      </p:cBhvr>
                                      <p:to>
                                        <p:strVal val="visible"/>
                                      </p:to>
                                    </p:set>
                                    <p:animEffect transition="in" filter="blinds(vertical)">
                                      <p:cBhvr>
                                        <p:cTn id="23" dur="500"/>
                                        <p:tgtEl>
                                          <p:spTgt spid="297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AutoShape 2"/>
          <p:cNvSpPr>
            <a:spLocks noChangeArrowheads="1"/>
          </p:cNvSpPr>
          <p:nvPr/>
        </p:nvSpPr>
        <p:spPr bwMode="auto">
          <a:xfrm>
            <a:off x="654050" y="139700"/>
            <a:ext cx="4900613" cy="555625"/>
          </a:xfrm>
          <a:prstGeom prst="flowChartAlternateProcess">
            <a:avLst/>
          </a:prstGeom>
          <a:solidFill>
            <a:schemeClr val="accent2"/>
          </a:solidFill>
          <a:ln w="9525">
            <a:solidFill>
              <a:srgbClr val="D6009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2400">
                <a:solidFill>
                  <a:schemeClr val="bg1"/>
                </a:solidFill>
                <a:ea typeface="HGS創英角ﾎﾟｯﾌﾟ体" pitchFamily="50" charset="-128"/>
              </a:rPr>
              <a:t>犯人捜しのプロセス</a:t>
            </a:r>
          </a:p>
        </p:txBody>
      </p:sp>
      <p:graphicFrame>
        <p:nvGraphicFramePr>
          <p:cNvPr id="25603" name="Object 3"/>
          <p:cNvGraphicFramePr>
            <a:graphicFrameLocks noChangeAspect="1"/>
          </p:cNvGraphicFramePr>
          <p:nvPr/>
        </p:nvGraphicFramePr>
        <p:xfrm>
          <a:off x="177800" y="1739900"/>
          <a:ext cx="9258300" cy="3732213"/>
        </p:xfrm>
        <a:graphic>
          <a:graphicData uri="http://schemas.openxmlformats.org/presentationml/2006/ole">
            <mc:AlternateContent xmlns:mc="http://schemas.openxmlformats.org/markup-compatibility/2006">
              <mc:Choice xmlns:v="urn:schemas-microsoft-com:vml" Requires="v">
                <p:oleObj spid="_x0000_s25614" name="Worksheet" r:id="rId4" imgW="6982054" imgH="3648456" progId="Excel.Sheet.8">
                  <p:embed/>
                </p:oleObj>
              </mc:Choice>
              <mc:Fallback>
                <p:oleObj name="Worksheet" r:id="rId4" imgW="6982054" imgH="3648456" progId="Excel.Sheet.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7800" y="1739900"/>
                        <a:ext cx="9258300" cy="373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5604" name="Oval 4"/>
          <p:cNvSpPr>
            <a:spLocks noChangeArrowheads="1"/>
          </p:cNvSpPr>
          <p:nvPr/>
        </p:nvSpPr>
        <p:spPr bwMode="auto">
          <a:xfrm>
            <a:off x="2082800" y="1282700"/>
            <a:ext cx="1790700" cy="482600"/>
          </a:xfrm>
          <a:prstGeom prst="ellipse">
            <a:avLst/>
          </a:prstGeom>
          <a:solidFill>
            <a:srgbClr val="FF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2400">
                <a:solidFill>
                  <a:schemeClr val="bg1"/>
                </a:solidFill>
                <a:ea typeface="HGS創英角ﾎﾟｯﾌﾟ体" pitchFamily="50" charset="-128"/>
              </a:rPr>
              <a:t>現状把握</a:t>
            </a:r>
          </a:p>
        </p:txBody>
      </p:sp>
      <p:sp>
        <p:nvSpPr>
          <p:cNvPr id="25605" name="AutoShape 5"/>
          <p:cNvSpPr>
            <a:spLocks noChangeArrowheads="1"/>
          </p:cNvSpPr>
          <p:nvPr/>
        </p:nvSpPr>
        <p:spPr bwMode="auto">
          <a:xfrm>
            <a:off x="2667000" y="1854200"/>
            <a:ext cx="685800" cy="304800"/>
          </a:xfrm>
          <a:prstGeom prst="downArrow">
            <a:avLst>
              <a:gd name="adj1" fmla="val 50000"/>
              <a:gd name="adj2" fmla="val 50000"/>
            </a:avLst>
          </a:prstGeom>
          <a:solidFill>
            <a:srgbClr val="FF99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5606" name="Oval 6"/>
          <p:cNvSpPr>
            <a:spLocks noChangeArrowheads="1"/>
          </p:cNvSpPr>
          <p:nvPr/>
        </p:nvSpPr>
        <p:spPr bwMode="auto">
          <a:xfrm>
            <a:off x="368300" y="3124200"/>
            <a:ext cx="609600" cy="2374900"/>
          </a:xfrm>
          <a:prstGeom prst="ellipse">
            <a:avLst/>
          </a:prstGeom>
          <a:solidFill>
            <a:srgbClr val="FF99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2400">
                <a:solidFill>
                  <a:schemeClr val="bg1"/>
                </a:solidFill>
                <a:ea typeface="HGS創英角ﾎﾟｯﾌﾟ体" pitchFamily="50" charset="-128"/>
              </a:rPr>
              <a:t>特</a:t>
            </a:r>
          </a:p>
          <a:p>
            <a:pPr algn="ctr" eaLnBrk="1" hangingPunct="1">
              <a:spcBef>
                <a:spcPct val="0"/>
              </a:spcBef>
              <a:buFontTx/>
              <a:buNone/>
            </a:pPr>
            <a:r>
              <a:rPr lang="ja-JP" altLang="en-US" sz="2400">
                <a:solidFill>
                  <a:schemeClr val="bg1"/>
                </a:solidFill>
                <a:ea typeface="HGS創英角ﾎﾟｯﾌﾟ体" pitchFamily="50" charset="-128"/>
              </a:rPr>
              <a:t>性</a:t>
            </a:r>
          </a:p>
          <a:p>
            <a:pPr algn="ctr" eaLnBrk="1" hangingPunct="1">
              <a:spcBef>
                <a:spcPct val="0"/>
              </a:spcBef>
              <a:buFontTx/>
              <a:buNone/>
            </a:pPr>
            <a:r>
              <a:rPr lang="ja-JP" altLang="en-US" sz="2400">
                <a:solidFill>
                  <a:schemeClr val="bg1"/>
                </a:solidFill>
                <a:ea typeface="HGS創英角ﾎﾟｯﾌﾟ体" pitchFamily="50" charset="-128"/>
              </a:rPr>
              <a:t>要</a:t>
            </a:r>
          </a:p>
          <a:p>
            <a:pPr algn="ctr" eaLnBrk="1" hangingPunct="1">
              <a:spcBef>
                <a:spcPct val="0"/>
              </a:spcBef>
              <a:buFontTx/>
              <a:buNone/>
            </a:pPr>
            <a:r>
              <a:rPr lang="ja-JP" altLang="en-US" sz="2400">
                <a:solidFill>
                  <a:schemeClr val="bg1"/>
                </a:solidFill>
                <a:ea typeface="HGS創英角ﾎﾟｯﾌﾟ体" pitchFamily="50" charset="-128"/>
              </a:rPr>
              <a:t>因</a:t>
            </a:r>
          </a:p>
          <a:p>
            <a:pPr algn="ctr" eaLnBrk="1" hangingPunct="1">
              <a:spcBef>
                <a:spcPct val="0"/>
              </a:spcBef>
              <a:buFontTx/>
              <a:buNone/>
            </a:pPr>
            <a:r>
              <a:rPr lang="ja-JP" altLang="en-US" sz="2400">
                <a:solidFill>
                  <a:schemeClr val="bg1"/>
                </a:solidFill>
                <a:ea typeface="HGS創英角ﾎﾟｯﾌﾟ体" pitchFamily="50" charset="-128"/>
              </a:rPr>
              <a:t>図</a:t>
            </a:r>
          </a:p>
        </p:txBody>
      </p:sp>
      <p:sp>
        <p:nvSpPr>
          <p:cNvPr id="25607" name="Oval 7"/>
          <p:cNvSpPr>
            <a:spLocks noChangeArrowheads="1"/>
          </p:cNvSpPr>
          <p:nvPr/>
        </p:nvSpPr>
        <p:spPr bwMode="auto">
          <a:xfrm>
            <a:off x="6591300" y="5422900"/>
            <a:ext cx="1790700" cy="482600"/>
          </a:xfrm>
          <a:prstGeom prst="ellipse">
            <a:avLst/>
          </a:prstGeom>
          <a:solidFill>
            <a:srgbClr val="FF99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2400">
                <a:solidFill>
                  <a:schemeClr val="bg1"/>
                </a:solidFill>
                <a:ea typeface="HGS創英角ﾎﾟｯﾌﾟ体" pitchFamily="50" charset="-128"/>
              </a:rPr>
              <a:t>仮説</a:t>
            </a:r>
          </a:p>
        </p:txBody>
      </p:sp>
      <p:sp>
        <p:nvSpPr>
          <p:cNvPr id="25608" name="AutoShape 8"/>
          <p:cNvSpPr>
            <a:spLocks noChangeArrowheads="1"/>
          </p:cNvSpPr>
          <p:nvPr/>
        </p:nvSpPr>
        <p:spPr bwMode="auto">
          <a:xfrm>
            <a:off x="7137400" y="5143500"/>
            <a:ext cx="685800" cy="304800"/>
          </a:xfrm>
          <a:prstGeom prst="downArrow">
            <a:avLst>
              <a:gd name="adj1" fmla="val 50000"/>
              <a:gd name="adj2" fmla="val 50000"/>
            </a:avLst>
          </a:prstGeom>
          <a:solidFill>
            <a:srgbClr val="FF99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5609" name="Oval 9"/>
          <p:cNvSpPr>
            <a:spLocks noChangeArrowheads="1"/>
          </p:cNvSpPr>
          <p:nvPr/>
        </p:nvSpPr>
        <p:spPr bwMode="auto">
          <a:xfrm>
            <a:off x="6616700" y="5918200"/>
            <a:ext cx="1790700" cy="482600"/>
          </a:xfrm>
          <a:prstGeom prst="ellipse">
            <a:avLst/>
          </a:prstGeom>
          <a:solidFill>
            <a:srgbClr val="FF99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2400">
                <a:solidFill>
                  <a:schemeClr val="bg1"/>
                </a:solidFill>
                <a:ea typeface="HGS創英角ﾎﾟｯﾌﾟ体" pitchFamily="50" charset="-128"/>
              </a:rPr>
              <a:t>仮説の検証</a:t>
            </a:r>
          </a:p>
        </p:txBody>
      </p:sp>
      <p:sp>
        <p:nvSpPr>
          <p:cNvPr id="25610" name="Oval 10"/>
          <p:cNvSpPr>
            <a:spLocks noChangeArrowheads="1"/>
          </p:cNvSpPr>
          <p:nvPr/>
        </p:nvSpPr>
        <p:spPr bwMode="auto">
          <a:xfrm>
            <a:off x="6667500" y="6375400"/>
            <a:ext cx="1790700" cy="482600"/>
          </a:xfrm>
          <a:prstGeom prst="ellipse">
            <a:avLst/>
          </a:prstGeom>
          <a:solidFill>
            <a:srgbClr val="FF99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2400">
                <a:solidFill>
                  <a:schemeClr val="bg1"/>
                </a:solidFill>
                <a:ea typeface="HGS創英角ﾎﾟｯﾌﾟ体" pitchFamily="50" charset="-128"/>
              </a:rPr>
              <a:t>考察</a:t>
            </a:r>
          </a:p>
        </p:txBody>
      </p:sp>
      <p:sp>
        <p:nvSpPr>
          <p:cNvPr id="25611" name="Rectangle 12"/>
          <p:cNvSpPr>
            <a:spLocks noChangeArrowheads="1"/>
          </p:cNvSpPr>
          <p:nvPr/>
        </p:nvSpPr>
        <p:spPr bwMode="auto">
          <a:xfrm>
            <a:off x="1844675" y="681038"/>
            <a:ext cx="6581775" cy="49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800">
                <a:solidFill>
                  <a:srgbClr val="0000FF"/>
                </a:solidFill>
                <a:latin typeface="HGP創英角ﾎﾟｯﾌﾟ体" pitchFamily="50" charset="-128"/>
                <a:ea typeface="HGP創英角ﾎﾟｯﾌﾟ体" pitchFamily="50" charset="-128"/>
              </a:rPr>
              <a:t>＝事実から離れてはならない！</a:t>
            </a:r>
          </a:p>
        </p:txBody>
      </p:sp>
      <p:sp>
        <p:nvSpPr>
          <p:cNvPr id="25612" name="Text Box 13"/>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P27</a:t>
            </a:r>
          </a:p>
        </p:txBody>
      </p:sp>
      <p:sp>
        <p:nvSpPr>
          <p:cNvPr id="25613" name="Text Box 14"/>
          <p:cNvSpPr txBox="1">
            <a:spLocks noChangeArrowheads="1"/>
          </p:cNvSpPr>
          <p:nvPr/>
        </p:nvSpPr>
        <p:spPr bwMode="auto">
          <a:xfrm>
            <a:off x="3983038" y="1236663"/>
            <a:ext cx="4987925" cy="55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80000"/>
              </a:lnSpc>
              <a:spcBef>
                <a:spcPct val="30000"/>
              </a:spcBef>
              <a:buFontTx/>
              <a:buNone/>
            </a:pPr>
            <a:r>
              <a:rPr lang="en-US" altLang="ja-JP" sz="1600" b="1">
                <a:solidFill>
                  <a:schemeClr val="bg2"/>
                </a:solidFill>
              </a:rPr>
              <a:t>※</a:t>
            </a:r>
            <a:r>
              <a:rPr lang="ja-JP" altLang="en-US" sz="1600" b="1">
                <a:solidFill>
                  <a:schemeClr val="bg2"/>
                </a:solidFill>
              </a:rPr>
              <a:t>捉えた特徴と結び付かないものはシロ！</a:t>
            </a:r>
          </a:p>
          <a:p>
            <a:pPr eaLnBrk="1" hangingPunct="1">
              <a:lnSpc>
                <a:spcPct val="80000"/>
              </a:lnSpc>
              <a:spcBef>
                <a:spcPct val="30000"/>
              </a:spcBef>
              <a:buFontTx/>
              <a:buNone/>
            </a:pPr>
            <a:r>
              <a:rPr lang="ja-JP" altLang="en-US" sz="1600" b="1">
                <a:solidFill>
                  <a:schemeClr val="bg2"/>
                </a:solidFill>
              </a:rPr>
              <a:t>　特徴から成立しそうな要因（発生メカニズム）を疑う！</a:t>
            </a:r>
          </a:p>
        </p:txBody>
      </p:sp>
    </p:spTree>
  </p:cSld>
  <p:clrMapOvr>
    <a:masterClrMapping/>
  </p:clrMapOvr>
  <p:transition>
    <p:pull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3" name="Rectangle 3"/>
          <p:cNvSpPr>
            <a:spLocks noGrp="1" noChangeArrowheads="1"/>
          </p:cNvSpPr>
          <p:nvPr>
            <p:ph type="subTitle" idx="1"/>
          </p:nvPr>
        </p:nvSpPr>
        <p:spPr>
          <a:xfrm>
            <a:off x="466725" y="1620838"/>
            <a:ext cx="3709988" cy="550862"/>
          </a:xfrm>
        </p:spPr>
        <p:txBody>
          <a:bodyPr/>
          <a:lstStyle/>
          <a:p>
            <a:pPr algn="l" eaLnBrk="1" hangingPunct="1"/>
            <a:r>
              <a:rPr lang="ja-JP" altLang="en-US" sz="3200" b="1" smtClean="0">
                <a:solidFill>
                  <a:schemeClr val="bg1"/>
                </a:solidFill>
                <a:ea typeface="HGP創英角ﾎﾟｯﾌﾟ体" pitchFamily="50" charset="-128"/>
              </a:rPr>
              <a:t>１．対策案</a:t>
            </a:r>
            <a:r>
              <a:rPr lang="ja-JP" altLang="en-US" sz="2800" b="1" smtClean="0">
                <a:solidFill>
                  <a:schemeClr val="bg1"/>
                </a:solidFill>
                <a:ea typeface="HGP創英角ﾎﾟｯﾌﾟ体" pitchFamily="50" charset="-128"/>
              </a:rPr>
              <a:t>の</a:t>
            </a:r>
            <a:r>
              <a:rPr lang="ja-JP" altLang="en-US" sz="3200" b="1" smtClean="0">
                <a:solidFill>
                  <a:schemeClr val="bg1"/>
                </a:solidFill>
                <a:ea typeface="HGP創英角ﾎﾟｯﾌﾟ体" pitchFamily="50" charset="-128"/>
              </a:rPr>
              <a:t>検討</a:t>
            </a:r>
          </a:p>
        </p:txBody>
      </p:sp>
      <p:sp>
        <p:nvSpPr>
          <p:cNvPr id="26627" name="AutoShape 4"/>
          <p:cNvSpPr>
            <a:spLocks noChangeArrowheads="1"/>
          </p:cNvSpPr>
          <p:nvPr/>
        </p:nvSpPr>
        <p:spPr bwMode="auto">
          <a:xfrm>
            <a:off x="731838" y="379413"/>
            <a:ext cx="6919912" cy="908050"/>
          </a:xfrm>
          <a:prstGeom prst="roundRect">
            <a:avLst>
              <a:gd name="adj" fmla="val 16667"/>
            </a:avLst>
          </a:prstGeom>
          <a:solidFill>
            <a:srgbClr val="FFFF99"/>
          </a:solidFill>
          <a:ln w="9525">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6628" name="Rectangle 2"/>
          <p:cNvSpPr>
            <a:spLocks noGrp="1" noChangeArrowheads="1"/>
          </p:cNvSpPr>
          <p:nvPr>
            <p:ph type="ctrTitle"/>
          </p:nvPr>
        </p:nvSpPr>
        <p:spPr>
          <a:xfrm>
            <a:off x="2070100" y="350838"/>
            <a:ext cx="5619750" cy="954087"/>
          </a:xfrm>
        </p:spPr>
        <p:txBody>
          <a:bodyPr anchor="ctr"/>
          <a:lstStyle/>
          <a:p>
            <a:pPr eaLnBrk="1" hangingPunct="1"/>
            <a:r>
              <a:rPr lang="ja-JP" altLang="en-US" sz="4400" smtClean="0">
                <a:solidFill>
                  <a:schemeClr val="bg2"/>
                </a:solidFill>
                <a:ea typeface="HGS創英角ﾎﾟｯﾌﾟ体" pitchFamily="50" charset="-128"/>
              </a:rPr>
              <a:t>対策</a:t>
            </a:r>
            <a:r>
              <a:rPr lang="ja-JP" altLang="en-US" sz="4000" smtClean="0">
                <a:solidFill>
                  <a:schemeClr val="bg2"/>
                </a:solidFill>
                <a:ea typeface="HGS創英角ﾎﾟｯﾌﾟ体" pitchFamily="50" charset="-128"/>
              </a:rPr>
              <a:t>の</a:t>
            </a:r>
            <a:r>
              <a:rPr lang="ja-JP" altLang="en-US" sz="4400" smtClean="0">
                <a:solidFill>
                  <a:schemeClr val="bg2"/>
                </a:solidFill>
                <a:ea typeface="HGS創英角ﾎﾟｯﾌﾟ体" pitchFamily="50" charset="-128"/>
              </a:rPr>
              <a:t>検討</a:t>
            </a:r>
            <a:r>
              <a:rPr lang="ja-JP" altLang="en-US" sz="4000" smtClean="0">
                <a:solidFill>
                  <a:schemeClr val="bg2"/>
                </a:solidFill>
                <a:ea typeface="HGS創英角ﾎﾟｯﾌﾟ体" pitchFamily="50" charset="-128"/>
              </a:rPr>
              <a:t>と</a:t>
            </a:r>
            <a:r>
              <a:rPr lang="ja-JP" altLang="en-US" sz="4400" smtClean="0">
                <a:solidFill>
                  <a:schemeClr val="bg2"/>
                </a:solidFill>
                <a:ea typeface="HGS創英角ﾎﾟｯﾌﾟ体" pitchFamily="50" charset="-128"/>
              </a:rPr>
              <a:t>実施</a:t>
            </a:r>
          </a:p>
        </p:txBody>
      </p:sp>
      <p:sp>
        <p:nvSpPr>
          <p:cNvPr id="26629" name="Text Box 18"/>
          <p:cNvSpPr txBox="1">
            <a:spLocks noChangeArrowheads="1"/>
          </p:cNvSpPr>
          <p:nvPr/>
        </p:nvSpPr>
        <p:spPr bwMode="auto">
          <a:xfrm>
            <a:off x="1082675" y="487363"/>
            <a:ext cx="14779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chemeClr val="bg2"/>
                </a:solidFill>
                <a:latin typeface="HGSｺﾞｼｯｸE" pitchFamily="50" charset="-128"/>
                <a:ea typeface="HGSｺﾞｼｯｸE" pitchFamily="50" charset="-128"/>
              </a:rPr>
              <a:t>手順５</a:t>
            </a:r>
          </a:p>
        </p:txBody>
      </p:sp>
      <p:sp>
        <p:nvSpPr>
          <p:cNvPr id="30740" name="Text Box 20"/>
          <p:cNvSpPr txBox="1">
            <a:spLocks noChangeArrowheads="1"/>
          </p:cNvSpPr>
          <p:nvPr/>
        </p:nvSpPr>
        <p:spPr bwMode="auto">
          <a:xfrm>
            <a:off x="1563688" y="6102350"/>
            <a:ext cx="53736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solidFill>
                  <a:schemeClr val="hlink"/>
                </a:solidFill>
                <a:ea typeface="HGS創英角ｺﾞｼｯｸUB" pitchFamily="50" charset="-128"/>
              </a:rPr>
              <a:t>対策には恒久対策と応急対策があります</a:t>
            </a:r>
          </a:p>
        </p:txBody>
      </p:sp>
      <p:sp>
        <p:nvSpPr>
          <p:cNvPr id="26631" name="Text Box 23"/>
          <p:cNvSpPr txBox="1">
            <a:spLocks noChangeArrowheads="1"/>
          </p:cNvSpPr>
          <p:nvPr/>
        </p:nvSpPr>
        <p:spPr bwMode="auto">
          <a:xfrm>
            <a:off x="5237163" y="1362075"/>
            <a:ext cx="3675062" cy="1082675"/>
          </a:xfrm>
          <a:prstGeom prst="rect">
            <a:avLst/>
          </a:prstGeom>
          <a:solidFill>
            <a:srgbClr val="0080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latin typeface="HGPｺﾞｼｯｸE" pitchFamily="50" charset="-128"/>
                <a:ea typeface="HGPｺﾞｼｯｸE" pitchFamily="50" charset="-128"/>
              </a:rPr>
              <a:t>よく使われる手法</a:t>
            </a:r>
          </a:p>
          <a:p>
            <a:pPr eaLnBrk="1" hangingPunct="1">
              <a:spcBef>
                <a:spcPct val="50000"/>
              </a:spcBef>
              <a:buFontTx/>
              <a:buNone/>
            </a:pPr>
            <a:r>
              <a:rPr lang="ja-JP" altLang="en-US" sz="1600">
                <a:latin typeface="HGPｺﾞｼｯｸE" pitchFamily="50" charset="-128"/>
                <a:ea typeface="HGPｺﾞｼｯｸE" pitchFamily="50" charset="-128"/>
              </a:rPr>
              <a:t>       ▼系統図法　</a:t>
            </a:r>
          </a:p>
          <a:p>
            <a:pPr eaLnBrk="1" hangingPunct="1">
              <a:spcBef>
                <a:spcPct val="50000"/>
              </a:spcBef>
              <a:buFontTx/>
              <a:buNone/>
            </a:pPr>
            <a:r>
              <a:rPr lang="ja-JP" altLang="en-US" sz="1600">
                <a:latin typeface="HGPｺﾞｼｯｸE" pitchFamily="50" charset="-128"/>
                <a:ea typeface="HGPｺﾞｼｯｸE" pitchFamily="50" charset="-128"/>
              </a:rPr>
              <a:t>       ▼特性要因図　▼</a:t>
            </a:r>
            <a:r>
              <a:rPr lang="en-US" altLang="ja-JP" sz="1600">
                <a:latin typeface="HGPｺﾞｼｯｸE" pitchFamily="50" charset="-128"/>
                <a:ea typeface="HGPｺﾞｼｯｸE" pitchFamily="50" charset="-128"/>
              </a:rPr>
              <a:t>PDPC</a:t>
            </a:r>
            <a:r>
              <a:rPr lang="ja-JP" altLang="en-US" sz="1600">
                <a:latin typeface="HGPｺﾞｼｯｸE" pitchFamily="50" charset="-128"/>
                <a:ea typeface="HGPｺﾞｼｯｸE" pitchFamily="50" charset="-128"/>
              </a:rPr>
              <a:t>法　など</a:t>
            </a:r>
          </a:p>
        </p:txBody>
      </p:sp>
      <p:grpSp>
        <p:nvGrpSpPr>
          <p:cNvPr id="30751" name="Group 31"/>
          <p:cNvGrpSpPr>
            <a:grpSpLocks/>
          </p:cNvGrpSpPr>
          <p:nvPr/>
        </p:nvGrpSpPr>
        <p:grpSpPr bwMode="auto">
          <a:xfrm>
            <a:off x="730250" y="3011488"/>
            <a:ext cx="7967663" cy="1851025"/>
            <a:chOff x="460" y="1897"/>
            <a:chExt cx="5019" cy="1166"/>
          </a:xfrm>
        </p:grpSpPr>
        <p:sp>
          <p:nvSpPr>
            <p:cNvPr id="26640" name="Text Box 8"/>
            <p:cNvSpPr txBox="1">
              <a:spLocks noChangeArrowheads="1"/>
            </p:cNvSpPr>
            <p:nvPr/>
          </p:nvSpPr>
          <p:spPr bwMode="auto">
            <a:xfrm>
              <a:off x="460" y="2430"/>
              <a:ext cx="2957" cy="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b="1">
                  <a:solidFill>
                    <a:srgbClr val="000000"/>
                  </a:solidFill>
                  <a:ea typeface="HGP創英角ﾎﾟｯﾌﾟ体" pitchFamily="50" charset="-128"/>
                </a:rPr>
                <a:t>◇</a:t>
              </a:r>
              <a:r>
                <a:rPr lang="ja-JP" altLang="en-US" sz="2400">
                  <a:solidFill>
                    <a:srgbClr val="000000"/>
                  </a:solidFill>
                  <a:ea typeface="HGPｺﾞｼｯｸE" pitchFamily="50" charset="-128"/>
                </a:rPr>
                <a:t>実現の可否は考えず、</a:t>
              </a:r>
            </a:p>
            <a:p>
              <a:pPr eaLnBrk="1" hangingPunct="1">
                <a:spcBef>
                  <a:spcPct val="50000"/>
                </a:spcBef>
                <a:buFontTx/>
                <a:buNone/>
              </a:pPr>
              <a:r>
                <a:rPr lang="ja-JP" altLang="en-US" sz="2400">
                  <a:solidFill>
                    <a:srgbClr val="000000"/>
                  </a:solidFill>
                  <a:ea typeface="HGPｺﾞｼｯｸE" pitchFamily="50" charset="-128"/>
                </a:rPr>
                <a:t>　　　幅広く多くのアイデアを出す</a:t>
              </a:r>
            </a:p>
          </p:txBody>
        </p:sp>
        <p:pic>
          <p:nvPicPr>
            <p:cNvPr id="26641" name="Picture 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9" y="1897"/>
              <a:ext cx="1520" cy="1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0750" name="Group 30"/>
          <p:cNvGrpSpPr>
            <a:grpSpLocks/>
          </p:cNvGrpSpPr>
          <p:nvPr/>
        </p:nvGrpSpPr>
        <p:grpSpPr bwMode="auto">
          <a:xfrm>
            <a:off x="728663" y="2457450"/>
            <a:ext cx="5476875" cy="1936750"/>
            <a:chOff x="459" y="1548"/>
            <a:chExt cx="3450" cy="1220"/>
          </a:xfrm>
        </p:grpSpPr>
        <p:sp>
          <p:nvSpPr>
            <p:cNvPr id="26638" name="Text Box 7"/>
            <p:cNvSpPr txBox="1">
              <a:spLocks noChangeArrowheads="1"/>
            </p:cNvSpPr>
            <p:nvPr/>
          </p:nvSpPr>
          <p:spPr bwMode="auto">
            <a:xfrm>
              <a:off x="459" y="1682"/>
              <a:ext cx="345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b="1">
                  <a:solidFill>
                    <a:srgbClr val="000000"/>
                  </a:solidFill>
                  <a:ea typeface="HGP創英角ﾎﾟｯﾌﾟ体" pitchFamily="50" charset="-128"/>
                </a:rPr>
                <a:t>◇</a:t>
              </a:r>
              <a:r>
                <a:rPr lang="ja-JP" altLang="en-US" sz="2400">
                  <a:solidFill>
                    <a:srgbClr val="000000"/>
                  </a:solidFill>
                  <a:ea typeface="HGPｺﾞｼｯｸE" pitchFamily="50" charset="-128"/>
                </a:rPr>
                <a:t>要因別に対策を立案する</a:t>
              </a:r>
            </a:p>
          </p:txBody>
        </p:sp>
        <p:pic>
          <p:nvPicPr>
            <p:cNvPr id="26639" name="Picture 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5" y="1548"/>
              <a:ext cx="808" cy="1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0752" name="Group 32"/>
          <p:cNvGrpSpPr>
            <a:grpSpLocks/>
          </p:cNvGrpSpPr>
          <p:nvPr/>
        </p:nvGrpSpPr>
        <p:grpSpPr bwMode="auto">
          <a:xfrm>
            <a:off x="773113" y="5002213"/>
            <a:ext cx="7367587" cy="1425575"/>
            <a:chOff x="487" y="3151"/>
            <a:chExt cx="4641" cy="898"/>
          </a:xfrm>
        </p:grpSpPr>
        <p:pic>
          <p:nvPicPr>
            <p:cNvPr id="26636" name="Picture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28" y="3151"/>
              <a:ext cx="1100" cy="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637" name="Text Box 29"/>
            <p:cNvSpPr txBox="1">
              <a:spLocks noChangeArrowheads="1"/>
            </p:cNvSpPr>
            <p:nvPr/>
          </p:nvSpPr>
          <p:spPr bwMode="auto">
            <a:xfrm>
              <a:off x="487" y="3301"/>
              <a:ext cx="246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b="1">
                  <a:solidFill>
                    <a:srgbClr val="000000"/>
                  </a:solidFill>
                  <a:ea typeface="HGP創英角ﾎﾟｯﾌﾟ体" pitchFamily="50" charset="-128"/>
                </a:rPr>
                <a:t>◇</a:t>
              </a:r>
              <a:r>
                <a:rPr lang="ja-JP" altLang="en-US" sz="2400">
                  <a:solidFill>
                    <a:srgbClr val="000000"/>
                  </a:solidFill>
                  <a:ea typeface="HGPｺﾞｼｯｸE" pitchFamily="50" charset="-128"/>
                </a:rPr>
                <a:t>主要因をもとに展開する</a:t>
              </a:r>
            </a:p>
          </p:txBody>
        </p:sp>
      </p:grpSp>
      <p:sp>
        <p:nvSpPr>
          <p:cNvPr id="26635" name="Text Box 33"/>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P28</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Effect transition="in" filter="blinds(vertical)">
                                      <p:cBhvr>
                                        <p:cTn id="7" dur="500"/>
                                        <p:tgtEl>
                                          <p:spTgt spid="307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2" fill="hold" nodeType="clickEffect">
                                  <p:stCondLst>
                                    <p:cond delay="0"/>
                                  </p:stCondLst>
                                  <p:childTnLst>
                                    <p:set>
                                      <p:cBhvr>
                                        <p:cTn id="11" dur="1" fill="hold">
                                          <p:stCondLst>
                                            <p:cond delay="0"/>
                                          </p:stCondLst>
                                        </p:cTn>
                                        <p:tgtEl>
                                          <p:spTgt spid="30750"/>
                                        </p:tgtEl>
                                        <p:attrNameLst>
                                          <p:attrName>style.visibility</p:attrName>
                                        </p:attrNameLst>
                                      </p:cBhvr>
                                      <p:to>
                                        <p:strVal val="visible"/>
                                      </p:to>
                                    </p:set>
                                    <p:anim calcmode="lin" valueType="num">
                                      <p:cBhvr additive="base">
                                        <p:cTn id="12" dur="500" fill="hold"/>
                                        <p:tgtEl>
                                          <p:spTgt spid="30750"/>
                                        </p:tgtEl>
                                        <p:attrNameLst>
                                          <p:attrName>ppt_x</p:attrName>
                                        </p:attrNameLst>
                                      </p:cBhvr>
                                      <p:tavLst>
                                        <p:tav tm="0">
                                          <p:val>
                                            <p:strVal val="1+#ppt_w/2"/>
                                          </p:val>
                                        </p:tav>
                                        <p:tav tm="100000">
                                          <p:val>
                                            <p:strVal val="#ppt_x"/>
                                          </p:val>
                                        </p:tav>
                                      </p:tavLst>
                                    </p:anim>
                                    <p:anim calcmode="lin" valueType="num">
                                      <p:cBhvr additive="base">
                                        <p:cTn id="13" dur="500" fill="hold"/>
                                        <p:tgtEl>
                                          <p:spTgt spid="30750"/>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2" fill="hold" nodeType="clickEffect">
                                  <p:stCondLst>
                                    <p:cond delay="0"/>
                                  </p:stCondLst>
                                  <p:childTnLst>
                                    <p:set>
                                      <p:cBhvr>
                                        <p:cTn id="17" dur="1" fill="hold">
                                          <p:stCondLst>
                                            <p:cond delay="0"/>
                                          </p:stCondLst>
                                        </p:cTn>
                                        <p:tgtEl>
                                          <p:spTgt spid="30751"/>
                                        </p:tgtEl>
                                        <p:attrNameLst>
                                          <p:attrName>style.visibility</p:attrName>
                                        </p:attrNameLst>
                                      </p:cBhvr>
                                      <p:to>
                                        <p:strVal val="visible"/>
                                      </p:to>
                                    </p:set>
                                    <p:anim calcmode="lin" valueType="num">
                                      <p:cBhvr additive="base">
                                        <p:cTn id="18" dur="500" fill="hold"/>
                                        <p:tgtEl>
                                          <p:spTgt spid="30751"/>
                                        </p:tgtEl>
                                        <p:attrNameLst>
                                          <p:attrName>ppt_x</p:attrName>
                                        </p:attrNameLst>
                                      </p:cBhvr>
                                      <p:tavLst>
                                        <p:tav tm="0">
                                          <p:val>
                                            <p:strVal val="1+#ppt_w/2"/>
                                          </p:val>
                                        </p:tav>
                                        <p:tav tm="100000">
                                          <p:val>
                                            <p:strVal val="#ppt_x"/>
                                          </p:val>
                                        </p:tav>
                                      </p:tavLst>
                                    </p:anim>
                                    <p:anim calcmode="lin" valueType="num">
                                      <p:cBhvr additive="base">
                                        <p:cTn id="19" dur="500" fill="hold"/>
                                        <p:tgtEl>
                                          <p:spTgt spid="30751"/>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2" fill="hold" nodeType="clickEffect">
                                  <p:stCondLst>
                                    <p:cond delay="0"/>
                                  </p:stCondLst>
                                  <p:childTnLst>
                                    <p:set>
                                      <p:cBhvr>
                                        <p:cTn id="23" dur="1" fill="hold">
                                          <p:stCondLst>
                                            <p:cond delay="0"/>
                                          </p:stCondLst>
                                        </p:cTn>
                                        <p:tgtEl>
                                          <p:spTgt spid="30752"/>
                                        </p:tgtEl>
                                        <p:attrNameLst>
                                          <p:attrName>style.visibility</p:attrName>
                                        </p:attrNameLst>
                                      </p:cBhvr>
                                      <p:to>
                                        <p:strVal val="visible"/>
                                      </p:to>
                                    </p:set>
                                    <p:anim calcmode="lin" valueType="num">
                                      <p:cBhvr additive="base">
                                        <p:cTn id="24" dur="500" fill="hold"/>
                                        <p:tgtEl>
                                          <p:spTgt spid="30752"/>
                                        </p:tgtEl>
                                        <p:attrNameLst>
                                          <p:attrName>ppt_x</p:attrName>
                                        </p:attrNameLst>
                                      </p:cBhvr>
                                      <p:tavLst>
                                        <p:tav tm="0">
                                          <p:val>
                                            <p:strVal val="1+#ppt_w/2"/>
                                          </p:val>
                                        </p:tav>
                                        <p:tav tm="100000">
                                          <p:val>
                                            <p:strVal val="#ppt_x"/>
                                          </p:val>
                                        </p:tav>
                                      </p:tavLst>
                                    </p:anim>
                                    <p:anim calcmode="lin" valueType="num">
                                      <p:cBhvr additive="base">
                                        <p:cTn id="25" dur="500" fill="hold"/>
                                        <p:tgtEl>
                                          <p:spTgt spid="30752"/>
                                        </p:tgtEl>
                                        <p:attrNameLst>
                                          <p:attrName>ppt_y</p:attrName>
                                        </p:attrNameLst>
                                      </p:cBhvr>
                                      <p:tavLst>
                                        <p:tav tm="0">
                                          <p:val>
                                            <p:strVal val="#ppt_y"/>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2" fill="hold" grpId="0" nodeType="clickEffect">
                                  <p:stCondLst>
                                    <p:cond delay="0"/>
                                  </p:stCondLst>
                                  <p:childTnLst>
                                    <p:set>
                                      <p:cBhvr>
                                        <p:cTn id="29" dur="1" fill="hold">
                                          <p:stCondLst>
                                            <p:cond delay="0"/>
                                          </p:stCondLst>
                                        </p:cTn>
                                        <p:tgtEl>
                                          <p:spTgt spid="30740"/>
                                        </p:tgtEl>
                                        <p:attrNameLst>
                                          <p:attrName>style.visibility</p:attrName>
                                        </p:attrNameLst>
                                      </p:cBhvr>
                                      <p:to>
                                        <p:strVal val="visible"/>
                                      </p:to>
                                    </p:set>
                                    <p:anim calcmode="lin" valueType="num">
                                      <p:cBhvr additive="base">
                                        <p:cTn id="30" dur="500" fill="hold"/>
                                        <p:tgtEl>
                                          <p:spTgt spid="30740"/>
                                        </p:tgtEl>
                                        <p:attrNameLst>
                                          <p:attrName>ppt_x</p:attrName>
                                        </p:attrNameLst>
                                      </p:cBhvr>
                                      <p:tavLst>
                                        <p:tav tm="0">
                                          <p:val>
                                            <p:strVal val="1+#ppt_w/2"/>
                                          </p:val>
                                        </p:tav>
                                        <p:tav tm="100000">
                                          <p:val>
                                            <p:strVal val="#ppt_x"/>
                                          </p:val>
                                        </p:tav>
                                      </p:tavLst>
                                    </p:anim>
                                    <p:anim calcmode="lin" valueType="num">
                                      <p:cBhvr additive="base">
                                        <p:cTn id="31" dur="500" fill="hold"/>
                                        <p:tgtEl>
                                          <p:spTgt spid="307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autoUpdateAnimBg="0"/>
      <p:bldP spid="30740"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ctrTitle"/>
          </p:nvPr>
        </p:nvSpPr>
        <p:spPr>
          <a:xfrm>
            <a:off x="1624013" y="6337300"/>
            <a:ext cx="5889625" cy="520700"/>
          </a:xfrm>
          <a:extLst>
            <a:ext uri="{91240B29-F687-4F45-9708-019B960494DF}">
              <a14:hiddenLine xmlns:a14="http://schemas.microsoft.com/office/drawing/2010/main" w="19050" cmpd="sng">
                <a:solidFill>
                  <a:schemeClr val="bg1"/>
                </a:solidFill>
                <a:miter lim="800000"/>
                <a:headEnd/>
                <a:tailEnd/>
              </a14:hiddenLine>
            </a:ext>
          </a:extLst>
        </p:spPr>
        <p:txBody>
          <a:bodyPr anchor="ctr"/>
          <a:lstStyle/>
          <a:p>
            <a:pPr eaLnBrk="1" hangingPunct="1"/>
            <a:r>
              <a:rPr lang="ja-JP" altLang="en-US" sz="1600" u="sng" smtClean="0">
                <a:solidFill>
                  <a:schemeClr val="bg2"/>
                </a:solidFill>
                <a:ea typeface="HGPｺﾞｼｯｸE" pitchFamily="50" charset="-128"/>
              </a:rPr>
              <a:t>方策案効果評価表（系統マトリックス図）</a:t>
            </a:r>
          </a:p>
        </p:txBody>
      </p:sp>
      <p:sp>
        <p:nvSpPr>
          <p:cNvPr id="27651" name="Rectangle 7"/>
          <p:cNvSpPr>
            <a:spLocks noChangeArrowheads="1"/>
          </p:cNvSpPr>
          <p:nvPr/>
        </p:nvSpPr>
        <p:spPr bwMode="auto">
          <a:xfrm>
            <a:off x="638175" y="212725"/>
            <a:ext cx="4484688"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400">
                <a:solidFill>
                  <a:schemeClr val="bg2"/>
                </a:solidFill>
                <a:ea typeface="HGPｺﾞｼｯｸE" pitchFamily="50" charset="-128"/>
              </a:rPr>
              <a:t>◇</a:t>
            </a:r>
            <a:r>
              <a:rPr lang="ja-JP" altLang="en-US" sz="2400">
                <a:solidFill>
                  <a:schemeClr val="bg2"/>
                </a:solidFill>
                <a:ea typeface="HGPｺﾞｼｯｸE" pitchFamily="50" charset="-128"/>
              </a:rPr>
              <a:t>実行案</a:t>
            </a:r>
            <a:r>
              <a:rPr lang="ja-JP" altLang="en-US" sz="2000">
                <a:solidFill>
                  <a:schemeClr val="bg2"/>
                </a:solidFill>
                <a:ea typeface="HGPｺﾞｼｯｸE" pitchFamily="50" charset="-128"/>
              </a:rPr>
              <a:t>を</a:t>
            </a:r>
            <a:r>
              <a:rPr lang="ja-JP" altLang="en-US" sz="2400">
                <a:solidFill>
                  <a:schemeClr val="bg2"/>
                </a:solidFill>
                <a:ea typeface="HGPｺﾞｼｯｸE" pitchFamily="50" charset="-128"/>
              </a:rPr>
              <a:t>決定</a:t>
            </a:r>
            <a:r>
              <a:rPr lang="ja-JP" altLang="en-US" sz="2000">
                <a:solidFill>
                  <a:schemeClr val="bg2"/>
                </a:solidFill>
                <a:ea typeface="HGPｺﾞｼｯｸE" pitchFamily="50" charset="-128"/>
              </a:rPr>
              <a:t>する</a:t>
            </a:r>
            <a:endParaRPr lang="ja-JP" altLang="en-US" sz="2400">
              <a:solidFill>
                <a:schemeClr val="bg2"/>
              </a:solidFill>
              <a:ea typeface="HGPｺﾞｼｯｸE" pitchFamily="50" charset="-128"/>
            </a:endParaRPr>
          </a:p>
        </p:txBody>
      </p:sp>
      <p:grpSp>
        <p:nvGrpSpPr>
          <p:cNvPr id="32767" name="Group 1023"/>
          <p:cNvGrpSpPr>
            <a:grpSpLocks/>
          </p:cNvGrpSpPr>
          <p:nvPr/>
        </p:nvGrpSpPr>
        <p:grpSpPr bwMode="auto">
          <a:xfrm>
            <a:off x="230188" y="1312863"/>
            <a:ext cx="1322387" cy="3959225"/>
            <a:chOff x="145" y="923"/>
            <a:chExt cx="833" cy="2494"/>
          </a:xfrm>
        </p:grpSpPr>
        <p:sp>
          <p:nvSpPr>
            <p:cNvPr id="27790" name="Text Box 491"/>
            <p:cNvSpPr txBox="1">
              <a:spLocks noChangeArrowheads="1"/>
            </p:cNvSpPr>
            <p:nvPr/>
          </p:nvSpPr>
          <p:spPr bwMode="auto">
            <a:xfrm>
              <a:off x="330" y="1532"/>
              <a:ext cx="295" cy="1885"/>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solidFill>
                    <a:schemeClr val="bg2"/>
                  </a:solidFill>
                  <a:ea typeface="HG丸ｺﾞｼｯｸM-PRO" pitchFamily="50" charset="-128"/>
                </a:rPr>
                <a:t>　作業効率向上を図るには</a:t>
              </a:r>
            </a:p>
          </p:txBody>
        </p:sp>
        <p:grpSp>
          <p:nvGrpSpPr>
            <p:cNvPr id="27791" name="Group 1019"/>
            <p:cNvGrpSpPr>
              <a:grpSpLocks/>
            </p:cNvGrpSpPr>
            <p:nvPr/>
          </p:nvGrpSpPr>
          <p:grpSpPr bwMode="auto">
            <a:xfrm>
              <a:off x="145" y="923"/>
              <a:ext cx="833" cy="331"/>
              <a:chOff x="145" y="923"/>
              <a:chExt cx="833" cy="331"/>
            </a:xfrm>
          </p:grpSpPr>
          <p:sp>
            <p:nvSpPr>
              <p:cNvPr id="27792" name="Oval 910"/>
              <p:cNvSpPr>
                <a:spLocks noChangeArrowheads="1"/>
              </p:cNvSpPr>
              <p:nvPr/>
            </p:nvSpPr>
            <p:spPr bwMode="auto">
              <a:xfrm>
                <a:off x="145" y="923"/>
                <a:ext cx="813" cy="331"/>
              </a:xfrm>
              <a:prstGeom prst="ellipse">
                <a:avLst/>
              </a:pr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endParaRPr lang="ja-JP" altLang="ja-JP" sz="4000">
                  <a:ea typeface="HG正楷書体-PRO" pitchFamily="66" charset="-128"/>
                </a:endParaRPr>
              </a:p>
            </p:txBody>
          </p:sp>
          <p:sp>
            <p:nvSpPr>
              <p:cNvPr id="27793" name="Text Box 911"/>
              <p:cNvSpPr txBox="1">
                <a:spLocks noChangeArrowheads="1"/>
              </p:cNvSpPr>
              <p:nvPr/>
            </p:nvSpPr>
            <p:spPr bwMode="auto">
              <a:xfrm>
                <a:off x="229" y="965"/>
                <a:ext cx="74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solidFill>
                      <a:schemeClr val="bg2"/>
                    </a:solidFill>
                    <a:ea typeface="HGS創英角ｺﾞｼｯｸUB" pitchFamily="50" charset="-128"/>
                  </a:rPr>
                  <a:t>基本目的</a:t>
                </a:r>
              </a:p>
            </p:txBody>
          </p:sp>
        </p:grpSp>
      </p:grpSp>
      <p:grpSp>
        <p:nvGrpSpPr>
          <p:cNvPr id="190464" name="Group 1024"/>
          <p:cNvGrpSpPr>
            <a:grpSpLocks/>
          </p:cNvGrpSpPr>
          <p:nvPr/>
        </p:nvGrpSpPr>
        <p:grpSpPr bwMode="auto">
          <a:xfrm>
            <a:off x="1001713" y="1703388"/>
            <a:ext cx="1700212" cy="3706812"/>
            <a:chOff x="631" y="1225"/>
            <a:chExt cx="1071" cy="2335"/>
          </a:xfrm>
        </p:grpSpPr>
        <p:sp>
          <p:nvSpPr>
            <p:cNvPr id="27782" name="Text Box 492"/>
            <p:cNvSpPr txBox="1">
              <a:spLocks noChangeArrowheads="1"/>
            </p:cNvSpPr>
            <p:nvPr/>
          </p:nvSpPr>
          <p:spPr bwMode="auto">
            <a:xfrm>
              <a:off x="834" y="1636"/>
              <a:ext cx="813" cy="332"/>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solidFill>
                    <a:schemeClr val="bg2"/>
                  </a:solidFill>
                  <a:ea typeface="HG丸ｺﾞｼｯｸM-PRO" pitchFamily="50" charset="-128"/>
                </a:rPr>
                <a:t>経験者のノウハウを活用</a:t>
              </a:r>
            </a:p>
          </p:txBody>
        </p:sp>
        <p:sp>
          <p:nvSpPr>
            <p:cNvPr id="27783" name="Text Box 494"/>
            <p:cNvSpPr txBox="1">
              <a:spLocks noChangeArrowheads="1"/>
            </p:cNvSpPr>
            <p:nvPr/>
          </p:nvSpPr>
          <p:spPr bwMode="auto">
            <a:xfrm>
              <a:off x="834" y="2422"/>
              <a:ext cx="828" cy="332"/>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solidFill>
                    <a:schemeClr val="bg2"/>
                  </a:solidFill>
                  <a:ea typeface="HG丸ｺﾞｼｯｸM-PRO" pitchFamily="50" charset="-128"/>
                </a:rPr>
                <a:t>最適ツールを適用する</a:t>
              </a:r>
            </a:p>
          </p:txBody>
        </p:sp>
        <p:sp>
          <p:nvSpPr>
            <p:cNvPr id="27784" name="Text Box 496"/>
            <p:cNvSpPr txBox="1">
              <a:spLocks noChangeArrowheads="1"/>
            </p:cNvSpPr>
            <p:nvPr/>
          </p:nvSpPr>
          <p:spPr bwMode="auto">
            <a:xfrm>
              <a:off x="834" y="3228"/>
              <a:ext cx="868" cy="332"/>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solidFill>
                    <a:schemeClr val="bg2"/>
                  </a:solidFill>
                  <a:ea typeface="HG丸ｺﾞｼｯｸM-PRO" pitchFamily="50" charset="-128"/>
                </a:rPr>
                <a:t>作業手順書を整備する</a:t>
              </a:r>
              <a:endParaRPr lang="ja-JP" altLang="en-US" sz="1600">
                <a:solidFill>
                  <a:schemeClr val="bg2"/>
                </a:solidFill>
                <a:ea typeface="HG丸ｺﾞｼｯｸM-PRO" pitchFamily="50" charset="-128"/>
              </a:endParaRPr>
            </a:p>
          </p:txBody>
        </p:sp>
        <p:sp>
          <p:nvSpPr>
            <p:cNvPr id="27785" name="Oval 912"/>
            <p:cNvSpPr>
              <a:spLocks noChangeArrowheads="1"/>
            </p:cNvSpPr>
            <p:nvPr/>
          </p:nvSpPr>
          <p:spPr bwMode="auto">
            <a:xfrm>
              <a:off x="835" y="1225"/>
              <a:ext cx="789" cy="291"/>
            </a:xfrm>
            <a:prstGeom prst="ellipse">
              <a:avLst/>
            </a:pr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1600">
                  <a:solidFill>
                    <a:schemeClr val="bg2"/>
                  </a:solidFill>
                  <a:latin typeface="HGS創英角ﾎﾟｯﾌﾟ体" pitchFamily="50" charset="-128"/>
                  <a:ea typeface="HGS創英角ﾎﾟｯﾌﾟ体" pitchFamily="50" charset="-128"/>
                </a:rPr>
                <a:t>1</a:t>
              </a:r>
              <a:r>
                <a:rPr lang="ja-JP" altLang="en-US" sz="1600">
                  <a:solidFill>
                    <a:schemeClr val="bg2"/>
                  </a:solidFill>
                  <a:latin typeface="HGS創英角ﾎﾟｯﾌﾟ体" pitchFamily="50" charset="-128"/>
                  <a:ea typeface="HGS創英角ﾎﾟｯﾌﾟ体" pitchFamily="50" charset="-128"/>
                </a:rPr>
                <a:t>次手段</a:t>
              </a:r>
            </a:p>
          </p:txBody>
        </p:sp>
        <p:sp>
          <p:nvSpPr>
            <p:cNvPr id="27786" name="Line 915"/>
            <p:cNvSpPr>
              <a:spLocks noChangeShapeType="1"/>
            </p:cNvSpPr>
            <p:nvPr/>
          </p:nvSpPr>
          <p:spPr bwMode="auto">
            <a:xfrm>
              <a:off x="710" y="1791"/>
              <a:ext cx="0" cy="1595"/>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87" name="Line 916"/>
            <p:cNvSpPr>
              <a:spLocks noChangeShapeType="1"/>
            </p:cNvSpPr>
            <p:nvPr/>
          </p:nvSpPr>
          <p:spPr bwMode="auto">
            <a:xfrm>
              <a:off x="718" y="1784"/>
              <a:ext cx="118"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88" name="Line 917"/>
            <p:cNvSpPr>
              <a:spLocks noChangeShapeType="1"/>
            </p:cNvSpPr>
            <p:nvPr/>
          </p:nvSpPr>
          <p:spPr bwMode="auto">
            <a:xfrm flipV="1">
              <a:off x="631" y="2592"/>
              <a:ext cx="213"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89" name="Line 918"/>
            <p:cNvSpPr>
              <a:spLocks noChangeShapeType="1"/>
            </p:cNvSpPr>
            <p:nvPr/>
          </p:nvSpPr>
          <p:spPr bwMode="auto">
            <a:xfrm>
              <a:off x="710" y="3382"/>
              <a:ext cx="118"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90465" name="Group 1025"/>
          <p:cNvGrpSpPr>
            <a:grpSpLocks/>
          </p:cNvGrpSpPr>
          <p:nvPr/>
        </p:nvGrpSpPr>
        <p:grpSpPr bwMode="auto">
          <a:xfrm>
            <a:off x="2617788" y="1427163"/>
            <a:ext cx="1827212" cy="4002087"/>
            <a:chOff x="1649" y="1035"/>
            <a:chExt cx="1151" cy="2521"/>
          </a:xfrm>
        </p:grpSpPr>
        <p:sp>
          <p:nvSpPr>
            <p:cNvPr id="27765" name="Text Box 498"/>
            <p:cNvSpPr txBox="1">
              <a:spLocks noChangeArrowheads="1"/>
            </p:cNvSpPr>
            <p:nvPr/>
          </p:nvSpPr>
          <p:spPr bwMode="auto">
            <a:xfrm>
              <a:off x="1861" y="1523"/>
              <a:ext cx="939" cy="198"/>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solidFill>
                    <a:schemeClr val="bg2"/>
                  </a:solidFill>
                  <a:ea typeface="HG丸ｺﾞｼｯｸM-PRO" pitchFamily="50" charset="-128"/>
                </a:rPr>
                <a:t>修正を依頼する</a:t>
              </a:r>
            </a:p>
          </p:txBody>
        </p:sp>
        <p:sp>
          <p:nvSpPr>
            <p:cNvPr id="27766" name="Text Box 499"/>
            <p:cNvSpPr txBox="1">
              <a:spLocks noChangeArrowheads="1"/>
            </p:cNvSpPr>
            <p:nvPr/>
          </p:nvSpPr>
          <p:spPr bwMode="auto">
            <a:xfrm>
              <a:off x="1861" y="1896"/>
              <a:ext cx="939" cy="198"/>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solidFill>
                    <a:schemeClr val="bg2"/>
                  </a:solidFill>
                  <a:ea typeface="HG丸ｺﾞｼｯｸM-PRO" pitchFamily="50" charset="-128"/>
                </a:rPr>
                <a:t>知識を吸収する</a:t>
              </a:r>
            </a:p>
          </p:txBody>
        </p:sp>
        <p:sp>
          <p:nvSpPr>
            <p:cNvPr id="27767" name="Text Box 501"/>
            <p:cNvSpPr txBox="1">
              <a:spLocks noChangeArrowheads="1"/>
            </p:cNvSpPr>
            <p:nvPr/>
          </p:nvSpPr>
          <p:spPr bwMode="auto">
            <a:xfrm>
              <a:off x="1861" y="2350"/>
              <a:ext cx="939" cy="198"/>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solidFill>
                    <a:schemeClr val="bg2"/>
                  </a:solidFill>
                  <a:ea typeface="HG丸ｺﾞｼｯｸM-PRO" pitchFamily="50" charset="-128"/>
                </a:rPr>
                <a:t>ツールを探す</a:t>
              </a:r>
            </a:p>
          </p:txBody>
        </p:sp>
        <p:sp>
          <p:nvSpPr>
            <p:cNvPr id="27768" name="Text Box 502"/>
            <p:cNvSpPr txBox="1">
              <a:spLocks noChangeArrowheads="1"/>
            </p:cNvSpPr>
            <p:nvPr/>
          </p:nvSpPr>
          <p:spPr bwMode="auto">
            <a:xfrm>
              <a:off x="1861" y="2644"/>
              <a:ext cx="939" cy="332"/>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solidFill>
                    <a:schemeClr val="bg2"/>
                  </a:solidFill>
                  <a:ea typeface="HG丸ｺﾞｼｯｸM-PRO" pitchFamily="50" charset="-128"/>
                </a:rPr>
                <a:t>機能の使い方を調査する</a:t>
              </a:r>
            </a:p>
          </p:txBody>
        </p:sp>
        <p:sp>
          <p:nvSpPr>
            <p:cNvPr id="27769" name="Text Box 503"/>
            <p:cNvSpPr txBox="1">
              <a:spLocks noChangeArrowheads="1"/>
            </p:cNvSpPr>
            <p:nvPr/>
          </p:nvSpPr>
          <p:spPr bwMode="auto">
            <a:xfrm>
              <a:off x="1861" y="3224"/>
              <a:ext cx="939" cy="332"/>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solidFill>
                    <a:schemeClr val="bg2"/>
                  </a:solidFill>
                  <a:ea typeface="HG丸ｺﾞｼｯｸM-PRO" pitchFamily="50" charset="-128"/>
                </a:rPr>
                <a:t>今回の作業に適したものを作る</a:t>
              </a:r>
            </a:p>
          </p:txBody>
        </p:sp>
        <p:grpSp>
          <p:nvGrpSpPr>
            <p:cNvPr id="27770" name="Group 1020"/>
            <p:cNvGrpSpPr>
              <a:grpSpLocks/>
            </p:cNvGrpSpPr>
            <p:nvPr/>
          </p:nvGrpSpPr>
          <p:grpSpPr bwMode="auto">
            <a:xfrm>
              <a:off x="1893" y="1035"/>
              <a:ext cx="845" cy="284"/>
              <a:chOff x="1893" y="1035"/>
              <a:chExt cx="845" cy="284"/>
            </a:xfrm>
          </p:grpSpPr>
          <p:sp>
            <p:nvSpPr>
              <p:cNvPr id="27780" name="Oval 913"/>
              <p:cNvSpPr>
                <a:spLocks noChangeArrowheads="1"/>
              </p:cNvSpPr>
              <p:nvPr/>
            </p:nvSpPr>
            <p:spPr bwMode="auto">
              <a:xfrm>
                <a:off x="1893" y="1035"/>
                <a:ext cx="813" cy="284"/>
              </a:xfrm>
              <a:prstGeom prst="ellipse">
                <a:avLst/>
              </a:pr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endParaRPr lang="ja-JP" altLang="ja-JP" sz="4000">
                  <a:ea typeface="HG正楷書体-PRO" pitchFamily="66" charset="-128"/>
                </a:endParaRPr>
              </a:p>
            </p:txBody>
          </p:sp>
          <p:sp>
            <p:nvSpPr>
              <p:cNvPr id="27781" name="Text Box 908"/>
              <p:cNvSpPr txBox="1">
                <a:spLocks noChangeArrowheads="1"/>
              </p:cNvSpPr>
              <p:nvPr/>
            </p:nvSpPr>
            <p:spPr bwMode="auto">
              <a:xfrm>
                <a:off x="2004" y="1060"/>
                <a:ext cx="73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solidFill>
                      <a:schemeClr val="bg2"/>
                    </a:solidFill>
                    <a:latin typeface="HGS創英角ｺﾞｼｯｸUB" pitchFamily="50" charset="-128"/>
                    <a:ea typeface="HGS創英角ｺﾞｼｯｸUB" pitchFamily="50" charset="-128"/>
                  </a:rPr>
                  <a:t>２次手段</a:t>
                </a:r>
              </a:p>
            </p:txBody>
          </p:sp>
        </p:grpSp>
        <p:sp>
          <p:nvSpPr>
            <p:cNvPr id="27771" name="Line 970"/>
            <p:cNvSpPr>
              <a:spLocks noChangeShapeType="1"/>
            </p:cNvSpPr>
            <p:nvPr/>
          </p:nvSpPr>
          <p:spPr bwMode="auto">
            <a:xfrm>
              <a:off x="1763" y="1631"/>
              <a:ext cx="0" cy="358"/>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72" name="Line 971"/>
            <p:cNvSpPr>
              <a:spLocks noChangeShapeType="1"/>
            </p:cNvSpPr>
            <p:nvPr/>
          </p:nvSpPr>
          <p:spPr bwMode="auto">
            <a:xfrm>
              <a:off x="1649" y="1776"/>
              <a:ext cx="114"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73" name="Line 972"/>
            <p:cNvSpPr>
              <a:spLocks noChangeShapeType="1"/>
            </p:cNvSpPr>
            <p:nvPr/>
          </p:nvSpPr>
          <p:spPr bwMode="auto">
            <a:xfrm>
              <a:off x="1763" y="1628"/>
              <a:ext cx="96"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74" name="Line 973"/>
            <p:cNvSpPr>
              <a:spLocks noChangeShapeType="1"/>
            </p:cNvSpPr>
            <p:nvPr/>
          </p:nvSpPr>
          <p:spPr bwMode="auto">
            <a:xfrm>
              <a:off x="1763" y="1986"/>
              <a:ext cx="96"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75" name="Line 976"/>
            <p:cNvSpPr>
              <a:spLocks noChangeShapeType="1"/>
            </p:cNvSpPr>
            <p:nvPr/>
          </p:nvSpPr>
          <p:spPr bwMode="auto">
            <a:xfrm>
              <a:off x="1745" y="2405"/>
              <a:ext cx="0" cy="427"/>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76" name="Line 978"/>
            <p:cNvSpPr>
              <a:spLocks noChangeShapeType="1"/>
            </p:cNvSpPr>
            <p:nvPr/>
          </p:nvSpPr>
          <p:spPr bwMode="auto">
            <a:xfrm>
              <a:off x="1716" y="3382"/>
              <a:ext cx="143"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77" name="Line 980"/>
            <p:cNvSpPr>
              <a:spLocks noChangeShapeType="1"/>
            </p:cNvSpPr>
            <p:nvPr/>
          </p:nvSpPr>
          <p:spPr bwMode="auto">
            <a:xfrm>
              <a:off x="1666" y="2579"/>
              <a:ext cx="71"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78" name="Line 981"/>
            <p:cNvSpPr>
              <a:spLocks noChangeShapeType="1"/>
            </p:cNvSpPr>
            <p:nvPr/>
          </p:nvSpPr>
          <p:spPr bwMode="auto">
            <a:xfrm>
              <a:off x="1745" y="2405"/>
              <a:ext cx="114"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79" name="Line 982"/>
            <p:cNvSpPr>
              <a:spLocks noChangeShapeType="1"/>
            </p:cNvSpPr>
            <p:nvPr/>
          </p:nvSpPr>
          <p:spPr bwMode="auto">
            <a:xfrm>
              <a:off x="1745" y="2832"/>
              <a:ext cx="105"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2755" name="Text Box 1011"/>
          <p:cNvSpPr txBox="1">
            <a:spLocks noChangeArrowheads="1"/>
          </p:cNvSpPr>
          <p:nvPr/>
        </p:nvSpPr>
        <p:spPr bwMode="auto">
          <a:xfrm>
            <a:off x="1036638" y="633413"/>
            <a:ext cx="44973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800" b="1">
                <a:solidFill>
                  <a:schemeClr val="bg2"/>
                </a:solidFill>
              </a:rPr>
              <a:t>◇</a:t>
            </a:r>
            <a:r>
              <a:rPr lang="ja-JP" altLang="en-US" sz="1800">
                <a:solidFill>
                  <a:schemeClr val="bg2"/>
                </a:solidFill>
                <a:ea typeface="HGPｺﾞｼｯｸE" pitchFamily="50" charset="-128"/>
              </a:rPr>
              <a:t>効果、費用、難度、副作用などを評価</a:t>
            </a:r>
          </a:p>
        </p:txBody>
      </p:sp>
      <p:sp>
        <p:nvSpPr>
          <p:cNvPr id="27656" name="Text Box 1017"/>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P29</a:t>
            </a:r>
          </a:p>
        </p:txBody>
      </p:sp>
      <p:grpSp>
        <p:nvGrpSpPr>
          <p:cNvPr id="190495" name="Group 1055"/>
          <p:cNvGrpSpPr>
            <a:grpSpLocks/>
          </p:cNvGrpSpPr>
          <p:nvPr/>
        </p:nvGrpSpPr>
        <p:grpSpPr bwMode="auto">
          <a:xfrm>
            <a:off x="4446588" y="896938"/>
            <a:ext cx="4697412" cy="4814887"/>
            <a:chOff x="2801" y="565"/>
            <a:chExt cx="2959" cy="3033"/>
          </a:xfrm>
        </p:grpSpPr>
        <p:sp>
          <p:nvSpPr>
            <p:cNvPr id="27669" name="Text Box 969"/>
            <p:cNvSpPr txBox="1">
              <a:spLocks noChangeArrowheads="1"/>
            </p:cNvSpPr>
            <p:nvPr/>
          </p:nvSpPr>
          <p:spPr bwMode="auto">
            <a:xfrm>
              <a:off x="4503" y="673"/>
              <a:ext cx="125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200">
                  <a:solidFill>
                    <a:schemeClr val="bg2"/>
                  </a:solidFill>
                  <a:latin typeface="HG丸ｺﾞｼｯｸM-PRO" pitchFamily="50" charset="-128"/>
                  <a:ea typeface="HG丸ｺﾞｼｯｸM-PRO" pitchFamily="50" charset="-128"/>
                </a:rPr>
                <a:t>◎</a:t>
              </a:r>
              <a:r>
                <a:rPr lang="ja-JP" altLang="en-US" sz="1200">
                  <a:solidFill>
                    <a:schemeClr val="bg2"/>
                  </a:solidFill>
                  <a:latin typeface="HG丸ｺﾞｼｯｸM-PRO" pitchFamily="50" charset="-128"/>
                  <a:ea typeface="HG丸ｺﾞｼｯｸM-PRO" pitchFamily="50" charset="-128"/>
                </a:rPr>
                <a:t>５点　○３点　</a:t>
              </a:r>
              <a:r>
                <a:rPr lang="en-US" altLang="ja-JP" sz="1200">
                  <a:solidFill>
                    <a:schemeClr val="bg2"/>
                  </a:solidFill>
                  <a:latin typeface="HG丸ｺﾞｼｯｸM-PRO" pitchFamily="50" charset="-128"/>
                  <a:ea typeface="HG丸ｺﾞｼｯｸM-PRO" pitchFamily="50" charset="-128"/>
                </a:rPr>
                <a:t>×1</a:t>
              </a:r>
              <a:r>
                <a:rPr lang="ja-JP" altLang="en-US" sz="1200">
                  <a:solidFill>
                    <a:schemeClr val="bg2"/>
                  </a:solidFill>
                  <a:latin typeface="HG丸ｺﾞｼｯｸM-PRO" pitchFamily="50" charset="-128"/>
                  <a:ea typeface="HG丸ｺﾞｼｯｸM-PRO" pitchFamily="50" charset="-128"/>
                </a:rPr>
                <a:t>点</a:t>
              </a:r>
            </a:p>
          </p:txBody>
        </p:sp>
        <p:grpSp>
          <p:nvGrpSpPr>
            <p:cNvPr id="27670" name="Group 1052"/>
            <p:cNvGrpSpPr>
              <a:grpSpLocks/>
            </p:cNvGrpSpPr>
            <p:nvPr/>
          </p:nvGrpSpPr>
          <p:grpSpPr bwMode="auto">
            <a:xfrm>
              <a:off x="2801" y="565"/>
              <a:ext cx="2819" cy="3033"/>
              <a:chOff x="2801" y="565"/>
              <a:chExt cx="2819" cy="3033"/>
            </a:xfrm>
          </p:grpSpPr>
          <p:sp>
            <p:nvSpPr>
              <p:cNvPr id="27671" name="Line 984"/>
              <p:cNvSpPr>
                <a:spLocks noChangeShapeType="1"/>
              </p:cNvSpPr>
              <p:nvPr/>
            </p:nvSpPr>
            <p:spPr bwMode="auto">
              <a:xfrm>
                <a:off x="2801" y="1492"/>
                <a:ext cx="156"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72" name="Line 989"/>
              <p:cNvSpPr>
                <a:spLocks noChangeShapeType="1"/>
              </p:cNvSpPr>
              <p:nvPr/>
            </p:nvSpPr>
            <p:spPr bwMode="auto">
              <a:xfrm flipV="1">
                <a:off x="2810" y="1866"/>
                <a:ext cx="70" cy="1"/>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73" name="Line 999"/>
              <p:cNvSpPr>
                <a:spLocks noChangeShapeType="1"/>
              </p:cNvSpPr>
              <p:nvPr/>
            </p:nvSpPr>
            <p:spPr bwMode="auto">
              <a:xfrm>
                <a:off x="2801" y="2321"/>
                <a:ext cx="166"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74" name="Line 1001"/>
              <p:cNvSpPr>
                <a:spLocks noChangeShapeType="1"/>
              </p:cNvSpPr>
              <p:nvPr/>
            </p:nvSpPr>
            <p:spPr bwMode="auto">
              <a:xfrm>
                <a:off x="2801" y="2679"/>
                <a:ext cx="96"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75" name="Line 1006"/>
              <p:cNvSpPr>
                <a:spLocks noChangeShapeType="1"/>
              </p:cNvSpPr>
              <p:nvPr/>
            </p:nvSpPr>
            <p:spPr bwMode="auto">
              <a:xfrm>
                <a:off x="2801" y="3231"/>
                <a:ext cx="166"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7676" name="Group 1048"/>
              <p:cNvGrpSpPr>
                <a:grpSpLocks/>
              </p:cNvGrpSpPr>
              <p:nvPr/>
            </p:nvGrpSpPr>
            <p:grpSpPr bwMode="auto">
              <a:xfrm>
                <a:off x="2880" y="565"/>
                <a:ext cx="2740" cy="3033"/>
                <a:chOff x="2880" y="709"/>
                <a:chExt cx="2740" cy="3033"/>
              </a:xfrm>
            </p:grpSpPr>
            <p:sp>
              <p:nvSpPr>
                <p:cNvPr id="27677" name="Rectangle 1018"/>
                <p:cNvSpPr>
                  <a:spLocks noChangeArrowheads="1"/>
                </p:cNvSpPr>
                <p:nvPr/>
              </p:nvSpPr>
              <p:spPr bwMode="auto">
                <a:xfrm>
                  <a:off x="2978" y="1035"/>
                  <a:ext cx="2626" cy="2675"/>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nvGrpSpPr>
                <p:cNvPr id="27678" name="Group 1021"/>
                <p:cNvGrpSpPr>
                  <a:grpSpLocks/>
                </p:cNvGrpSpPr>
                <p:nvPr/>
              </p:nvGrpSpPr>
              <p:grpSpPr bwMode="auto">
                <a:xfrm>
                  <a:off x="3124" y="709"/>
                  <a:ext cx="1073" cy="323"/>
                  <a:chOff x="3124" y="709"/>
                  <a:chExt cx="1073" cy="323"/>
                </a:xfrm>
              </p:grpSpPr>
              <p:sp>
                <p:nvSpPr>
                  <p:cNvPr id="27763" name="Oval 914"/>
                  <p:cNvSpPr>
                    <a:spLocks noChangeArrowheads="1"/>
                  </p:cNvSpPr>
                  <p:nvPr/>
                </p:nvSpPr>
                <p:spPr bwMode="auto">
                  <a:xfrm>
                    <a:off x="3124" y="709"/>
                    <a:ext cx="1073" cy="323"/>
                  </a:xfrm>
                  <a:prstGeom prst="ellipse">
                    <a:avLst/>
                  </a:pr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7764" name="Text Box 909"/>
                  <p:cNvSpPr txBox="1">
                    <a:spLocks noChangeArrowheads="1"/>
                  </p:cNvSpPr>
                  <p:nvPr/>
                </p:nvSpPr>
                <p:spPr bwMode="auto">
                  <a:xfrm>
                    <a:off x="3251" y="773"/>
                    <a:ext cx="82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solidFill>
                          <a:schemeClr val="bg2"/>
                        </a:solidFill>
                        <a:latin typeface="HGS創英角ﾎﾟｯﾌﾟ体" pitchFamily="50" charset="-128"/>
                        <a:ea typeface="HGS創英角ﾎﾟｯﾌﾟ体" pitchFamily="50" charset="-128"/>
                      </a:rPr>
                      <a:t>３次手段</a:t>
                    </a:r>
                  </a:p>
                </p:txBody>
              </p:sp>
            </p:grpSp>
            <p:sp>
              <p:nvSpPr>
                <p:cNvPr id="27679" name="Rectangle 733"/>
                <p:cNvSpPr>
                  <a:spLocks noChangeArrowheads="1"/>
                </p:cNvSpPr>
                <p:nvPr/>
              </p:nvSpPr>
              <p:spPr bwMode="auto">
                <a:xfrm>
                  <a:off x="5315" y="3494"/>
                  <a:ext cx="305"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endParaRPr lang="ja-JP" altLang="ja-JP" sz="1800"/>
                </a:p>
              </p:txBody>
            </p:sp>
            <p:sp>
              <p:nvSpPr>
                <p:cNvPr id="27680" name="Rectangle 731"/>
                <p:cNvSpPr>
                  <a:spLocks noChangeArrowheads="1"/>
                </p:cNvSpPr>
                <p:nvPr/>
              </p:nvSpPr>
              <p:spPr bwMode="auto">
                <a:xfrm>
                  <a:off x="5097" y="3494"/>
                  <a:ext cx="218"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1600" b="1">
                      <a:solidFill>
                        <a:schemeClr val="bg2"/>
                      </a:solidFill>
                    </a:rPr>
                    <a:t>７</a:t>
                  </a:r>
                </a:p>
              </p:txBody>
            </p:sp>
            <p:sp>
              <p:nvSpPr>
                <p:cNvPr id="27681" name="Rectangle 730"/>
                <p:cNvSpPr>
                  <a:spLocks noChangeArrowheads="1"/>
                </p:cNvSpPr>
                <p:nvPr/>
              </p:nvSpPr>
              <p:spPr bwMode="auto">
                <a:xfrm>
                  <a:off x="4844" y="3494"/>
                  <a:ext cx="253"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1800">
                      <a:solidFill>
                        <a:schemeClr val="bg2"/>
                      </a:solidFill>
                    </a:rPr>
                    <a:t>◎</a:t>
                  </a:r>
                </a:p>
              </p:txBody>
            </p:sp>
            <p:sp>
              <p:nvSpPr>
                <p:cNvPr id="27682" name="Rectangle 729"/>
                <p:cNvSpPr>
                  <a:spLocks noChangeArrowheads="1"/>
                </p:cNvSpPr>
                <p:nvPr/>
              </p:nvSpPr>
              <p:spPr bwMode="auto">
                <a:xfrm>
                  <a:off x="4599" y="3494"/>
                  <a:ext cx="245"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1800">
                      <a:solidFill>
                        <a:schemeClr val="bg2"/>
                      </a:solidFill>
                    </a:rPr>
                    <a:t>○</a:t>
                  </a:r>
                </a:p>
              </p:txBody>
            </p:sp>
            <p:sp>
              <p:nvSpPr>
                <p:cNvPr id="27683" name="Rectangle 728"/>
                <p:cNvSpPr>
                  <a:spLocks noChangeArrowheads="1"/>
                </p:cNvSpPr>
                <p:nvPr/>
              </p:nvSpPr>
              <p:spPr bwMode="auto">
                <a:xfrm>
                  <a:off x="2969" y="3494"/>
                  <a:ext cx="1630"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1400">
                      <a:solidFill>
                        <a:schemeClr val="bg2"/>
                      </a:solidFill>
                      <a:latin typeface="ＭＳ Ｐゴシック" pitchFamily="50" charset="-128"/>
                    </a:rPr>
                    <a:t>FD</a:t>
                  </a:r>
                  <a:r>
                    <a:rPr lang="ja-JP" altLang="en-US" sz="1400">
                      <a:solidFill>
                        <a:schemeClr val="bg2"/>
                      </a:solidFill>
                      <a:latin typeface="ＭＳ Ｐゴシック" pitchFamily="50" charset="-128"/>
                    </a:rPr>
                    <a:t>管理の手引書を作る</a:t>
                  </a:r>
                </a:p>
              </p:txBody>
            </p:sp>
            <p:sp>
              <p:nvSpPr>
                <p:cNvPr id="27684" name="Rectangle 724"/>
                <p:cNvSpPr>
                  <a:spLocks noChangeArrowheads="1"/>
                </p:cNvSpPr>
                <p:nvPr/>
              </p:nvSpPr>
              <p:spPr bwMode="auto">
                <a:xfrm>
                  <a:off x="4844" y="3263"/>
                  <a:ext cx="25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1800">
                      <a:solidFill>
                        <a:schemeClr val="bg2"/>
                      </a:solidFill>
                    </a:rPr>
                    <a:t>◎</a:t>
                  </a:r>
                </a:p>
              </p:txBody>
            </p:sp>
            <p:sp>
              <p:nvSpPr>
                <p:cNvPr id="27685" name="Rectangle 723"/>
                <p:cNvSpPr>
                  <a:spLocks noChangeArrowheads="1"/>
                </p:cNvSpPr>
                <p:nvPr/>
              </p:nvSpPr>
              <p:spPr bwMode="auto">
                <a:xfrm>
                  <a:off x="4599" y="3263"/>
                  <a:ext cx="2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1800">
                      <a:solidFill>
                        <a:schemeClr val="bg2"/>
                      </a:solidFill>
                    </a:rPr>
                    <a:t>◎</a:t>
                  </a:r>
                </a:p>
              </p:txBody>
            </p:sp>
            <p:sp>
              <p:nvSpPr>
                <p:cNvPr id="27686" name="Rectangle 722"/>
                <p:cNvSpPr>
                  <a:spLocks noChangeArrowheads="1"/>
                </p:cNvSpPr>
                <p:nvPr/>
              </p:nvSpPr>
              <p:spPr bwMode="auto">
                <a:xfrm>
                  <a:off x="2969" y="3263"/>
                  <a:ext cx="163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1400">
                      <a:solidFill>
                        <a:schemeClr val="bg2"/>
                      </a:solidFill>
                    </a:rPr>
                    <a:t>帳票一覧表を作る</a:t>
                  </a:r>
                </a:p>
              </p:txBody>
            </p:sp>
            <p:sp>
              <p:nvSpPr>
                <p:cNvPr id="27687" name="Rectangle 718"/>
                <p:cNvSpPr>
                  <a:spLocks noChangeArrowheads="1"/>
                </p:cNvSpPr>
                <p:nvPr/>
              </p:nvSpPr>
              <p:spPr bwMode="auto">
                <a:xfrm>
                  <a:off x="4844" y="3031"/>
                  <a:ext cx="253"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1800">
                      <a:solidFill>
                        <a:schemeClr val="bg2"/>
                      </a:solidFill>
                    </a:rPr>
                    <a:t>◎</a:t>
                  </a:r>
                </a:p>
              </p:txBody>
            </p:sp>
            <p:sp>
              <p:nvSpPr>
                <p:cNvPr id="27688" name="Rectangle 717"/>
                <p:cNvSpPr>
                  <a:spLocks noChangeArrowheads="1"/>
                </p:cNvSpPr>
                <p:nvPr/>
              </p:nvSpPr>
              <p:spPr bwMode="auto">
                <a:xfrm>
                  <a:off x="4599" y="3031"/>
                  <a:ext cx="245"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1800">
                      <a:solidFill>
                        <a:schemeClr val="bg2"/>
                      </a:solidFill>
                    </a:rPr>
                    <a:t>◎</a:t>
                  </a:r>
                </a:p>
              </p:txBody>
            </p:sp>
            <p:sp>
              <p:nvSpPr>
                <p:cNvPr id="27689" name="Rectangle 716"/>
                <p:cNvSpPr>
                  <a:spLocks noChangeArrowheads="1"/>
                </p:cNvSpPr>
                <p:nvPr/>
              </p:nvSpPr>
              <p:spPr bwMode="auto">
                <a:xfrm>
                  <a:off x="2969" y="3031"/>
                  <a:ext cx="1630"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1400">
                      <a:solidFill>
                        <a:schemeClr val="bg2"/>
                      </a:solidFill>
                    </a:rPr>
                    <a:t>端末操作の手順書を作る</a:t>
                  </a:r>
                </a:p>
              </p:txBody>
            </p:sp>
            <p:sp>
              <p:nvSpPr>
                <p:cNvPr id="27690" name="Rectangle 713"/>
                <p:cNvSpPr>
                  <a:spLocks noChangeArrowheads="1"/>
                </p:cNvSpPr>
                <p:nvPr/>
              </p:nvSpPr>
              <p:spPr bwMode="auto">
                <a:xfrm>
                  <a:off x="5061" y="2808"/>
                  <a:ext cx="333" cy="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endParaRPr lang="ja-JP" altLang="ja-JP" sz="1400" b="1">
                    <a:solidFill>
                      <a:schemeClr val="bg2"/>
                    </a:solidFill>
                  </a:endParaRPr>
                </a:p>
              </p:txBody>
            </p:sp>
            <p:sp>
              <p:nvSpPr>
                <p:cNvPr id="27691" name="Rectangle 712"/>
                <p:cNvSpPr>
                  <a:spLocks noChangeArrowheads="1"/>
                </p:cNvSpPr>
                <p:nvPr/>
              </p:nvSpPr>
              <p:spPr bwMode="auto">
                <a:xfrm>
                  <a:off x="4844" y="2799"/>
                  <a:ext cx="253"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1800">
                      <a:solidFill>
                        <a:schemeClr val="bg2"/>
                      </a:solidFill>
                    </a:rPr>
                    <a:t>◎</a:t>
                  </a:r>
                </a:p>
              </p:txBody>
            </p:sp>
            <p:sp>
              <p:nvSpPr>
                <p:cNvPr id="27692" name="Rectangle 711"/>
                <p:cNvSpPr>
                  <a:spLocks noChangeArrowheads="1"/>
                </p:cNvSpPr>
                <p:nvPr/>
              </p:nvSpPr>
              <p:spPr bwMode="auto">
                <a:xfrm>
                  <a:off x="4599" y="2799"/>
                  <a:ext cx="245"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1800">
                      <a:solidFill>
                        <a:schemeClr val="bg2"/>
                      </a:solidFill>
                    </a:rPr>
                    <a:t>◎</a:t>
                  </a:r>
                </a:p>
              </p:txBody>
            </p:sp>
            <p:sp>
              <p:nvSpPr>
                <p:cNvPr id="27693" name="Rectangle 710"/>
                <p:cNvSpPr>
                  <a:spLocks noChangeArrowheads="1"/>
                </p:cNvSpPr>
                <p:nvPr/>
              </p:nvSpPr>
              <p:spPr bwMode="auto">
                <a:xfrm>
                  <a:off x="2969" y="2799"/>
                  <a:ext cx="1630"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1400">
                      <a:solidFill>
                        <a:schemeClr val="bg2"/>
                      </a:solidFill>
                    </a:rPr>
                    <a:t>エディターの検索機能を使う</a:t>
                  </a:r>
                </a:p>
              </p:txBody>
            </p:sp>
            <p:sp>
              <p:nvSpPr>
                <p:cNvPr id="27694" name="Rectangle 709"/>
                <p:cNvSpPr>
                  <a:spLocks noChangeArrowheads="1"/>
                </p:cNvSpPr>
                <p:nvPr/>
              </p:nvSpPr>
              <p:spPr bwMode="auto">
                <a:xfrm>
                  <a:off x="5315" y="2567"/>
                  <a:ext cx="305"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endParaRPr lang="ja-JP" altLang="ja-JP" sz="1800"/>
                </a:p>
              </p:txBody>
            </p:sp>
            <p:sp>
              <p:nvSpPr>
                <p:cNvPr id="27695" name="Rectangle 707"/>
                <p:cNvSpPr>
                  <a:spLocks noChangeArrowheads="1"/>
                </p:cNvSpPr>
                <p:nvPr/>
              </p:nvSpPr>
              <p:spPr bwMode="auto">
                <a:xfrm>
                  <a:off x="5097" y="2567"/>
                  <a:ext cx="218"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1600" b="1">
                      <a:solidFill>
                        <a:schemeClr val="bg2"/>
                      </a:solidFill>
                    </a:rPr>
                    <a:t>４</a:t>
                  </a:r>
                </a:p>
              </p:txBody>
            </p:sp>
            <p:sp>
              <p:nvSpPr>
                <p:cNvPr id="27696" name="Rectangle 706"/>
                <p:cNvSpPr>
                  <a:spLocks noChangeArrowheads="1"/>
                </p:cNvSpPr>
                <p:nvPr/>
              </p:nvSpPr>
              <p:spPr bwMode="auto">
                <a:xfrm>
                  <a:off x="4844" y="2567"/>
                  <a:ext cx="253"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1800">
                      <a:solidFill>
                        <a:schemeClr val="bg2"/>
                      </a:solidFill>
                    </a:rPr>
                    <a:t>×</a:t>
                  </a:r>
                </a:p>
              </p:txBody>
            </p:sp>
            <p:sp>
              <p:nvSpPr>
                <p:cNvPr id="27697" name="Rectangle 705"/>
                <p:cNvSpPr>
                  <a:spLocks noChangeArrowheads="1"/>
                </p:cNvSpPr>
                <p:nvPr/>
              </p:nvSpPr>
              <p:spPr bwMode="auto">
                <a:xfrm>
                  <a:off x="4599" y="2567"/>
                  <a:ext cx="245"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1800">
                      <a:solidFill>
                        <a:schemeClr val="bg2"/>
                      </a:solidFill>
                    </a:rPr>
                    <a:t>○</a:t>
                  </a:r>
                </a:p>
              </p:txBody>
            </p:sp>
            <p:sp>
              <p:nvSpPr>
                <p:cNvPr id="27698" name="Rectangle 704"/>
                <p:cNvSpPr>
                  <a:spLocks noChangeArrowheads="1"/>
                </p:cNvSpPr>
                <p:nvPr/>
              </p:nvSpPr>
              <p:spPr bwMode="auto">
                <a:xfrm>
                  <a:off x="2969" y="2567"/>
                  <a:ext cx="1630"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1400">
                      <a:solidFill>
                        <a:schemeClr val="bg2"/>
                      </a:solidFill>
                    </a:rPr>
                    <a:t>センタでコンパイルを行う</a:t>
                  </a:r>
                </a:p>
              </p:txBody>
            </p:sp>
            <p:sp>
              <p:nvSpPr>
                <p:cNvPr id="27699" name="Rectangle 700"/>
                <p:cNvSpPr>
                  <a:spLocks noChangeArrowheads="1"/>
                </p:cNvSpPr>
                <p:nvPr/>
              </p:nvSpPr>
              <p:spPr bwMode="auto">
                <a:xfrm>
                  <a:off x="4844" y="2336"/>
                  <a:ext cx="25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1800">
                      <a:solidFill>
                        <a:schemeClr val="bg2"/>
                      </a:solidFill>
                    </a:rPr>
                    <a:t>◎</a:t>
                  </a:r>
                </a:p>
              </p:txBody>
            </p:sp>
            <p:sp>
              <p:nvSpPr>
                <p:cNvPr id="27700" name="Rectangle 699"/>
                <p:cNvSpPr>
                  <a:spLocks noChangeArrowheads="1"/>
                </p:cNvSpPr>
                <p:nvPr/>
              </p:nvSpPr>
              <p:spPr bwMode="auto">
                <a:xfrm>
                  <a:off x="4599" y="2336"/>
                  <a:ext cx="2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1800">
                      <a:solidFill>
                        <a:schemeClr val="bg2"/>
                      </a:solidFill>
                    </a:rPr>
                    <a:t>◎</a:t>
                  </a:r>
                </a:p>
              </p:txBody>
            </p:sp>
            <p:sp>
              <p:nvSpPr>
                <p:cNvPr id="27701" name="Rectangle 698"/>
                <p:cNvSpPr>
                  <a:spLocks noChangeArrowheads="1"/>
                </p:cNvSpPr>
                <p:nvPr/>
              </p:nvSpPr>
              <p:spPr bwMode="auto">
                <a:xfrm>
                  <a:off x="2969" y="2336"/>
                  <a:ext cx="163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1400">
                      <a:solidFill>
                        <a:schemeClr val="bg2"/>
                      </a:solidFill>
                    </a:rPr>
                    <a:t>ツールの購入</a:t>
                  </a:r>
                </a:p>
              </p:txBody>
            </p:sp>
            <p:sp>
              <p:nvSpPr>
                <p:cNvPr id="27702" name="Rectangle 697"/>
                <p:cNvSpPr>
                  <a:spLocks noChangeArrowheads="1"/>
                </p:cNvSpPr>
                <p:nvPr/>
              </p:nvSpPr>
              <p:spPr bwMode="auto">
                <a:xfrm>
                  <a:off x="5315" y="1992"/>
                  <a:ext cx="305" cy="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endParaRPr lang="ja-JP" altLang="ja-JP" sz="1800"/>
                </a:p>
              </p:txBody>
            </p:sp>
            <p:sp>
              <p:nvSpPr>
                <p:cNvPr id="27703" name="Rectangle 695"/>
                <p:cNvSpPr>
                  <a:spLocks noChangeArrowheads="1"/>
                </p:cNvSpPr>
                <p:nvPr/>
              </p:nvSpPr>
              <p:spPr bwMode="auto">
                <a:xfrm>
                  <a:off x="5097" y="1992"/>
                  <a:ext cx="218" cy="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1600" b="1">
                      <a:solidFill>
                        <a:schemeClr val="bg2"/>
                      </a:solidFill>
                    </a:rPr>
                    <a:t>５</a:t>
                  </a:r>
                </a:p>
              </p:txBody>
            </p:sp>
            <p:sp>
              <p:nvSpPr>
                <p:cNvPr id="27704" name="Rectangle 694"/>
                <p:cNvSpPr>
                  <a:spLocks noChangeArrowheads="1"/>
                </p:cNvSpPr>
                <p:nvPr/>
              </p:nvSpPr>
              <p:spPr bwMode="auto">
                <a:xfrm>
                  <a:off x="4844" y="1992"/>
                  <a:ext cx="253" cy="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1800">
                      <a:solidFill>
                        <a:schemeClr val="bg2"/>
                      </a:solidFill>
                    </a:rPr>
                    <a:t>○</a:t>
                  </a:r>
                </a:p>
              </p:txBody>
            </p:sp>
            <p:sp>
              <p:nvSpPr>
                <p:cNvPr id="27705" name="Rectangle 693"/>
                <p:cNvSpPr>
                  <a:spLocks noChangeArrowheads="1"/>
                </p:cNvSpPr>
                <p:nvPr/>
              </p:nvSpPr>
              <p:spPr bwMode="auto">
                <a:xfrm>
                  <a:off x="4599" y="1992"/>
                  <a:ext cx="245" cy="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1800">
                      <a:solidFill>
                        <a:schemeClr val="bg2"/>
                      </a:solidFill>
                    </a:rPr>
                    <a:t>◎</a:t>
                  </a:r>
                </a:p>
              </p:txBody>
            </p:sp>
            <p:sp>
              <p:nvSpPr>
                <p:cNvPr id="27706" name="Rectangle 692"/>
                <p:cNvSpPr>
                  <a:spLocks noChangeArrowheads="1"/>
                </p:cNvSpPr>
                <p:nvPr/>
              </p:nvSpPr>
              <p:spPr bwMode="auto">
                <a:xfrm>
                  <a:off x="2969" y="1992"/>
                  <a:ext cx="1630" cy="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1400">
                      <a:solidFill>
                        <a:schemeClr val="bg2"/>
                      </a:solidFill>
                    </a:rPr>
                    <a:t>トラブル時連絡を取れるようにする</a:t>
                  </a:r>
                </a:p>
              </p:txBody>
            </p:sp>
            <p:sp>
              <p:nvSpPr>
                <p:cNvPr id="27707" name="Rectangle 691"/>
                <p:cNvSpPr>
                  <a:spLocks noChangeArrowheads="1"/>
                </p:cNvSpPr>
                <p:nvPr/>
              </p:nvSpPr>
              <p:spPr bwMode="auto">
                <a:xfrm>
                  <a:off x="5315" y="1760"/>
                  <a:ext cx="305"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endParaRPr lang="ja-JP" altLang="ja-JP" sz="1800"/>
                </a:p>
              </p:txBody>
            </p:sp>
            <p:sp>
              <p:nvSpPr>
                <p:cNvPr id="27708" name="Rectangle 689"/>
                <p:cNvSpPr>
                  <a:spLocks noChangeArrowheads="1"/>
                </p:cNvSpPr>
                <p:nvPr/>
              </p:nvSpPr>
              <p:spPr bwMode="auto">
                <a:xfrm>
                  <a:off x="5097" y="1760"/>
                  <a:ext cx="218"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1600" b="1">
                      <a:solidFill>
                        <a:schemeClr val="bg2"/>
                      </a:solidFill>
                    </a:rPr>
                    <a:t>６</a:t>
                  </a:r>
                </a:p>
              </p:txBody>
            </p:sp>
            <p:sp>
              <p:nvSpPr>
                <p:cNvPr id="27709" name="Rectangle 688"/>
                <p:cNvSpPr>
                  <a:spLocks noChangeArrowheads="1"/>
                </p:cNvSpPr>
                <p:nvPr/>
              </p:nvSpPr>
              <p:spPr bwMode="auto">
                <a:xfrm>
                  <a:off x="4844" y="1760"/>
                  <a:ext cx="253"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1800">
                      <a:solidFill>
                        <a:schemeClr val="bg2"/>
                      </a:solidFill>
                    </a:rPr>
                    <a:t>○</a:t>
                  </a:r>
                </a:p>
              </p:txBody>
            </p:sp>
            <p:sp>
              <p:nvSpPr>
                <p:cNvPr id="27710" name="Rectangle 687"/>
                <p:cNvSpPr>
                  <a:spLocks noChangeArrowheads="1"/>
                </p:cNvSpPr>
                <p:nvPr/>
              </p:nvSpPr>
              <p:spPr bwMode="auto">
                <a:xfrm>
                  <a:off x="4599" y="1760"/>
                  <a:ext cx="245"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1800">
                      <a:solidFill>
                        <a:schemeClr val="bg2"/>
                      </a:solidFill>
                    </a:rPr>
                    <a:t>○</a:t>
                  </a:r>
                </a:p>
              </p:txBody>
            </p:sp>
            <p:sp>
              <p:nvSpPr>
                <p:cNvPr id="27711" name="Rectangle 686"/>
                <p:cNvSpPr>
                  <a:spLocks noChangeArrowheads="1"/>
                </p:cNvSpPr>
                <p:nvPr/>
              </p:nvSpPr>
              <p:spPr bwMode="auto">
                <a:xfrm>
                  <a:off x="2969" y="1760"/>
                  <a:ext cx="1630" cy="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1400">
                      <a:solidFill>
                        <a:schemeClr val="bg2"/>
                      </a:solidFill>
                    </a:rPr>
                    <a:t>経験者による勉強会を実施</a:t>
                  </a:r>
                </a:p>
              </p:txBody>
            </p:sp>
            <p:sp>
              <p:nvSpPr>
                <p:cNvPr id="27712" name="Rectangle 682"/>
                <p:cNvSpPr>
                  <a:spLocks noChangeArrowheads="1"/>
                </p:cNvSpPr>
                <p:nvPr/>
              </p:nvSpPr>
              <p:spPr bwMode="auto">
                <a:xfrm>
                  <a:off x="4844" y="1495"/>
                  <a:ext cx="253"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1800">
                      <a:solidFill>
                        <a:schemeClr val="bg2"/>
                      </a:solidFill>
                    </a:rPr>
                    <a:t>◎</a:t>
                  </a:r>
                </a:p>
              </p:txBody>
            </p:sp>
            <p:sp>
              <p:nvSpPr>
                <p:cNvPr id="27713" name="Rectangle 681"/>
                <p:cNvSpPr>
                  <a:spLocks noChangeArrowheads="1"/>
                </p:cNvSpPr>
                <p:nvPr/>
              </p:nvSpPr>
              <p:spPr bwMode="auto">
                <a:xfrm>
                  <a:off x="4599" y="1495"/>
                  <a:ext cx="245"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1800">
                      <a:solidFill>
                        <a:schemeClr val="bg2"/>
                      </a:solidFill>
                    </a:rPr>
                    <a:t>◎</a:t>
                  </a:r>
                </a:p>
              </p:txBody>
            </p:sp>
            <p:sp>
              <p:nvSpPr>
                <p:cNvPr id="27714" name="Rectangle 680"/>
                <p:cNvSpPr>
                  <a:spLocks noChangeArrowheads="1"/>
                </p:cNvSpPr>
                <p:nvPr/>
              </p:nvSpPr>
              <p:spPr bwMode="auto">
                <a:xfrm>
                  <a:off x="2969" y="1495"/>
                  <a:ext cx="1630"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fontAlgn="ctr" hangingPunct="1">
                    <a:buFontTx/>
                    <a:buNone/>
                  </a:pPr>
                  <a:r>
                    <a:rPr lang="ja-JP" altLang="en-US" sz="1400">
                      <a:solidFill>
                        <a:schemeClr val="bg2"/>
                      </a:solidFill>
                    </a:rPr>
                    <a:t>経験者に修正を依頼</a:t>
                  </a:r>
                </a:p>
              </p:txBody>
            </p:sp>
            <p:sp>
              <p:nvSpPr>
                <p:cNvPr id="27715" name="Rectangle 679"/>
                <p:cNvSpPr>
                  <a:spLocks noChangeArrowheads="1"/>
                </p:cNvSpPr>
                <p:nvPr/>
              </p:nvSpPr>
              <p:spPr bwMode="auto">
                <a:xfrm>
                  <a:off x="5315" y="1062"/>
                  <a:ext cx="305" cy="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endParaRPr lang="ja-JP" altLang="ja-JP" sz="1800"/>
                </a:p>
              </p:txBody>
            </p:sp>
            <p:sp>
              <p:nvSpPr>
                <p:cNvPr id="27716" name="Rectangle 677"/>
                <p:cNvSpPr>
                  <a:spLocks noChangeArrowheads="1"/>
                </p:cNvSpPr>
                <p:nvPr/>
              </p:nvSpPr>
              <p:spPr bwMode="auto">
                <a:xfrm>
                  <a:off x="5097" y="1062"/>
                  <a:ext cx="218" cy="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endParaRPr lang="ja-JP" altLang="ja-JP" sz="1800"/>
                </a:p>
              </p:txBody>
            </p:sp>
            <p:sp>
              <p:nvSpPr>
                <p:cNvPr id="27717" name="Rectangle 676"/>
                <p:cNvSpPr>
                  <a:spLocks noChangeArrowheads="1"/>
                </p:cNvSpPr>
                <p:nvPr/>
              </p:nvSpPr>
              <p:spPr bwMode="auto">
                <a:xfrm>
                  <a:off x="4844" y="1062"/>
                  <a:ext cx="253" cy="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endParaRPr lang="ja-JP" altLang="ja-JP" sz="1800"/>
                </a:p>
              </p:txBody>
            </p:sp>
            <p:sp>
              <p:nvSpPr>
                <p:cNvPr id="27718" name="Rectangle 675"/>
                <p:cNvSpPr>
                  <a:spLocks noChangeArrowheads="1"/>
                </p:cNvSpPr>
                <p:nvPr/>
              </p:nvSpPr>
              <p:spPr bwMode="auto">
                <a:xfrm>
                  <a:off x="4599" y="1062"/>
                  <a:ext cx="245" cy="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endParaRPr lang="ja-JP" altLang="ja-JP" sz="1800"/>
                </a:p>
              </p:txBody>
            </p:sp>
            <p:sp>
              <p:nvSpPr>
                <p:cNvPr id="27719" name="Rectangle 674"/>
                <p:cNvSpPr>
                  <a:spLocks noChangeArrowheads="1"/>
                </p:cNvSpPr>
                <p:nvPr/>
              </p:nvSpPr>
              <p:spPr bwMode="auto">
                <a:xfrm>
                  <a:off x="2969" y="1062"/>
                  <a:ext cx="1630" cy="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endParaRPr lang="ja-JP" altLang="ja-JP" sz="1800"/>
                </a:p>
              </p:txBody>
            </p:sp>
            <p:sp>
              <p:nvSpPr>
                <p:cNvPr id="27720" name="Line 735"/>
                <p:cNvSpPr>
                  <a:spLocks noChangeShapeType="1"/>
                </p:cNvSpPr>
                <p:nvPr/>
              </p:nvSpPr>
              <p:spPr bwMode="auto">
                <a:xfrm>
                  <a:off x="2969" y="1495"/>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21" name="Line 736"/>
                <p:cNvSpPr>
                  <a:spLocks noChangeShapeType="1"/>
                </p:cNvSpPr>
                <p:nvPr/>
              </p:nvSpPr>
              <p:spPr bwMode="auto">
                <a:xfrm>
                  <a:off x="2969" y="1760"/>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22" name="Line 737"/>
                <p:cNvSpPr>
                  <a:spLocks noChangeShapeType="1"/>
                </p:cNvSpPr>
                <p:nvPr/>
              </p:nvSpPr>
              <p:spPr bwMode="auto">
                <a:xfrm>
                  <a:off x="2969" y="1992"/>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23" name="Line 738"/>
                <p:cNvSpPr>
                  <a:spLocks noChangeShapeType="1"/>
                </p:cNvSpPr>
                <p:nvPr/>
              </p:nvSpPr>
              <p:spPr bwMode="auto">
                <a:xfrm>
                  <a:off x="2969" y="2336"/>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24" name="Line 739"/>
                <p:cNvSpPr>
                  <a:spLocks noChangeShapeType="1"/>
                </p:cNvSpPr>
                <p:nvPr/>
              </p:nvSpPr>
              <p:spPr bwMode="auto">
                <a:xfrm>
                  <a:off x="2969" y="2567"/>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25" name="Line 740"/>
                <p:cNvSpPr>
                  <a:spLocks noChangeShapeType="1"/>
                </p:cNvSpPr>
                <p:nvPr/>
              </p:nvSpPr>
              <p:spPr bwMode="auto">
                <a:xfrm>
                  <a:off x="2969" y="2799"/>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26" name="Line 741"/>
                <p:cNvSpPr>
                  <a:spLocks noChangeShapeType="1"/>
                </p:cNvSpPr>
                <p:nvPr/>
              </p:nvSpPr>
              <p:spPr bwMode="auto">
                <a:xfrm>
                  <a:off x="2969" y="3031"/>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27" name="Line 742"/>
                <p:cNvSpPr>
                  <a:spLocks noChangeShapeType="1"/>
                </p:cNvSpPr>
                <p:nvPr/>
              </p:nvSpPr>
              <p:spPr bwMode="auto">
                <a:xfrm>
                  <a:off x="2969" y="3263"/>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28" name="Line 743"/>
                <p:cNvSpPr>
                  <a:spLocks noChangeShapeType="1"/>
                </p:cNvSpPr>
                <p:nvPr/>
              </p:nvSpPr>
              <p:spPr bwMode="auto">
                <a:xfrm>
                  <a:off x="2969" y="3494"/>
                  <a:ext cx="265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29" name="Line 744"/>
                <p:cNvSpPr>
                  <a:spLocks noChangeShapeType="1"/>
                </p:cNvSpPr>
                <p:nvPr/>
              </p:nvSpPr>
              <p:spPr bwMode="auto">
                <a:xfrm>
                  <a:off x="2969" y="3742"/>
                  <a:ext cx="2651" cy="0"/>
                </a:xfrm>
                <a:prstGeom prst="line">
                  <a:avLst/>
                </a:prstGeom>
                <a:noFill/>
                <a:ln w="12700" cap="sq">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30" name="Line 745"/>
                <p:cNvSpPr>
                  <a:spLocks noChangeShapeType="1"/>
                </p:cNvSpPr>
                <p:nvPr/>
              </p:nvSpPr>
              <p:spPr bwMode="auto">
                <a:xfrm>
                  <a:off x="2969" y="1062"/>
                  <a:ext cx="0" cy="2680"/>
                </a:xfrm>
                <a:prstGeom prst="line">
                  <a:avLst/>
                </a:prstGeom>
                <a:noFill/>
                <a:ln w="12700" cap="sq">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31" name="Line 746"/>
                <p:cNvSpPr>
                  <a:spLocks noChangeShapeType="1"/>
                </p:cNvSpPr>
                <p:nvPr/>
              </p:nvSpPr>
              <p:spPr bwMode="auto">
                <a:xfrm>
                  <a:off x="4599" y="1062"/>
                  <a:ext cx="0" cy="268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32" name="Line 747"/>
                <p:cNvSpPr>
                  <a:spLocks noChangeShapeType="1"/>
                </p:cNvSpPr>
                <p:nvPr/>
              </p:nvSpPr>
              <p:spPr bwMode="auto">
                <a:xfrm>
                  <a:off x="4844" y="1062"/>
                  <a:ext cx="0" cy="268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33" name="Line 748"/>
                <p:cNvSpPr>
                  <a:spLocks noChangeShapeType="1"/>
                </p:cNvSpPr>
                <p:nvPr/>
              </p:nvSpPr>
              <p:spPr bwMode="auto">
                <a:xfrm>
                  <a:off x="5089" y="1049"/>
                  <a:ext cx="0" cy="268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34" name="Line 749"/>
                <p:cNvSpPr>
                  <a:spLocks noChangeShapeType="1"/>
                </p:cNvSpPr>
                <p:nvPr/>
              </p:nvSpPr>
              <p:spPr bwMode="auto">
                <a:xfrm>
                  <a:off x="5338" y="1062"/>
                  <a:ext cx="0" cy="268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35" name="Line 751"/>
                <p:cNvSpPr>
                  <a:spLocks noChangeShapeType="1"/>
                </p:cNvSpPr>
                <p:nvPr/>
              </p:nvSpPr>
              <p:spPr bwMode="auto">
                <a:xfrm>
                  <a:off x="5620" y="1062"/>
                  <a:ext cx="0" cy="2680"/>
                </a:xfrm>
                <a:prstGeom prst="line">
                  <a:avLst/>
                </a:prstGeom>
                <a:noFill/>
                <a:ln w="12700" cap="sq">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36" name="Line 734"/>
                <p:cNvSpPr>
                  <a:spLocks noChangeShapeType="1"/>
                </p:cNvSpPr>
                <p:nvPr/>
              </p:nvSpPr>
              <p:spPr bwMode="auto">
                <a:xfrm>
                  <a:off x="2969" y="1062"/>
                  <a:ext cx="2651" cy="0"/>
                </a:xfrm>
                <a:prstGeom prst="line">
                  <a:avLst/>
                </a:prstGeom>
                <a:noFill/>
                <a:ln w="12700" cap="sq">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37" name="Line 897"/>
                <p:cNvSpPr>
                  <a:spLocks noChangeShapeType="1"/>
                </p:cNvSpPr>
                <p:nvPr/>
              </p:nvSpPr>
              <p:spPr bwMode="auto">
                <a:xfrm>
                  <a:off x="2958" y="1070"/>
                  <a:ext cx="1642" cy="432"/>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38" name="Text Box 919"/>
                <p:cNvSpPr txBox="1">
                  <a:spLocks noChangeArrowheads="1"/>
                </p:cNvSpPr>
                <p:nvPr/>
              </p:nvSpPr>
              <p:spPr bwMode="auto">
                <a:xfrm>
                  <a:off x="2993" y="1246"/>
                  <a:ext cx="67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solidFill>
                        <a:schemeClr val="bg2"/>
                      </a:solidFill>
                      <a:ea typeface="HG丸ｺﾞｼｯｸM-PRO" pitchFamily="50" charset="-128"/>
                    </a:rPr>
                    <a:t>方策案</a:t>
                  </a:r>
                </a:p>
              </p:txBody>
            </p:sp>
            <p:sp>
              <p:nvSpPr>
                <p:cNvPr id="27739" name="Text Box 920"/>
                <p:cNvSpPr txBox="1">
                  <a:spLocks noChangeArrowheads="1"/>
                </p:cNvSpPr>
                <p:nvPr/>
              </p:nvSpPr>
              <p:spPr bwMode="auto">
                <a:xfrm>
                  <a:off x="4000" y="1109"/>
                  <a:ext cx="45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solidFill>
                        <a:schemeClr val="bg2"/>
                      </a:solidFill>
                      <a:ea typeface="HG丸ｺﾞｼｯｸM-PRO" pitchFamily="50" charset="-128"/>
                    </a:rPr>
                    <a:t>評価</a:t>
                  </a:r>
                </a:p>
              </p:txBody>
            </p:sp>
            <p:sp>
              <p:nvSpPr>
                <p:cNvPr id="27740" name="Text Box 935"/>
                <p:cNvSpPr txBox="1">
                  <a:spLocks noChangeArrowheads="1"/>
                </p:cNvSpPr>
                <p:nvPr/>
              </p:nvSpPr>
              <p:spPr bwMode="auto">
                <a:xfrm>
                  <a:off x="4595" y="1123"/>
                  <a:ext cx="20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solidFill>
                        <a:schemeClr val="bg2"/>
                      </a:solidFill>
                    </a:rPr>
                    <a:t>効果</a:t>
                  </a:r>
                </a:p>
              </p:txBody>
            </p:sp>
            <p:sp>
              <p:nvSpPr>
                <p:cNvPr id="27741" name="Text Box 940"/>
                <p:cNvSpPr txBox="1">
                  <a:spLocks noChangeArrowheads="1"/>
                </p:cNvSpPr>
                <p:nvPr/>
              </p:nvSpPr>
              <p:spPr bwMode="auto">
                <a:xfrm>
                  <a:off x="5094" y="1131"/>
                  <a:ext cx="27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solidFill>
                        <a:schemeClr val="bg2"/>
                      </a:solidFill>
                    </a:rPr>
                    <a:t>点数</a:t>
                  </a:r>
                </a:p>
              </p:txBody>
            </p:sp>
            <p:sp>
              <p:nvSpPr>
                <p:cNvPr id="27742" name="Text Box 941"/>
                <p:cNvSpPr txBox="1">
                  <a:spLocks noChangeArrowheads="1"/>
                </p:cNvSpPr>
                <p:nvPr/>
              </p:nvSpPr>
              <p:spPr bwMode="auto">
                <a:xfrm>
                  <a:off x="5350" y="1044"/>
                  <a:ext cx="200"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000">
                      <a:solidFill>
                        <a:schemeClr val="bg2"/>
                      </a:solidFill>
                    </a:rPr>
                    <a:t>採用採否</a:t>
                  </a:r>
                </a:p>
              </p:txBody>
            </p:sp>
            <p:sp>
              <p:nvSpPr>
                <p:cNvPr id="27743" name="Text Box 942"/>
                <p:cNvSpPr txBox="1">
                  <a:spLocks noChangeArrowheads="1"/>
                </p:cNvSpPr>
                <p:nvPr/>
              </p:nvSpPr>
              <p:spPr bwMode="auto">
                <a:xfrm>
                  <a:off x="4853" y="1036"/>
                  <a:ext cx="217" cy="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solidFill>
                        <a:schemeClr val="bg2"/>
                      </a:solidFill>
                    </a:rPr>
                    <a:t>実現性</a:t>
                  </a:r>
                </a:p>
              </p:txBody>
            </p:sp>
            <p:sp>
              <p:nvSpPr>
                <p:cNvPr id="27744" name="Line 985"/>
                <p:cNvSpPr>
                  <a:spLocks noChangeShapeType="1"/>
                </p:cNvSpPr>
                <p:nvPr/>
              </p:nvSpPr>
              <p:spPr bwMode="auto">
                <a:xfrm>
                  <a:off x="2880" y="1863"/>
                  <a:ext cx="0" cy="29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45" name="Line 987"/>
                <p:cNvSpPr>
                  <a:spLocks noChangeShapeType="1"/>
                </p:cNvSpPr>
                <p:nvPr/>
              </p:nvSpPr>
              <p:spPr bwMode="auto">
                <a:xfrm flipV="1">
                  <a:off x="2880" y="1863"/>
                  <a:ext cx="74" cy="1"/>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46" name="Line 988"/>
                <p:cNvSpPr>
                  <a:spLocks noChangeShapeType="1"/>
                </p:cNvSpPr>
                <p:nvPr/>
              </p:nvSpPr>
              <p:spPr bwMode="auto">
                <a:xfrm>
                  <a:off x="2880" y="2152"/>
                  <a:ext cx="79"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47" name="Line 1000"/>
                <p:cNvSpPr>
                  <a:spLocks noChangeShapeType="1"/>
                </p:cNvSpPr>
                <p:nvPr/>
              </p:nvSpPr>
              <p:spPr bwMode="auto">
                <a:xfrm>
                  <a:off x="2897" y="2684"/>
                  <a:ext cx="0" cy="262"/>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48" name="Line 1002"/>
                <p:cNvSpPr>
                  <a:spLocks noChangeShapeType="1"/>
                </p:cNvSpPr>
                <p:nvPr/>
              </p:nvSpPr>
              <p:spPr bwMode="auto">
                <a:xfrm>
                  <a:off x="2897" y="2684"/>
                  <a:ext cx="7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49" name="Line 1003"/>
                <p:cNvSpPr>
                  <a:spLocks noChangeShapeType="1"/>
                </p:cNvSpPr>
                <p:nvPr/>
              </p:nvSpPr>
              <p:spPr bwMode="auto">
                <a:xfrm>
                  <a:off x="2897" y="2945"/>
                  <a:ext cx="7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50" name="Line 1004"/>
                <p:cNvSpPr>
                  <a:spLocks noChangeShapeType="1"/>
                </p:cNvSpPr>
                <p:nvPr/>
              </p:nvSpPr>
              <p:spPr bwMode="auto">
                <a:xfrm>
                  <a:off x="2897" y="3153"/>
                  <a:ext cx="0" cy="482"/>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51" name="Line 1005"/>
                <p:cNvSpPr>
                  <a:spLocks noChangeShapeType="1"/>
                </p:cNvSpPr>
                <p:nvPr/>
              </p:nvSpPr>
              <p:spPr bwMode="auto">
                <a:xfrm>
                  <a:off x="2897" y="3147"/>
                  <a:ext cx="7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52" name="Line 1007"/>
                <p:cNvSpPr>
                  <a:spLocks noChangeShapeType="1"/>
                </p:cNvSpPr>
                <p:nvPr/>
              </p:nvSpPr>
              <p:spPr bwMode="auto">
                <a:xfrm>
                  <a:off x="2897" y="3635"/>
                  <a:ext cx="79" cy="1"/>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53" name="Text Box 1036"/>
                <p:cNvSpPr txBox="1">
                  <a:spLocks noChangeArrowheads="1"/>
                </p:cNvSpPr>
                <p:nvPr/>
              </p:nvSpPr>
              <p:spPr bwMode="auto">
                <a:xfrm>
                  <a:off x="5078" y="3271"/>
                  <a:ext cx="2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b="1">
                      <a:solidFill>
                        <a:srgbClr val="000000"/>
                      </a:solidFill>
                      <a:ea typeface="HG正楷書体-PRO" pitchFamily="66" charset="-128"/>
                    </a:rPr>
                    <a:t>10</a:t>
                  </a:r>
                </a:p>
              </p:txBody>
            </p:sp>
            <p:sp>
              <p:nvSpPr>
                <p:cNvPr id="27754" name="Text Box 1037"/>
                <p:cNvSpPr txBox="1">
                  <a:spLocks noChangeArrowheads="1"/>
                </p:cNvSpPr>
                <p:nvPr/>
              </p:nvSpPr>
              <p:spPr bwMode="auto">
                <a:xfrm>
                  <a:off x="5076" y="3046"/>
                  <a:ext cx="2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b="1">
                      <a:solidFill>
                        <a:srgbClr val="000000"/>
                      </a:solidFill>
                      <a:ea typeface="HG正楷書体-PRO" pitchFamily="66" charset="-128"/>
                    </a:rPr>
                    <a:t>10</a:t>
                  </a:r>
                </a:p>
              </p:txBody>
            </p:sp>
            <p:sp>
              <p:nvSpPr>
                <p:cNvPr id="27755" name="Text Box 1038"/>
                <p:cNvSpPr txBox="1">
                  <a:spLocks noChangeArrowheads="1"/>
                </p:cNvSpPr>
                <p:nvPr/>
              </p:nvSpPr>
              <p:spPr bwMode="auto">
                <a:xfrm>
                  <a:off x="5082" y="2814"/>
                  <a:ext cx="2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b="1">
                      <a:solidFill>
                        <a:srgbClr val="000000"/>
                      </a:solidFill>
                      <a:ea typeface="HG正楷書体-PRO" pitchFamily="66" charset="-128"/>
                    </a:rPr>
                    <a:t>10</a:t>
                  </a:r>
                </a:p>
              </p:txBody>
            </p:sp>
            <p:sp>
              <p:nvSpPr>
                <p:cNvPr id="27756" name="Text Box 1039"/>
                <p:cNvSpPr txBox="1">
                  <a:spLocks noChangeArrowheads="1"/>
                </p:cNvSpPr>
                <p:nvPr/>
              </p:nvSpPr>
              <p:spPr bwMode="auto">
                <a:xfrm>
                  <a:off x="5072" y="2351"/>
                  <a:ext cx="2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b="1">
                      <a:solidFill>
                        <a:srgbClr val="000000"/>
                      </a:solidFill>
                      <a:ea typeface="HG正楷書体-PRO" pitchFamily="66" charset="-128"/>
                    </a:rPr>
                    <a:t>10</a:t>
                  </a:r>
                </a:p>
              </p:txBody>
            </p:sp>
            <p:sp>
              <p:nvSpPr>
                <p:cNvPr id="27757" name="Text Box 1040"/>
                <p:cNvSpPr txBox="1">
                  <a:spLocks noChangeArrowheads="1"/>
                </p:cNvSpPr>
                <p:nvPr/>
              </p:nvSpPr>
              <p:spPr bwMode="auto">
                <a:xfrm>
                  <a:off x="5070" y="1534"/>
                  <a:ext cx="2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b="1">
                      <a:solidFill>
                        <a:srgbClr val="000000"/>
                      </a:solidFill>
                      <a:ea typeface="HG正楷書体-PRO" pitchFamily="66" charset="-128"/>
                    </a:rPr>
                    <a:t>10</a:t>
                  </a:r>
                </a:p>
              </p:txBody>
            </p:sp>
            <p:sp>
              <p:nvSpPr>
                <p:cNvPr id="27758" name="Text Box 1041"/>
                <p:cNvSpPr txBox="1">
                  <a:spLocks noChangeArrowheads="1"/>
                </p:cNvSpPr>
                <p:nvPr/>
              </p:nvSpPr>
              <p:spPr bwMode="auto">
                <a:xfrm>
                  <a:off x="5309" y="3252"/>
                  <a:ext cx="2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b="1">
                      <a:solidFill>
                        <a:srgbClr val="000000"/>
                      </a:solidFill>
                    </a:rPr>
                    <a:t>採</a:t>
                  </a:r>
                </a:p>
              </p:txBody>
            </p:sp>
            <p:sp>
              <p:nvSpPr>
                <p:cNvPr id="27759" name="Text Box 1042"/>
                <p:cNvSpPr txBox="1">
                  <a:spLocks noChangeArrowheads="1"/>
                </p:cNvSpPr>
                <p:nvPr/>
              </p:nvSpPr>
              <p:spPr bwMode="auto">
                <a:xfrm>
                  <a:off x="5324" y="3020"/>
                  <a:ext cx="2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b="1">
                      <a:solidFill>
                        <a:srgbClr val="000000"/>
                      </a:solidFill>
                    </a:rPr>
                    <a:t>採</a:t>
                  </a:r>
                </a:p>
              </p:txBody>
            </p:sp>
            <p:sp>
              <p:nvSpPr>
                <p:cNvPr id="27760" name="Text Box 1043"/>
                <p:cNvSpPr txBox="1">
                  <a:spLocks noChangeArrowheads="1"/>
                </p:cNvSpPr>
                <p:nvPr/>
              </p:nvSpPr>
              <p:spPr bwMode="auto">
                <a:xfrm>
                  <a:off x="5312" y="2779"/>
                  <a:ext cx="2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b="1">
                      <a:solidFill>
                        <a:srgbClr val="000000"/>
                      </a:solidFill>
                    </a:rPr>
                    <a:t>採</a:t>
                  </a:r>
                </a:p>
              </p:txBody>
            </p:sp>
            <p:sp>
              <p:nvSpPr>
                <p:cNvPr id="27761" name="Text Box 1044"/>
                <p:cNvSpPr txBox="1">
                  <a:spLocks noChangeArrowheads="1"/>
                </p:cNvSpPr>
                <p:nvPr/>
              </p:nvSpPr>
              <p:spPr bwMode="auto">
                <a:xfrm>
                  <a:off x="5328" y="2324"/>
                  <a:ext cx="2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b="1">
                      <a:solidFill>
                        <a:srgbClr val="000000"/>
                      </a:solidFill>
                    </a:rPr>
                    <a:t>採</a:t>
                  </a:r>
                </a:p>
              </p:txBody>
            </p:sp>
            <p:sp>
              <p:nvSpPr>
                <p:cNvPr id="27762" name="Text Box 1045"/>
                <p:cNvSpPr txBox="1">
                  <a:spLocks noChangeArrowheads="1"/>
                </p:cNvSpPr>
                <p:nvPr/>
              </p:nvSpPr>
              <p:spPr bwMode="auto">
                <a:xfrm>
                  <a:off x="5308" y="1498"/>
                  <a:ext cx="26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b="1">
                      <a:solidFill>
                        <a:srgbClr val="000000"/>
                      </a:solidFill>
                    </a:rPr>
                    <a:t>採</a:t>
                  </a:r>
                </a:p>
              </p:txBody>
            </p:sp>
          </p:grpSp>
        </p:grpSp>
      </p:grpSp>
      <p:grpSp>
        <p:nvGrpSpPr>
          <p:cNvPr id="190487" name="Group 1047"/>
          <p:cNvGrpSpPr>
            <a:grpSpLocks/>
          </p:cNvGrpSpPr>
          <p:nvPr/>
        </p:nvGrpSpPr>
        <p:grpSpPr bwMode="auto">
          <a:xfrm>
            <a:off x="723900" y="5589588"/>
            <a:ext cx="6594475" cy="712787"/>
            <a:chOff x="193" y="458"/>
            <a:chExt cx="4154" cy="449"/>
          </a:xfrm>
        </p:grpSpPr>
        <p:grpSp>
          <p:nvGrpSpPr>
            <p:cNvPr id="27664" name="Group 1032"/>
            <p:cNvGrpSpPr>
              <a:grpSpLocks/>
            </p:cNvGrpSpPr>
            <p:nvPr/>
          </p:nvGrpSpPr>
          <p:grpSpPr bwMode="auto">
            <a:xfrm>
              <a:off x="193" y="458"/>
              <a:ext cx="4154" cy="449"/>
              <a:chOff x="454" y="3552"/>
              <a:chExt cx="4154" cy="449"/>
            </a:xfrm>
          </p:grpSpPr>
          <p:sp>
            <p:nvSpPr>
              <p:cNvPr id="27666" name="Line 992"/>
              <p:cNvSpPr>
                <a:spLocks noChangeShapeType="1"/>
              </p:cNvSpPr>
              <p:nvPr/>
            </p:nvSpPr>
            <p:spPr bwMode="auto">
              <a:xfrm flipV="1">
                <a:off x="454" y="3552"/>
                <a:ext cx="0" cy="236"/>
              </a:xfrm>
              <a:prstGeom prst="line">
                <a:avLst/>
              </a:prstGeom>
              <a:noFill/>
              <a:ln w="28575">
                <a:solidFill>
                  <a:schemeClr val="hlink"/>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7" name="Line 1026"/>
              <p:cNvSpPr>
                <a:spLocks noChangeShapeType="1"/>
              </p:cNvSpPr>
              <p:nvPr/>
            </p:nvSpPr>
            <p:spPr bwMode="auto">
              <a:xfrm>
                <a:off x="471" y="3794"/>
                <a:ext cx="4137" cy="0"/>
              </a:xfrm>
              <a:prstGeom prst="line">
                <a:avLst/>
              </a:prstGeom>
              <a:noFill/>
              <a:ln w="28575">
                <a:solidFill>
                  <a:schemeClr val="hlink"/>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8" name="Text Box 1027"/>
              <p:cNvSpPr txBox="1">
                <a:spLocks noChangeArrowheads="1"/>
              </p:cNvSpPr>
              <p:nvPr/>
            </p:nvSpPr>
            <p:spPr bwMode="auto">
              <a:xfrm>
                <a:off x="1073" y="3770"/>
                <a:ext cx="89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b="1">
                    <a:solidFill>
                      <a:schemeClr val="hlink"/>
                    </a:solidFill>
                  </a:rPr>
                  <a:t>系統図</a:t>
                </a:r>
              </a:p>
            </p:txBody>
          </p:sp>
        </p:grpSp>
        <p:sp>
          <p:nvSpPr>
            <p:cNvPr id="27665" name="Line 1046"/>
            <p:cNvSpPr>
              <a:spLocks noChangeShapeType="1"/>
            </p:cNvSpPr>
            <p:nvPr/>
          </p:nvSpPr>
          <p:spPr bwMode="auto">
            <a:xfrm>
              <a:off x="4312" y="551"/>
              <a:ext cx="0" cy="157"/>
            </a:xfrm>
            <a:prstGeom prst="line">
              <a:avLst/>
            </a:prstGeom>
            <a:noFill/>
            <a:ln w="31750">
              <a:solidFill>
                <a:schemeClr val="hlink"/>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90497" name="Group 1057"/>
          <p:cNvGrpSpPr>
            <a:grpSpLocks/>
          </p:cNvGrpSpPr>
          <p:nvPr/>
        </p:nvGrpSpPr>
        <p:grpSpPr bwMode="auto">
          <a:xfrm>
            <a:off x="4737100" y="5738813"/>
            <a:ext cx="4225925" cy="719137"/>
            <a:chOff x="2576" y="0"/>
            <a:chExt cx="2662" cy="453"/>
          </a:xfrm>
        </p:grpSpPr>
        <p:sp>
          <p:nvSpPr>
            <p:cNvPr id="27660" name="Line 1049"/>
            <p:cNvSpPr>
              <a:spLocks noChangeShapeType="1"/>
            </p:cNvSpPr>
            <p:nvPr/>
          </p:nvSpPr>
          <p:spPr bwMode="auto">
            <a:xfrm flipV="1">
              <a:off x="2576" y="16"/>
              <a:ext cx="0" cy="214"/>
            </a:xfrm>
            <a:prstGeom prst="line">
              <a:avLst/>
            </a:prstGeom>
            <a:noFill/>
            <a:ln w="25400">
              <a:solidFill>
                <a:srgbClr val="3366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1" name="Line 991"/>
            <p:cNvSpPr>
              <a:spLocks noChangeShapeType="1"/>
            </p:cNvSpPr>
            <p:nvPr/>
          </p:nvSpPr>
          <p:spPr bwMode="auto">
            <a:xfrm>
              <a:off x="2594" y="241"/>
              <a:ext cx="2644" cy="0"/>
            </a:xfrm>
            <a:prstGeom prst="line">
              <a:avLst/>
            </a:prstGeom>
            <a:noFill/>
            <a:ln w="28575">
              <a:solidFill>
                <a:srgbClr val="3366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2" name="Line 1050"/>
            <p:cNvSpPr>
              <a:spLocks noChangeShapeType="1"/>
            </p:cNvSpPr>
            <p:nvPr/>
          </p:nvSpPr>
          <p:spPr bwMode="auto">
            <a:xfrm flipV="1">
              <a:off x="5214" y="0"/>
              <a:ext cx="0" cy="257"/>
            </a:xfrm>
            <a:prstGeom prst="line">
              <a:avLst/>
            </a:prstGeom>
            <a:noFill/>
            <a:ln w="25400">
              <a:solidFill>
                <a:srgbClr val="0000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3" name="Text Box 1056"/>
            <p:cNvSpPr txBox="1">
              <a:spLocks noChangeArrowheads="1"/>
            </p:cNvSpPr>
            <p:nvPr/>
          </p:nvSpPr>
          <p:spPr bwMode="auto">
            <a:xfrm>
              <a:off x="3429" y="222"/>
              <a:ext cx="16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b="1">
                  <a:solidFill>
                    <a:schemeClr val="bg1"/>
                  </a:solidFill>
                </a:rPr>
                <a:t>マトリックス図</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755"/>
                                        </p:tgtEl>
                                        <p:attrNameLst>
                                          <p:attrName>style.visibility</p:attrName>
                                        </p:attrNameLst>
                                      </p:cBhvr>
                                      <p:to>
                                        <p:strVal val="visible"/>
                                      </p:to>
                                    </p:set>
                                    <p:anim calcmode="lin" valueType="num">
                                      <p:cBhvr additive="base">
                                        <p:cTn id="7" dur="500" fill="hold"/>
                                        <p:tgtEl>
                                          <p:spTgt spid="32755"/>
                                        </p:tgtEl>
                                        <p:attrNameLst>
                                          <p:attrName>ppt_x</p:attrName>
                                        </p:attrNameLst>
                                      </p:cBhvr>
                                      <p:tavLst>
                                        <p:tav tm="0">
                                          <p:val>
                                            <p:strVal val="0-#ppt_w/2"/>
                                          </p:val>
                                        </p:tav>
                                        <p:tav tm="100000">
                                          <p:val>
                                            <p:strVal val="#ppt_x"/>
                                          </p:val>
                                        </p:tav>
                                      </p:tavLst>
                                    </p:anim>
                                    <p:anim calcmode="lin" valueType="num">
                                      <p:cBhvr additive="base">
                                        <p:cTn id="8" dur="500" fill="hold"/>
                                        <p:tgtEl>
                                          <p:spTgt spid="3275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nodeType="clickEffect">
                                  <p:stCondLst>
                                    <p:cond delay="0"/>
                                  </p:stCondLst>
                                  <p:childTnLst>
                                    <p:set>
                                      <p:cBhvr>
                                        <p:cTn id="12" dur="1" fill="hold">
                                          <p:stCondLst>
                                            <p:cond delay="0"/>
                                          </p:stCondLst>
                                        </p:cTn>
                                        <p:tgtEl>
                                          <p:spTgt spid="32767"/>
                                        </p:tgtEl>
                                        <p:attrNameLst>
                                          <p:attrName>style.visibility</p:attrName>
                                        </p:attrNameLst>
                                      </p:cBhvr>
                                      <p:to>
                                        <p:strVal val="visible"/>
                                      </p:to>
                                    </p:set>
                                    <p:animEffect transition="in" filter="blinds(horizontal)">
                                      <p:cBhvr>
                                        <p:cTn id="13" dur="500"/>
                                        <p:tgtEl>
                                          <p:spTgt spid="32767"/>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nodeType="clickEffect">
                                  <p:stCondLst>
                                    <p:cond delay="0"/>
                                  </p:stCondLst>
                                  <p:childTnLst>
                                    <p:set>
                                      <p:cBhvr>
                                        <p:cTn id="17" dur="1" fill="hold">
                                          <p:stCondLst>
                                            <p:cond delay="0"/>
                                          </p:stCondLst>
                                        </p:cTn>
                                        <p:tgtEl>
                                          <p:spTgt spid="190464"/>
                                        </p:tgtEl>
                                        <p:attrNameLst>
                                          <p:attrName>style.visibility</p:attrName>
                                        </p:attrNameLst>
                                      </p:cBhvr>
                                      <p:to>
                                        <p:strVal val="visible"/>
                                      </p:to>
                                    </p:set>
                                    <p:animEffect transition="in" filter="blinds(horizontal)">
                                      <p:cBhvr>
                                        <p:cTn id="18" dur="500"/>
                                        <p:tgtEl>
                                          <p:spTgt spid="190464"/>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nodeType="clickEffect">
                                  <p:stCondLst>
                                    <p:cond delay="0"/>
                                  </p:stCondLst>
                                  <p:childTnLst>
                                    <p:set>
                                      <p:cBhvr>
                                        <p:cTn id="22" dur="1" fill="hold">
                                          <p:stCondLst>
                                            <p:cond delay="0"/>
                                          </p:stCondLst>
                                        </p:cTn>
                                        <p:tgtEl>
                                          <p:spTgt spid="190465"/>
                                        </p:tgtEl>
                                        <p:attrNameLst>
                                          <p:attrName>style.visibility</p:attrName>
                                        </p:attrNameLst>
                                      </p:cBhvr>
                                      <p:to>
                                        <p:strVal val="visible"/>
                                      </p:to>
                                    </p:set>
                                    <p:animEffect transition="in" filter="blinds(horizontal)">
                                      <p:cBhvr>
                                        <p:cTn id="23" dur="500"/>
                                        <p:tgtEl>
                                          <p:spTgt spid="190465"/>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nodeType="clickEffect">
                                  <p:stCondLst>
                                    <p:cond delay="0"/>
                                  </p:stCondLst>
                                  <p:childTnLst>
                                    <p:set>
                                      <p:cBhvr>
                                        <p:cTn id="27" dur="1" fill="hold">
                                          <p:stCondLst>
                                            <p:cond delay="0"/>
                                          </p:stCondLst>
                                        </p:cTn>
                                        <p:tgtEl>
                                          <p:spTgt spid="190495"/>
                                        </p:tgtEl>
                                        <p:attrNameLst>
                                          <p:attrName>style.visibility</p:attrName>
                                        </p:attrNameLst>
                                      </p:cBhvr>
                                      <p:to>
                                        <p:strVal val="visible"/>
                                      </p:to>
                                    </p:set>
                                    <p:animEffect transition="in" filter="blinds(horizontal)">
                                      <p:cBhvr>
                                        <p:cTn id="28" dur="500"/>
                                        <p:tgtEl>
                                          <p:spTgt spid="190495"/>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nodeType="clickEffect">
                                  <p:stCondLst>
                                    <p:cond delay="0"/>
                                  </p:stCondLst>
                                  <p:childTnLst>
                                    <p:set>
                                      <p:cBhvr>
                                        <p:cTn id="32" dur="1" fill="hold">
                                          <p:stCondLst>
                                            <p:cond delay="0"/>
                                          </p:stCondLst>
                                        </p:cTn>
                                        <p:tgtEl>
                                          <p:spTgt spid="190487"/>
                                        </p:tgtEl>
                                        <p:attrNameLst>
                                          <p:attrName>style.visibility</p:attrName>
                                        </p:attrNameLst>
                                      </p:cBhvr>
                                      <p:to>
                                        <p:strVal val="visible"/>
                                      </p:to>
                                    </p:set>
                                    <p:animEffect transition="in" filter="blinds(horizontal)">
                                      <p:cBhvr>
                                        <p:cTn id="33" dur="500"/>
                                        <p:tgtEl>
                                          <p:spTgt spid="190487"/>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nodeType="clickEffect">
                                  <p:stCondLst>
                                    <p:cond delay="0"/>
                                  </p:stCondLst>
                                  <p:childTnLst>
                                    <p:set>
                                      <p:cBhvr>
                                        <p:cTn id="37" dur="1" fill="hold">
                                          <p:stCondLst>
                                            <p:cond delay="0"/>
                                          </p:stCondLst>
                                        </p:cTn>
                                        <p:tgtEl>
                                          <p:spTgt spid="190497"/>
                                        </p:tgtEl>
                                        <p:attrNameLst>
                                          <p:attrName>style.visibility</p:attrName>
                                        </p:attrNameLst>
                                      </p:cBhvr>
                                      <p:to>
                                        <p:strVal val="visible"/>
                                      </p:to>
                                    </p:set>
                                    <p:animEffect transition="in" filter="blinds(horizontal)">
                                      <p:cBhvr>
                                        <p:cTn id="38" dur="500"/>
                                        <p:tgtEl>
                                          <p:spTgt spid="1904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5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ChangeArrowheads="1"/>
          </p:cNvSpPr>
          <p:nvPr/>
        </p:nvSpPr>
        <p:spPr bwMode="auto">
          <a:xfrm>
            <a:off x="757238" y="420688"/>
            <a:ext cx="4011612" cy="550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b="1">
                <a:solidFill>
                  <a:schemeClr val="bg1"/>
                </a:solidFill>
                <a:ea typeface="HGP創英角ﾎﾟｯﾌﾟ体" pitchFamily="50" charset="-128"/>
              </a:rPr>
              <a:t>２．対策</a:t>
            </a:r>
            <a:r>
              <a:rPr lang="ja-JP" altLang="en-US" sz="2400" b="1">
                <a:solidFill>
                  <a:schemeClr val="bg1"/>
                </a:solidFill>
                <a:ea typeface="HGP創英角ﾎﾟｯﾌﾟ体" pitchFamily="50" charset="-128"/>
              </a:rPr>
              <a:t>の</a:t>
            </a:r>
            <a:r>
              <a:rPr lang="ja-JP" altLang="en-US" b="1">
                <a:solidFill>
                  <a:schemeClr val="bg1"/>
                </a:solidFill>
                <a:ea typeface="HGP創英角ﾎﾟｯﾌﾟ体" pitchFamily="50" charset="-128"/>
              </a:rPr>
              <a:t>実施</a:t>
            </a:r>
          </a:p>
        </p:txBody>
      </p:sp>
      <p:grpSp>
        <p:nvGrpSpPr>
          <p:cNvPr id="167954" name="Group 18"/>
          <p:cNvGrpSpPr>
            <a:grpSpLocks/>
          </p:cNvGrpSpPr>
          <p:nvPr/>
        </p:nvGrpSpPr>
        <p:grpSpPr bwMode="auto">
          <a:xfrm>
            <a:off x="1057275" y="4198938"/>
            <a:ext cx="5808663" cy="1930400"/>
            <a:chOff x="665" y="2965"/>
            <a:chExt cx="3659" cy="1216"/>
          </a:xfrm>
        </p:grpSpPr>
        <p:sp>
          <p:nvSpPr>
            <p:cNvPr id="28686" name="Text Box 9"/>
            <p:cNvSpPr txBox="1">
              <a:spLocks noChangeArrowheads="1"/>
            </p:cNvSpPr>
            <p:nvPr/>
          </p:nvSpPr>
          <p:spPr bwMode="auto">
            <a:xfrm>
              <a:off x="665" y="2996"/>
              <a:ext cx="3230" cy="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chemeClr val="bg1"/>
                  </a:solidFill>
                  <a:ea typeface="HGP創英角ﾎﾟｯﾌﾟ体" pitchFamily="50" charset="-128"/>
                </a:rPr>
                <a:t>３）　要因ごとに対策効果が</a:t>
              </a:r>
            </a:p>
            <a:p>
              <a:pPr eaLnBrk="1" hangingPunct="1">
                <a:spcBef>
                  <a:spcPct val="50000"/>
                </a:spcBef>
                <a:buFontTx/>
                <a:buNone/>
              </a:pPr>
              <a:r>
                <a:rPr lang="ja-JP" altLang="en-US" sz="2400">
                  <a:solidFill>
                    <a:schemeClr val="bg1"/>
                  </a:solidFill>
                  <a:ea typeface="HGP創英角ﾎﾟｯﾌﾟ体" pitchFamily="50" charset="-128"/>
                </a:rPr>
                <a:t>　　　　　　分かる様にする</a:t>
              </a:r>
            </a:p>
          </p:txBody>
        </p:sp>
        <p:pic>
          <p:nvPicPr>
            <p:cNvPr id="28687"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5" y="2965"/>
              <a:ext cx="909" cy="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67953" name="Group 17"/>
          <p:cNvGrpSpPr>
            <a:grpSpLocks/>
          </p:cNvGrpSpPr>
          <p:nvPr/>
        </p:nvGrpSpPr>
        <p:grpSpPr bwMode="auto">
          <a:xfrm>
            <a:off x="1001713" y="3124200"/>
            <a:ext cx="7786687" cy="1900238"/>
            <a:chOff x="639" y="2010"/>
            <a:chExt cx="4905" cy="1197"/>
          </a:xfrm>
        </p:grpSpPr>
        <p:sp>
          <p:nvSpPr>
            <p:cNvPr id="28684" name="Text Box 8"/>
            <p:cNvSpPr txBox="1">
              <a:spLocks noChangeArrowheads="1"/>
            </p:cNvSpPr>
            <p:nvPr/>
          </p:nvSpPr>
          <p:spPr bwMode="auto">
            <a:xfrm>
              <a:off x="639" y="2203"/>
              <a:ext cx="415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chemeClr val="bg1"/>
                  </a:solidFill>
                  <a:ea typeface="HGS創英角ﾎﾟｯﾌﾟ体" pitchFamily="50" charset="-128"/>
                </a:rPr>
                <a:t>２）上司、関係部署に承認・連絡を取っておく</a:t>
              </a:r>
            </a:p>
          </p:txBody>
        </p:sp>
        <p:pic>
          <p:nvPicPr>
            <p:cNvPr id="28685"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3" y="2010"/>
              <a:ext cx="881" cy="1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67942" name="Text Box 6"/>
          <p:cNvSpPr txBox="1">
            <a:spLocks noChangeArrowheads="1"/>
          </p:cNvSpPr>
          <p:nvPr/>
        </p:nvSpPr>
        <p:spPr bwMode="auto">
          <a:xfrm>
            <a:off x="1023938" y="1541463"/>
            <a:ext cx="54594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chemeClr val="bg1"/>
                </a:solidFill>
                <a:ea typeface="HG創英角ﾎﾟｯﾌﾟ体" pitchFamily="49" charset="-128"/>
              </a:rPr>
              <a:t>１）対策実施計画を作成する</a:t>
            </a:r>
          </a:p>
        </p:txBody>
      </p:sp>
      <p:grpSp>
        <p:nvGrpSpPr>
          <p:cNvPr id="167957" name="Group 21"/>
          <p:cNvGrpSpPr>
            <a:grpSpLocks/>
          </p:cNvGrpSpPr>
          <p:nvPr/>
        </p:nvGrpSpPr>
        <p:grpSpPr bwMode="auto">
          <a:xfrm>
            <a:off x="1492250" y="984250"/>
            <a:ext cx="6907213" cy="2155825"/>
            <a:chOff x="940" y="620"/>
            <a:chExt cx="4351" cy="1358"/>
          </a:xfrm>
        </p:grpSpPr>
        <p:pic>
          <p:nvPicPr>
            <p:cNvPr id="28681"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4" y="620"/>
              <a:ext cx="1715" cy="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82" name="Text Box 7"/>
            <p:cNvSpPr txBox="1">
              <a:spLocks noChangeArrowheads="1"/>
            </p:cNvSpPr>
            <p:nvPr/>
          </p:nvSpPr>
          <p:spPr bwMode="auto">
            <a:xfrm>
              <a:off x="940" y="1427"/>
              <a:ext cx="433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b="1">
                  <a:solidFill>
                    <a:schemeClr val="bg2"/>
                  </a:solidFill>
                  <a:latin typeface="HGP創英角ﾎﾟｯﾌﾟ体" pitchFamily="50" charset="-128"/>
                  <a:ea typeface="HGP創英角ﾎﾟｯﾌﾟ体" pitchFamily="50" charset="-128"/>
                </a:rPr>
                <a:t>◇</a:t>
              </a:r>
              <a:r>
                <a:rPr lang="en-US" altLang="ja-JP" sz="2000">
                  <a:solidFill>
                    <a:schemeClr val="bg2"/>
                  </a:solidFill>
                  <a:latin typeface="HGP創英角ﾎﾟｯﾌﾟ体" pitchFamily="50" charset="-128"/>
                  <a:ea typeface="HGP創英角ﾎﾟｯﾌﾟ体" pitchFamily="50" charset="-128"/>
                </a:rPr>
                <a:t> </a:t>
              </a:r>
              <a:r>
                <a:rPr lang="ja-JP" altLang="en-US" sz="2000">
                  <a:solidFill>
                    <a:schemeClr val="bg2"/>
                  </a:solidFill>
                  <a:latin typeface="HGP創英角ﾎﾟｯﾌﾟ体" pitchFamily="50" charset="-128"/>
                  <a:ea typeface="HGP創英角ﾎﾟｯﾌﾟ体" pitchFamily="50" charset="-128"/>
                </a:rPr>
                <a:t>「何を」「誰が」「いつまで」「どれくらい」を決める</a:t>
              </a:r>
            </a:p>
          </p:txBody>
        </p:sp>
        <p:sp>
          <p:nvSpPr>
            <p:cNvPr id="28683" name="Text Box 15"/>
            <p:cNvSpPr txBox="1">
              <a:spLocks noChangeArrowheads="1"/>
            </p:cNvSpPr>
            <p:nvPr/>
          </p:nvSpPr>
          <p:spPr bwMode="auto">
            <a:xfrm>
              <a:off x="955" y="1728"/>
              <a:ext cx="433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b="1">
                  <a:solidFill>
                    <a:schemeClr val="bg2"/>
                  </a:solidFill>
                  <a:latin typeface="HGP創英角ﾎﾟｯﾌﾟ体" pitchFamily="50" charset="-128"/>
                  <a:ea typeface="HGP創英角ﾎﾟｯﾌﾟ体" pitchFamily="50" charset="-128"/>
                </a:rPr>
                <a:t>◇</a:t>
              </a:r>
              <a:r>
                <a:rPr lang="en-US" altLang="ja-JP" sz="2000">
                  <a:solidFill>
                    <a:schemeClr val="bg2"/>
                  </a:solidFill>
                  <a:latin typeface="HGP創英角ﾎﾟｯﾌﾟ体" pitchFamily="50" charset="-128"/>
                  <a:ea typeface="HGP創英角ﾎﾟｯﾌﾟ体" pitchFamily="50" charset="-128"/>
                </a:rPr>
                <a:t> </a:t>
              </a:r>
              <a:r>
                <a:rPr lang="ja-JP" altLang="en-US" sz="2000">
                  <a:solidFill>
                    <a:schemeClr val="bg2"/>
                  </a:solidFill>
                  <a:latin typeface="HGP創英角ﾎﾟｯﾌﾟ体" pitchFamily="50" charset="-128"/>
                  <a:ea typeface="HGP創英角ﾎﾟｯﾌﾟ体" pitchFamily="50" charset="-128"/>
                </a:rPr>
                <a:t>役割分担し、全員主役とする</a:t>
              </a:r>
            </a:p>
          </p:txBody>
        </p:sp>
      </p:grpSp>
      <p:sp>
        <p:nvSpPr>
          <p:cNvPr id="28679" name="Text Box 22"/>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P30</a:t>
            </a:r>
          </a:p>
        </p:txBody>
      </p:sp>
      <p:sp>
        <p:nvSpPr>
          <p:cNvPr id="28680" name="Text Box 24"/>
          <p:cNvSpPr txBox="1">
            <a:spLocks noChangeArrowheads="1"/>
          </p:cNvSpPr>
          <p:nvPr/>
        </p:nvSpPr>
        <p:spPr bwMode="auto">
          <a:xfrm>
            <a:off x="1054100" y="6048375"/>
            <a:ext cx="6283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chemeClr val="bg1"/>
                </a:solidFill>
                <a:ea typeface="HGP創英角ﾎﾟｯﾌﾟ体" pitchFamily="50" charset="-128"/>
              </a:rPr>
              <a:t>４）　副作用（ＱＣＤＳ等）がないか確認する。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67942"/>
                                        </p:tgtEl>
                                        <p:attrNameLst>
                                          <p:attrName>style.visibility</p:attrName>
                                        </p:attrNameLst>
                                      </p:cBhvr>
                                      <p:to>
                                        <p:strVal val="visible"/>
                                      </p:to>
                                    </p:set>
                                    <p:anim calcmode="lin" valueType="num">
                                      <p:cBhvr additive="base">
                                        <p:cTn id="7" dur="500" fill="hold"/>
                                        <p:tgtEl>
                                          <p:spTgt spid="167942"/>
                                        </p:tgtEl>
                                        <p:attrNameLst>
                                          <p:attrName>ppt_x</p:attrName>
                                        </p:attrNameLst>
                                      </p:cBhvr>
                                      <p:tavLst>
                                        <p:tav tm="0">
                                          <p:val>
                                            <p:strVal val="1+#ppt_w/2"/>
                                          </p:val>
                                        </p:tav>
                                        <p:tav tm="100000">
                                          <p:val>
                                            <p:strVal val="#ppt_x"/>
                                          </p:val>
                                        </p:tav>
                                      </p:tavLst>
                                    </p:anim>
                                    <p:anim calcmode="lin" valueType="num">
                                      <p:cBhvr additive="base">
                                        <p:cTn id="8" dur="500" fill="hold"/>
                                        <p:tgtEl>
                                          <p:spTgt spid="16794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167957"/>
                                        </p:tgtEl>
                                        <p:attrNameLst>
                                          <p:attrName>style.visibility</p:attrName>
                                        </p:attrNameLst>
                                      </p:cBhvr>
                                      <p:to>
                                        <p:strVal val="visible"/>
                                      </p:to>
                                    </p:set>
                                    <p:anim calcmode="lin" valueType="num">
                                      <p:cBhvr additive="base">
                                        <p:cTn id="13" dur="500" fill="hold"/>
                                        <p:tgtEl>
                                          <p:spTgt spid="167957"/>
                                        </p:tgtEl>
                                        <p:attrNameLst>
                                          <p:attrName>ppt_x</p:attrName>
                                        </p:attrNameLst>
                                      </p:cBhvr>
                                      <p:tavLst>
                                        <p:tav tm="0">
                                          <p:val>
                                            <p:strVal val="1+#ppt_w/2"/>
                                          </p:val>
                                        </p:tav>
                                        <p:tav tm="100000">
                                          <p:val>
                                            <p:strVal val="#ppt_x"/>
                                          </p:val>
                                        </p:tav>
                                      </p:tavLst>
                                    </p:anim>
                                    <p:anim calcmode="lin" valueType="num">
                                      <p:cBhvr additive="base">
                                        <p:cTn id="14" dur="500" fill="hold"/>
                                        <p:tgtEl>
                                          <p:spTgt spid="167957"/>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167953"/>
                                        </p:tgtEl>
                                        <p:attrNameLst>
                                          <p:attrName>style.visibility</p:attrName>
                                        </p:attrNameLst>
                                      </p:cBhvr>
                                      <p:to>
                                        <p:strVal val="visible"/>
                                      </p:to>
                                    </p:set>
                                    <p:anim calcmode="lin" valueType="num">
                                      <p:cBhvr additive="base">
                                        <p:cTn id="19" dur="500" fill="hold"/>
                                        <p:tgtEl>
                                          <p:spTgt spid="167953"/>
                                        </p:tgtEl>
                                        <p:attrNameLst>
                                          <p:attrName>ppt_x</p:attrName>
                                        </p:attrNameLst>
                                      </p:cBhvr>
                                      <p:tavLst>
                                        <p:tav tm="0">
                                          <p:val>
                                            <p:strVal val="1+#ppt_w/2"/>
                                          </p:val>
                                        </p:tav>
                                        <p:tav tm="100000">
                                          <p:val>
                                            <p:strVal val="#ppt_x"/>
                                          </p:val>
                                        </p:tav>
                                      </p:tavLst>
                                    </p:anim>
                                    <p:anim calcmode="lin" valueType="num">
                                      <p:cBhvr additive="base">
                                        <p:cTn id="20" dur="500" fill="hold"/>
                                        <p:tgtEl>
                                          <p:spTgt spid="16795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nodeType="clickEffect">
                                  <p:stCondLst>
                                    <p:cond delay="0"/>
                                  </p:stCondLst>
                                  <p:childTnLst>
                                    <p:set>
                                      <p:cBhvr>
                                        <p:cTn id="24" dur="1" fill="hold">
                                          <p:stCondLst>
                                            <p:cond delay="0"/>
                                          </p:stCondLst>
                                        </p:cTn>
                                        <p:tgtEl>
                                          <p:spTgt spid="167954"/>
                                        </p:tgtEl>
                                        <p:attrNameLst>
                                          <p:attrName>style.visibility</p:attrName>
                                        </p:attrNameLst>
                                      </p:cBhvr>
                                      <p:to>
                                        <p:strVal val="visible"/>
                                      </p:to>
                                    </p:set>
                                    <p:anim calcmode="lin" valueType="num">
                                      <p:cBhvr additive="base">
                                        <p:cTn id="25" dur="500" fill="hold"/>
                                        <p:tgtEl>
                                          <p:spTgt spid="167954"/>
                                        </p:tgtEl>
                                        <p:attrNameLst>
                                          <p:attrName>ppt_x</p:attrName>
                                        </p:attrNameLst>
                                      </p:cBhvr>
                                      <p:tavLst>
                                        <p:tav tm="0">
                                          <p:val>
                                            <p:strVal val="1+#ppt_w/2"/>
                                          </p:val>
                                        </p:tav>
                                        <p:tav tm="100000">
                                          <p:val>
                                            <p:strVal val="#ppt_x"/>
                                          </p:val>
                                        </p:tav>
                                      </p:tavLst>
                                    </p:anim>
                                    <p:anim calcmode="lin" valueType="num">
                                      <p:cBhvr additive="base">
                                        <p:cTn id="26" dur="500" fill="hold"/>
                                        <p:tgtEl>
                                          <p:spTgt spid="1679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42"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AutoShape 142"/>
          <p:cNvSpPr>
            <a:spLocks noChangeArrowheads="1"/>
          </p:cNvSpPr>
          <p:nvPr/>
        </p:nvSpPr>
        <p:spPr bwMode="auto">
          <a:xfrm>
            <a:off x="463550" y="2627313"/>
            <a:ext cx="8170863" cy="3784600"/>
          </a:xfrm>
          <a:prstGeom prst="roundRect">
            <a:avLst>
              <a:gd name="adj" fmla="val 16667"/>
            </a:avLst>
          </a:prstGeom>
          <a:solidFill>
            <a:schemeClr val="tx1"/>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2771" name="Rectangle 3"/>
          <p:cNvSpPr>
            <a:spLocks noGrp="1" noChangeArrowheads="1"/>
          </p:cNvSpPr>
          <p:nvPr>
            <p:ph type="subTitle" idx="1"/>
          </p:nvPr>
        </p:nvSpPr>
        <p:spPr>
          <a:xfrm>
            <a:off x="423863" y="1119188"/>
            <a:ext cx="6400800" cy="485775"/>
          </a:xfrm>
        </p:spPr>
        <p:txBody>
          <a:bodyPr/>
          <a:lstStyle/>
          <a:p>
            <a:pPr algn="l" eaLnBrk="1" hangingPunct="1"/>
            <a:r>
              <a:rPr lang="ja-JP" altLang="en-US" sz="3200" smtClean="0">
                <a:solidFill>
                  <a:schemeClr val="bg1"/>
                </a:solidFill>
                <a:ea typeface="HGS創英角ﾎﾟｯﾌﾟ体" pitchFamily="50" charset="-128"/>
              </a:rPr>
              <a:t>１．有形効果を確認する</a:t>
            </a:r>
          </a:p>
        </p:txBody>
      </p:sp>
      <p:sp>
        <p:nvSpPr>
          <p:cNvPr id="29700" name="AutoShape 4"/>
          <p:cNvSpPr>
            <a:spLocks noChangeArrowheads="1"/>
          </p:cNvSpPr>
          <p:nvPr/>
        </p:nvSpPr>
        <p:spPr bwMode="auto">
          <a:xfrm>
            <a:off x="836613" y="187325"/>
            <a:ext cx="5705475" cy="869950"/>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01" name="Rectangle 2"/>
          <p:cNvSpPr>
            <a:spLocks noGrp="1" noChangeArrowheads="1"/>
          </p:cNvSpPr>
          <p:nvPr>
            <p:ph type="ctrTitle"/>
          </p:nvPr>
        </p:nvSpPr>
        <p:spPr>
          <a:xfrm>
            <a:off x="2035175" y="95250"/>
            <a:ext cx="4232275" cy="973138"/>
          </a:xfrm>
        </p:spPr>
        <p:txBody>
          <a:bodyPr anchor="ctr"/>
          <a:lstStyle/>
          <a:p>
            <a:pPr eaLnBrk="1" hangingPunct="1"/>
            <a:r>
              <a:rPr lang="ja-JP" altLang="en-US" sz="4400" smtClean="0">
                <a:solidFill>
                  <a:schemeClr val="bg2"/>
                </a:solidFill>
                <a:ea typeface="HGS創英角ﾎﾟｯﾌﾟ体" pitchFamily="50" charset="-128"/>
              </a:rPr>
              <a:t>効果</a:t>
            </a:r>
            <a:r>
              <a:rPr lang="ja-JP" altLang="en-US" sz="4000" smtClean="0">
                <a:solidFill>
                  <a:schemeClr val="bg2"/>
                </a:solidFill>
                <a:ea typeface="HGS創英角ﾎﾟｯﾌﾟ体" pitchFamily="50" charset="-128"/>
              </a:rPr>
              <a:t>の</a:t>
            </a:r>
            <a:r>
              <a:rPr lang="ja-JP" altLang="en-US" sz="4400" smtClean="0">
                <a:solidFill>
                  <a:schemeClr val="bg2"/>
                </a:solidFill>
                <a:ea typeface="HGS創英角ﾎﾟｯﾌﾟ体" pitchFamily="50" charset="-128"/>
              </a:rPr>
              <a:t>確認</a:t>
            </a:r>
          </a:p>
        </p:txBody>
      </p:sp>
      <p:sp>
        <p:nvSpPr>
          <p:cNvPr id="32773" name="Text Box 5"/>
          <p:cNvSpPr txBox="1">
            <a:spLocks noChangeArrowheads="1"/>
          </p:cNvSpPr>
          <p:nvPr/>
        </p:nvSpPr>
        <p:spPr bwMode="auto">
          <a:xfrm>
            <a:off x="1020763" y="1684338"/>
            <a:ext cx="67643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solidFill>
                  <a:schemeClr val="bg1"/>
                </a:solidFill>
                <a:latin typeface="HGPｺﾞｼｯｸE" pitchFamily="50" charset="-128"/>
                <a:ea typeface="HGP創英角ﾎﾟｯﾌﾟ体" pitchFamily="50" charset="-128"/>
              </a:rPr>
              <a:t>１）</a:t>
            </a:r>
            <a:r>
              <a:rPr lang="ja-JP" altLang="en-US" sz="2400">
                <a:solidFill>
                  <a:schemeClr val="bg1"/>
                </a:solidFill>
                <a:ea typeface="HGP創英角ﾎﾟｯﾌﾟ体" pitchFamily="50" charset="-128"/>
              </a:rPr>
              <a:t>特性の実績値がどのように変わったか確認する</a:t>
            </a:r>
          </a:p>
        </p:txBody>
      </p:sp>
      <p:sp>
        <p:nvSpPr>
          <p:cNvPr id="32776" name="Text Box 8"/>
          <p:cNvSpPr txBox="1">
            <a:spLocks noChangeArrowheads="1"/>
          </p:cNvSpPr>
          <p:nvPr/>
        </p:nvSpPr>
        <p:spPr bwMode="auto">
          <a:xfrm>
            <a:off x="1828800" y="2159000"/>
            <a:ext cx="5003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800">
                <a:solidFill>
                  <a:srgbClr val="000000"/>
                </a:solidFill>
                <a:latin typeface="HG創英角ﾎﾟｯﾌﾟ体" pitchFamily="49" charset="-128"/>
                <a:ea typeface="HG創英角ﾎﾟｯﾌﾟ体" pitchFamily="49" charset="-128"/>
              </a:rPr>
              <a:t>◇</a:t>
            </a:r>
            <a:r>
              <a:rPr lang="en-US" altLang="ja-JP" sz="2000">
                <a:solidFill>
                  <a:srgbClr val="000000"/>
                </a:solidFill>
                <a:ea typeface="HGPｺﾞｼｯｸE" pitchFamily="50" charset="-128"/>
              </a:rPr>
              <a:t> </a:t>
            </a:r>
            <a:r>
              <a:rPr lang="ja-JP" altLang="en-US" sz="2000">
                <a:solidFill>
                  <a:srgbClr val="000000"/>
                </a:solidFill>
                <a:ea typeface="HGPｺﾞｼｯｸE" pitchFamily="50" charset="-128"/>
              </a:rPr>
              <a:t>現状把握時と同じ尺度で比較する</a:t>
            </a:r>
          </a:p>
        </p:txBody>
      </p:sp>
      <p:sp>
        <p:nvSpPr>
          <p:cNvPr id="29704" name="Text Box 12"/>
          <p:cNvSpPr txBox="1">
            <a:spLocks noChangeArrowheads="1"/>
          </p:cNvSpPr>
          <p:nvPr/>
        </p:nvSpPr>
        <p:spPr bwMode="auto">
          <a:xfrm>
            <a:off x="1066800" y="334963"/>
            <a:ext cx="1447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chemeClr val="bg2"/>
                </a:solidFill>
                <a:latin typeface="HGSｺﾞｼｯｸE" pitchFamily="50" charset="-128"/>
                <a:ea typeface="HGSｺﾞｼｯｸE" pitchFamily="50" charset="-128"/>
              </a:rPr>
              <a:t>手順６</a:t>
            </a:r>
          </a:p>
        </p:txBody>
      </p:sp>
      <p:grpSp>
        <p:nvGrpSpPr>
          <p:cNvPr id="32905" name="Group 137"/>
          <p:cNvGrpSpPr>
            <a:grpSpLocks/>
          </p:cNvGrpSpPr>
          <p:nvPr/>
        </p:nvGrpSpPr>
        <p:grpSpPr bwMode="auto">
          <a:xfrm>
            <a:off x="1252538" y="2806700"/>
            <a:ext cx="2954337" cy="3460750"/>
            <a:chOff x="789" y="1768"/>
            <a:chExt cx="1861" cy="2180"/>
          </a:xfrm>
        </p:grpSpPr>
        <p:sp>
          <p:nvSpPr>
            <p:cNvPr id="29767" name="Rectangle 13"/>
            <p:cNvSpPr>
              <a:spLocks noChangeArrowheads="1"/>
            </p:cNvSpPr>
            <p:nvPr/>
          </p:nvSpPr>
          <p:spPr bwMode="auto">
            <a:xfrm>
              <a:off x="1145" y="3141"/>
              <a:ext cx="257" cy="637"/>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68" name="Rectangle 14"/>
            <p:cNvSpPr>
              <a:spLocks noChangeArrowheads="1"/>
            </p:cNvSpPr>
            <p:nvPr/>
          </p:nvSpPr>
          <p:spPr bwMode="auto">
            <a:xfrm>
              <a:off x="1426" y="1768"/>
              <a:ext cx="51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b="1">
                  <a:solidFill>
                    <a:srgbClr val="000000"/>
                  </a:solidFill>
                  <a:latin typeface="ＭＳ Ｐゴシック" pitchFamily="50" charset="-128"/>
                </a:rPr>
                <a:t>《</a:t>
              </a:r>
              <a:r>
                <a:rPr lang="ja-JP" altLang="en-US" sz="1600" b="1">
                  <a:solidFill>
                    <a:srgbClr val="000000"/>
                  </a:solidFill>
                  <a:latin typeface="ＭＳ Ｐゴシック" pitchFamily="50" charset="-128"/>
                </a:rPr>
                <a:t>改善前</a:t>
              </a:r>
              <a:r>
                <a:rPr lang="en-US" altLang="ja-JP" sz="1600" b="1">
                  <a:solidFill>
                    <a:srgbClr val="000000"/>
                  </a:solidFill>
                  <a:latin typeface="ＭＳ Ｐゴシック" pitchFamily="50" charset="-128"/>
                </a:rPr>
                <a:t>》</a:t>
              </a:r>
              <a:endParaRPr lang="en-US" altLang="ja-JP" sz="4000">
                <a:ea typeface="HG正楷書体-PRO" pitchFamily="66" charset="-128"/>
              </a:endParaRPr>
            </a:p>
          </p:txBody>
        </p:sp>
        <p:sp>
          <p:nvSpPr>
            <p:cNvPr id="29769" name="Rectangle 16"/>
            <p:cNvSpPr>
              <a:spLocks noChangeArrowheads="1"/>
            </p:cNvSpPr>
            <p:nvPr/>
          </p:nvSpPr>
          <p:spPr bwMode="auto">
            <a:xfrm>
              <a:off x="980" y="1917"/>
              <a:ext cx="25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rgbClr val="000000"/>
                  </a:solidFill>
                  <a:latin typeface="ＭＳ Ｐゴシック" pitchFamily="50" charset="-128"/>
                </a:rPr>
                <a:t>（件）</a:t>
              </a:r>
              <a:endParaRPr lang="ja-JP" altLang="en-US" sz="4000">
                <a:ea typeface="HG正楷書体-PRO" pitchFamily="66" charset="-128"/>
              </a:endParaRPr>
            </a:p>
          </p:txBody>
        </p:sp>
        <p:sp>
          <p:nvSpPr>
            <p:cNvPr id="29770" name="Rectangle 17"/>
            <p:cNvSpPr>
              <a:spLocks noChangeArrowheads="1"/>
            </p:cNvSpPr>
            <p:nvPr/>
          </p:nvSpPr>
          <p:spPr bwMode="auto">
            <a:xfrm>
              <a:off x="2394" y="1917"/>
              <a:ext cx="25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rgbClr val="000000"/>
                  </a:solidFill>
                  <a:latin typeface="ＭＳ Ｐゴシック" pitchFamily="50" charset="-128"/>
                </a:rPr>
                <a:t>（％）</a:t>
              </a:r>
              <a:endParaRPr lang="ja-JP" altLang="en-US" sz="4000">
                <a:ea typeface="HG正楷書体-PRO" pitchFamily="66" charset="-128"/>
              </a:endParaRPr>
            </a:p>
          </p:txBody>
        </p:sp>
        <p:sp>
          <p:nvSpPr>
            <p:cNvPr id="29771" name="Rectangle 18"/>
            <p:cNvSpPr>
              <a:spLocks noChangeArrowheads="1"/>
            </p:cNvSpPr>
            <p:nvPr/>
          </p:nvSpPr>
          <p:spPr bwMode="auto">
            <a:xfrm>
              <a:off x="1426" y="2065"/>
              <a:ext cx="40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b="1">
                  <a:solidFill>
                    <a:srgbClr val="000000"/>
                  </a:solidFill>
                  <a:latin typeface="ＭＳ Ｐゴシック" pitchFamily="50" charset="-128"/>
                </a:rPr>
                <a:t>8</a:t>
              </a:r>
              <a:r>
                <a:rPr lang="ja-JP" altLang="en-US" sz="1600" b="1">
                  <a:solidFill>
                    <a:srgbClr val="000000"/>
                  </a:solidFill>
                  <a:latin typeface="ＭＳ Ｐゴシック" pitchFamily="50" charset="-128"/>
                </a:rPr>
                <a:t>月度  </a:t>
              </a:r>
              <a:endParaRPr lang="ja-JP" altLang="en-US" sz="4000">
                <a:ea typeface="HG正楷書体-PRO" pitchFamily="66" charset="-128"/>
              </a:endParaRPr>
            </a:p>
          </p:txBody>
        </p:sp>
        <p:sp>
          <p:nvSpPr>
            <p:cNvPr id="29772" name="Rectangle 19"/>
            <p:cNvSpPr>
              <a:spLocks noChangeArrowheads="1"/>
            </p:cNvSpPr>
            <p:nvPr/>
          </p:nvSpPr>
          <p:spPr bwMode="auto">
            <a:xfrm>
              <a:off x="2386" y="2065"/>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a:solidFill>
                    <a:srgbClr val="000000"/>
                  </a:solidFill>
                  <a:latin typeface="ＭＳ Ｐゴシック" pitchFamily="50" charset="-128"/>
                </a:rPr>
                <a:t>100</a:t>
              </a:r>
              <a:endParaRPr lang="en-US" altLang="ja-JP" sz="4000">
                <a:ea typeface="HG正楷書体-PRO" pitchFamily="66" charset="-128"/>
              </a:endParaRPr>
            </a:p>
          </p:txBody>
        </p:sp>
        <p:sp>
          <p:nvSpPr>
            <p:cNvPr id="29773" name="Rectangle 20"/>
            <p:cNvSpPr>
              <a:spLocks noChangeArrowheads="1"/>
            </p:cNvSpPr>
            <p:nvPr/>
          </p:nvSpPr>
          <p:spPr bwMode="auto">
            <a:xfrm>
              <a:off x="1426" y="2223"/>
              <a:ext cx="48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rgbClr val="000000"/>
                  </a:solidFill>
                  <a:latin typeface="ＭＳ Ｐゴシック" pitchFamily="50" charset="-128"/>
                </a:rPr>
                <a:t>ｎ＝ </a:t>
              </a:r>
              <a:r>
                <a:rPr lang="en-US" altLang="ja-JP" sz="1600" b="1">
                  <a:solidFill>
                    <a:srgbClr val="000000"/>
                  </a:solidFill>
                  <a:latin typeface="ＭＳ Ｐゴシック" pitchFamily="50" charset="-128"/>
                </a:rPr>
                <a:t>100 </a:t>
              </a:r>
              <a:endParaRPr lang="en-US" altLang="ja-JP" sz="4000">
                <a:ea typeface="HG正楷書体-PRO" pitchFamily="66" charset="-128"/>
              </a:endParaRPr>
            </a:p>
          </p:txBody>
        </p:sp>
        <p:sp>
          <p:nvSpPr>
            <p:cNvPr id="29774" name="Rectangle 21"/>
            <p:cNvSpPr>
              <a:spLocks noChangeArrowheads="1"/>
            </p:cNvSpPr>
            <p:nvPr/>
          </p:nvSpPr>
          <p:spPr bwMode="auto">
            <a:xfrm>
              <a:off x="996" y="2428"/>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a:solidFill>
                    <a:srgbClr val="000000"/>
                  </a:solidFill>
                  <a:latin typeface="ＭＳ Ｐゴシック" pitchFamily="50" charset="-128"/>
                </a:rPr>
                <a:t>80</a:t>
              </a:r>
              <a:endParaRPr lang="en-US" altLang="ja-JP" sz="4000">
                <a:ea typeface="HG正楷書体-PRO" pitchFamily="66" charset="-128"/>
              </a:endParaRPr>
            </a:p>
          </p:txBody>
        </p:sp>
        <p:sp>
          <p:nvSpPr>
            <p:cNvPr id="29775" name="Rectangle 25"/>
            <p:cNvSpPr>
              <a:spLocks noChangeArrowheads="1"/>
            </p:cNvSpPr>
            <p:nvPr/>
          </p:nvSpPr>
          <p:spPr bwMode="auto">
            <a:xfrm>
              <a:off x="789" y="2537"/>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solidFill>
                    <a:srgbClr val="000000"/>
                  </a:solidFill>
                  <a:latin typeface="ＭＳ Ｐゴシック" pitchFamily="50" charset="-128"/>
                </a:rPr>
                <a:t>不</a:t>
              </a:r>
              <a:endParaRPr lang="ja-JP" altLang="en-US" sz="4000">
                <a:ea typeface="HG正楷書体-PRO" pitchFamily="66" charset="-128"/>
              </a:endParaRPr>
            </a:p>
          </p:txBody>
        </p:sp>
        <p:sp>
          <p:nvSpPr>
            <p:cNvPr id="29776" name="Rectangle 28"/>
            <p:cNvSpPr>
              <a:spLocks noChangeArrowheads="1"/>
            </p:cNvSpPr>
            <p:nvPr/>
          </p:nvSpPr>
          <p:spPr bwMode="auto">
            <a:xfrm>
              <a:off x="789" y="2694"/>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solidFill>
                    <a:srgbClr val="000000"/>
                  </a:solidFill>
                  <a:latin typeface="ＭＳ Ｐゴシック" pitchFamily="50" charset="-128"/>
                </a:rPr>
                <a:t>良</a:t>
              </a:r>
              <a:endParaRPr lang="ja-JP" altLang="en-US" sz="4000">
                <a:ea typeface="HG正楷書体-PRO" pitchFamily="66" charset="-128"/>
              </a:endParaRPr>
            </a:p>
          </p:txBody>
        </p:sp>
        <p:sp>
          <p:nvSpPr>
            <p:cNvPr id="29777" name="Rectangle 29"/>
            <p:cNvSpPr>
              <a:spLocks noChangeArrowheads="1"/>
            </p:cNvSpPr>
            <p:nvPr/>
          </p:nvSpPr>
          <p:spPr bwMode="auto">
            <a:xfrm>
              <a:off x="996" y="2742"/>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a:solidFill>
                    <a:srgbClr val="000000"/>
                  </a:solidFill>
                  <a:latin typeface="ＭＳ Ｐゴシック" pitchFamily="50" charset="-128"/>
                </a:rPr>
                <a:t>60</a:t>
              </a:r>
              <a:endParaRPr lang="en-US" altLang="ja-JP" sz="4000">
                <a:ea typeface="HG正楷書体-PRO" pitchFamily="66" charset="-128"/>
              </a:endParaRPr>
            </a:p>
          </p:txBody>
        </p:sp>
        <p:sp>
          <p:nvSpPr>
            <p:cNvPr id="29778" name="Rectangle 32"/>
            <p:cNvSpPr>
              <a:spLocks noChangeArrowheads="1"/>
            </p:cNvSpPr>
            <p:nvPr/>
          </p:nvSpPr>
          <p:spPr bwMode="auto">
            <a:xfrm>
              <a:off x="789" y="2851"/>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solidFill>
                    <a:srgbClr val="000000"/>
                  </a:solidFill>
                  <a:latin typeface="ＭＳ Ｐゴシック" pitchFamily="50" charset="-128"/>
                </a:rPr>
                <a:t>件</a:t>
              </a:r>
              <a:endParaRPr lang="ja-JP" altLang="en-US" sz="4000">
                <a:ea typeface="HG正楷書体-PRO" pitchFamily="66" charset="-128"/>
              </a:endParaRPr>
            </a:p>
          </p:txBody>
        </p:sp>
        <p:sp>
          <p:nvSpPr>
            <p:cNvPr id="29779" name="Rectangle 33"/>
            <p:cNvSpPr>
              <a:spLocks noChangeArrowheads="1"/>
            </p:cNvSpPr>
            <p:nvPr/>
          </p:nvSpPr>
          <p:spPr bwMode="auto">
            <a:xfrm>
              <a:off x="2412" y="2907"/>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a:solidFill>
                    <a:srgbClr val="000000"/>
                  </a:solidFill>
                  <a:latin typeface="ＭＳ Ｐゴシック" pitchFamily="50" charset="-128"/>
                </a:rPr>
                <a:t>50</a:t>
              </a:r>
              <a:endParaRPr lang="en-US" altLang="ja-JP" sz="4000">
                <a:ea typeface="HG正楷書体-PRO" pitchFamily="66" charset="-128"/>
              </a:endParaRPr>
            </a:p>
          </p:txBody>
        </p:sp>
        <p:sp>
          <p:nvSpPr>
            <p:cNvPr id="29780" name="Rectangle 34"/>
            <p:cNvSpPr>
              <a:spLocks noChangeArrowheads="1"/>
            </p:cNvSpPr>
            <p:nvPr/>
          </p:nvSpPr>
          <p:spPr bwMode="auto">
            <a:xfrm>
              <a:off x="789" y="3008"/>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solidFill>
                    <a:srgbClr val="000000"/>
                  </a:solidFill>
                  <a:latin typeface="ＭＳ Ｐゴシック" pitchFamily="50" charset="-128"/>
                </a:rPr>
                <a:t>数</a:t>
              </a:r>
              <a:endParaRPr lang="ja-JP" altLang="en-US" sz="4000">
                <a:ea typeface="HG正楷書体-PRO" pitchFamily="66" charset="-128"/>
              </a:endParaRPr>
            </a:p>
          </p:txBody>
        </p:sp>
        <p:sp>
          <p:nvSpPr>
            <p:cNvPr id="29781" name="Rectangle 35"/>
            <p:cNvSpPr>
              <a:spLocks noChangeArrowheads="1"/>
            </p:cNvSpPr>
            <p:nvPr/>
          </p:nvSpPr>
          <p:spPr bwMode="auto">
            <a:xfrm>
              <a:off x="996" y="3056"/>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a:solidFill>
                    <a:srgbClr val="000000"/>
                  </a:solidFill>
                  <a:latin typeface="ＭＳ Ｐゴシック" pitchFamily="50" charset="-128"/>
                </a:rPr>
                <a:t>40</a:t>
              </a:r>
              <a:endParaRPr lang="en-US" altLang="ja-JP" sz="4000">
                <a:ea typeface="HG正楷書体-PRO" pitchFamily="66" charset="-128"/>
              </a:endParaRPr>
            </a:p>
          </p:txBody>
        </p:sp>
        <p:sp>
          <p:nvSpPr>
            <p:cNvPr id="29782" name="Rectangle 40"/>
            <p:cNvSpPr>
              <a:spLocks noChangeArrowheads="1"/>
            </p:cNvSpPr>
            <p:nvPr/>
          </p:nvSpPr>
          <p:spPr bwMode="auto">
            <a:xfrm>
              <a:off x="996" y="3371"/>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a:solidFill>
                    <a:srgbClr val="000000"/>
                  </a:solidFill>
                  <a:latin typeface="ＭＳ Ｐゴシック" pitchFamily="50" charset="-128"/>
                </a:rPr>
                <a:t>20</a:t>
              </a:r>
              <a:endParaRPr lang="en-US" altLang="ja-JP" sz="4000">
                <a:ea typeface="HG正楷書体-PRO" pitchFamily="66" charset="-128"/>
              </a:endParaRPr>
            </a:p>
          </p:txBody>
        </p:sp>
        <p:sp>
          <p:nvSpPr>
            <p:cNvPr id="29783" name="Rectangle 44"/>
            <p:cNvSpPr>
              <a:spLocks noChangeArrowheads="1"/>
            </p:cNvSpPr>
            <p:nvPr/>
          </p:nvSpPr>
          <p:spPr bwMode="auto">
            <a:xfrm>
              <a:off x="1062" y="3637"/>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a:solidFill>
                    <a:srgbClr val="000000"/>
                  </a:solidFill>
                  <a:latin typeface="ＭＳ Ｐゴシック" pitchFamily="50" charset="-128"/>
                </a:rPr>
                <a:t>0</a:t>
              </a:r>
              <a:endParaRPr lang="en-US" altLang="ja-JP" sz="4000">
                <a:ea typeface="HG正楷書体-PRO" pitchFamily="66" charset="-128"/>
              </a:endParaRPr>
            </a:p>
          </p:txBody>
        </p:sp>
        <p:sp>
          <p:nvSpPr>
            <p:cNvPr id="29784" name="Rectangle 45"/>
            <p:cNvSpPr>
              <a:spLocks noChangeArrowheads="1"/>
            </p:cNvSpPr>
            <p:nvPr/>
          </p:nvSpPr>
          <p:spPr bwMode="auto">
            <a:xfrm>
              <a:off x="2454" y="3661"/>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a:solidFill>
                    <a:srgbClr val="000000"/>
                  </a:solidFill>
                  <a:latin typeface="ＭＳ Ｐゴシック" pitchFamily="50" charset="-128"/>
                </a:rPr>
                <a:t>0</a:t>
              </a:r>
              <a:endParaRPr lang="en-US" altLang="ja-JP" sz="4000">
                <a:ea typeface="HG正楷書体-PRO" pitchFamily="66" charset="-128"/>
              </a:endParaRPr>
            </a:p>
          </p:txBody>
        </p:sp>
        <p:sp>
          <p:nvSpPr>
            <p:cNvPr id="29785" name="Rectangle 48"/>
            <p:cNvSpPr>
              <a:spLocks noChangeArrowheads="1"/>
            </p:cNvSpPr>
            <p:nvPr/>
          </p:nvSpPr>
          <p:spPr bwMode="auto">
            <a:xfrm>
              <a:off x="1468" y="3794"/>
              <a:ext cx="10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rgbClr val="000000"/>
                  </a:solidFill>
                  <a:latin typeface="ＭＳ Ｐゴシック" pitchFamily="50" charset="-128"/>
                </a:rPr>
                <a:t>イ</a:t>
              </a:r>
              <a:endParaRPr lang="ja-JP" altLang="en-US" sz="4000">
                <a:ea typeface="HG正楷書体-PRO" pitchFamily="66" charset="-128"/>
              </a:endParaRPr>
            </a:p>
          </p:txBody>
        </p:sp>
        <p:sp>
          <p:nvSpPr>
            <p:cNvPr id="29786" name="Rectangle 49"/>
            <p:cNvSpPr>
              <a:spLocks noChangeArrowheads="1"/>
            </p:cNvSpPr>
            <p:nvPr/>
          </p:nvSpPr>
          <p:spPr bwMode="auto">
            <a:xfrm>
              <a:off x="1699" y="3794"/>
              <a:ext cx="12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rgbClr val="000000"/>
                  </a:solidFill>
                  <a:latin typeface="ＭＳ Ｐゴシック" pitchFamily="50" charset="-128"/>
                </a:rPr>
                <a:t>ウ</a:t>
              </a:r>
              <a:endParaRPr lang="ja-JP" altLang="en-US" sz="4000">
                <a:ea typeface="HG正楷書体-PRO" pitchFamily="66" charset="-128"/>
              </a:endParaRPr>
            </a:p>
          </p:txBody>
        </p:sp>
        <p:sp>
          <p:nvSpPr>
            <p:cNvPr id="29787" name="Rectangle 50"/>
            <p:cNvSpPr>
              <a:spLocks noChangeArrowheads="1"/>
            </p:cNvSpPr>
            <p:nvPr/>
          </p:nvSpPr>
          <p:spPr bwMode="auto">
            <a:xfrm>
              <a:off x="1939" y="3794"/>
              <a:ext cx="11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rgbClr val="000000"/>
                  </a:solidFill>
                  <a:latin typeface="ＭＳ Ｐゴシック" pitchFamily="50" charset="-128"/>
                </a:rPr>
                <a:t>エ</a:t>
              </a:r>
              <a:endParaRPr lang="ja-JP" altLang="en-US" sz="4000">
                <a:ea typeface="HG正楷書体-PRO" pitchFamily="66" charset="-128"/>
              </a:endParaRPr>
            </a:p>
          </p:txBody>
        </p:sp>
        <p:sp>
          <p:nvSpPr>
            <p:cNvPr id="29788" name="Rectangle 53"/>
            <p:cNvSpPr>
              <a:spLocks noChangeArrowheads="1"/>
            </p:cNvSpPr>
            <p:nvPr/>
          </p:nvSpPr>
          <p:spPr bwMode="auto">
            <a:xfrm>
              <a:off x="930" y="2113"/>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a:solidFill>
                    <a:srgbClr val="000000"/>
                  </a:solidFill>
                  <a:latin typeface="ＭＳ Ｐゴシック" pitchFamily="50" charset="-128"/>
                </a:rPr>
                <a:t>100</a:t>
              </a:r>
              <a:endParaRPr lang="en-US" altLang="ja-JP" sz="4000">
                <a:ea typeface="HG正楷書体-PRO" pitchFamily="66" charset="-128"/>
              </a:endParaRPr>
            </a:p>
          </p:txBody>
        </p:sp>
        <p:sp>
          <p:nvSpPr>
            <p:cNvPr id="29789" name="Rectangle 54"/>
            <p:cNvSpPr>
              <a:spLocks noChangeArrowheads="1"/>
            </p:cNvSpPr>
            <p:nvPr/>
          </p:nvSpPr>
          <p:spPr bwMode="auto">
            <a:xfrm>
              <a:off x="2138" y="3819"/>
              <a:ext cx="28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b="1">
                  <a:solidFill>
                    <a:srgbClr val="000000"/>
                  </a:solidFill>
                  <a:latin typeface="ＭＳ Ｐゴシック" pitchFamily="50" charset="-128"/>
                </a:rPr>
                <a:t>その他</a:t>
              </a:r>
              <a:endParaRPr lang="ja-JP" altLang="en-US" sz="1200">
                <a:ea typeface="HG正楷書体-PRO" pitchFamily="66" charset="-128"/>
              </a:endParaRPr>
            </a:p>
          </p:txBody>
        </p:sp>
        <p:sp>
          <p:nvSpPr>
            <p:cNvPr id="29790" name="Rectangle 57"/>
            <p:cNvSpPr>
              <a:spLocks noChangeArrowheads="1"/>
            </p:cNvSpPr>
            <p:nvPr/>
          </p:nvSpPr>
          <p:spPr bwMode="auto">
            <a:xfrm>
              <a:off x="1219" y="3794"/>
              <a:ext cx="11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rgbClr val="000000"/>
                  </a:solidFill>
                  <a:latin typeface="ＭＳ Ｐゴシック" pitchFamily="50" charset="-128"/>
                </a:rPr>
                <a:t>ア</a:t>
              </a:r>
              <a:endParaRPr lang="ja-JP" altLang="en-US" sz="4000">
                <a:ea typeface="HG正楷書体-PRO" pitchFamily="66" charset="-128"/>
              </a:endParaRPr>
            </a:p>
          </p:txBody>
        </p:sp>
        <p:sp>
          <p:nvSpPr>
            <p:cNvPr id="29791" name="Rectangle 58"/>
            <p:cNvSpPr>
              <a:spLocks noChangeArrowheads="1"/>
            </p:cNvSpPr>
            <p:nvPr/>
          </p:nvSpPr>
          <p:spPr bwMode="auto">
            <a:xfrm>
              <a:off x="1153" y="2190"/>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92" name="Rectangle 59"/>
            <p:cNvSpPr>
              <a:spLocks noChangeArrowheads="1"/>
            </p:cNvSpPr>
            <p:nvPr/>
          </p:nvSpPr>
          <p:spPr bwMode="auto">
            <a:xfrm>
              <a:off x="1153" y="2347"/>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93" name="Rectangle 60"/>
            <p:cNvSpPr>
              <a:spLocks noChangeArrowheads="1"/>
            </p:cNvSpPr>
            <p:nvPr/>
          </p:nvSpPr>
          <p:spPr bwMode="auto">
            <a:xfrm>
              <a:off x="1153" y="2504"/>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94" name="Rectangle 61"/>
            <p:cNvSpPr>
              <a:spLocks noChangeArrowheads="1"/>
            </p:cNvSpPr>
            <p:nvPr/>
          </p:nvSpPr>
          <p:spPr bwMode="auto">
            <a:xfrm>
              <a:off x="2320" y="2504"/>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95" name="Rectangle 62"/>
            <p:cNvSpPr>
              <a:spLocks noChangeArrowheads="1"/>
            </p:cNvSpPr>
            <p:nvPr/>
          </p:nvSpPr>
          <p:spPr bwMode="auto">
            <a:xfrm>
              <a:off x="1153" y="2661"/>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96" name="Rectangle 63"/>
            <p:cNvSpPr>
              <a:spLocks noChangeArrowheads="1"/>
            </p:cNvSpPr>
            <p:nvPr/>
          </p:nvSpPr>
          <p:spPr bwMode="auto">
            <a:xfrm>
              <a:off x="2320" y="2661"/>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97" name="Rectangle 64"/>
            <p:cNvSpPr>
              <a:spLocks noChangeArrowheads="1"/>
            </p:cNvSpPr>
            <p:nvPr/>
          </p:nvSpPr>
          <p:spPr bwMode="auto">
            <a:xfrm>
              <a:off x="1153" y="2818"/>
              <a:ext cx="4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98" name="Rectangle 65"/>
            <p:cNvSpPr>
              <a:spLocks noChangeArrowheads="1"/>
            </p:cNvSpPr>
            <p:nvPr/>
          </p:nvSpPr>
          <p:spPr bwMode="auto">
            <a:xfrm>
              <a:off x="2320" y="2818"/>
              <a:ext cx="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99" name="Rectangle 67"/>
            <p:cNvSpPr>
              <a:spLocks noChangeArrowheads="1"/>
            </p:cNvSpPr>
            <p:nvPr/>
          </p:nvSpPr>
          <p:spPr bwMode="auto">
            <a:xfrm>
              <a:off x="1153" y="2975"/>
              <a:ext cx="4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00" name="Rectangle 68"/>
            <p:cNvSpPr>
              <a:spLocks noChangeArrowheads="1"/>
            </p:cNvSpPr>
            <p:nvPr/>
          </p:nvSpPr>
          <p:spPr bwMode="auto">
            <a:xfrm>
              <a:off x="2320" y="2975"/>
              <a:ext cx="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01" name="Rectangle 70"/>
            <p:cNvSpPr>
              <a:spLocks noChangeArrowheads="1"/>
            </p:cNvSpPr>
            <p:nvPr/>
          </p:nvSpPr>
          <p:spPr bwMode="auto">
            <a:xfrm>
              <a:off x="1153" y="3132"/>
              <a:ext cx="2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02" name="Rectangle 71"/>
            <p:cNvSpPr>
              <a:spLocks noChangeArrowheads="1"/>
            </p:cNvSpPr>
            <p:nvPr/>
          </p:nvSpPr>
          <p:spPr bwMode="auto">
            <a:xfrm>
              <a:off x="2320" y="3132"/>
              <a:ext cx="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03" name="Rectangle 73"/>
            <p:cNvSpPr>
              <a:spLocks noChangeArrowheads="1"/>
            </p:cNvSpPr>
            <p:nvPr/>
          </p:nvSpPr>
          <p:spPr bwMode="auto">
            <a:xfrm>
              <a:off x="1153" y="3290"/>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04" name="Rectangle 74"/>
            <p:cNvSpPr>
              <a:spLocks noChangeArrowheads="1"/>
            </p:cNvSpPr>
            <p:nvPr/>
          </p:nvSpPr>
          <p:spPr bwMode="auto">
            <a:xfrm>
              <a:off x="2320" y="3290"/>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05" name="Rectangle 76"/>
            <p:cNvSpPr>
              <a:spLocks noChangeArrowheads="1"/>
            </p:cNvSpPr>
            <p:nvPr/>
          </p:nvSpPr>
          <p:spPr bwMode="auto">
            <a:xfrm>
              <a:off x="1153" y="3447"/>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06" name="Rectangle 77"/>
            <p:cNvSpPr>
              <a:spLocks noChangeArrowheads="1"/>
            </p:cNvSpPr>
            <p:nvPr/>
          </p:nvSpPr>
          <p:spPr bwMode="auto">
            <a:xfrm>
              <a:off x="1402" y="3447"/>
              <a:ext cx="23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07" name="Rectangle 78"/>
            <p:cNvSpPr>
              <a:spLocks noChangeArrowheads="1"/>
            </p:cNvSpPr>
            <p:nvPr/>
          </p:nvSpPr>
          <p:spPr bwMode="auto">
            <a:xfrm>
              <a:off x="2121" y="3447"/>
              <a:ext cx="248"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08" name="Rectangle 80"/>
            <p:cNvSpPr>
              <a:spLocks noChangeArrowheads="1"/>
            </p:cNvSpPr>
            <p:nvPr/>
          </p:nvSpPr>
          <p:spPr bwMode="auto">
            <a:xfrm>
              <a:off x="1153" y="3604"/>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09" name="Rectangle 81"/>
            <p:cNvSpPr>
              <a:spLocks noChangeArrowheads="1"/>
            </p:cNvSpPr>
            <p:nvPr/>
          </p:nvSpPr>
          <p:spPr bwMode="auto">
            <a:xfrm>
              <a:off x="1641" y="3604"/>
              <a:ext cx="480"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10" name="Rectangle 82"/>
            <p:cNvSpPr>
              <a:spLocks noChangeArrowheads="1"/>
            </p:cNvSpPr>
            <p:nvPr/>
          </p:nvSpPr>
          <p:spPr bwMode="auto">
            <a:xfrm>
              <a:off x="2320" y="3604"/>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11" name="Rectangle 85"/>
            <p:cNvSpPr>
              <a:spLocks noChangeArrowheads="1"/>
            </p:cNvSpPr>
            <p:nvPr/>
          </p:nvSpPr>
          <p:spPr bwMode="auto">
            <a:xfrm>
              <a:off x="1153" y="3761"/>
              <a:ext cx="1216"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12" name="Rectangle 86"/>
            <p:cNvSpPr>
              <a:spLocks noChangeArrowheads="1"/>
            </p:cNvSpPr>
            <p:nvPr/>
          </p:nvSpPr>
          <p:spPr bwMode="auto">
            <a:xfrm>
              <a:off x="1137" y="2190"/>
              <a:ext cx="16"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13" name="Rectangle 87"/>
            <p:cNvSpPr>
              <a:spLocks noChangeArrowheads="1"/>
            </p:cNvSpPr>
            <p:nvPr/>
          </p:nvSpPr>
          <p:spPr bwMode="auto">
            <a:xfrm>
              <a:off x="2353" y="2206"/>
              <a:ext cx="16" cy="157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14" name="Rectangle 90"/>
            <p:cNvSpPr>
              <a:spLocks noChangeArrowheads="1"/>
            </p:cNvSpPr>
            <p:nvPr/>
          </p:nvSpPr>
          <p:spPr bwMode="auto">
            <a:xfrm>
              <a:off x="1385" y="3149"/>
              <a:ext cx="17" cy="62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15" name="Rectangle 91"/>
            <p:cNvSpPr>
              <a:spLocks noChangeArrowheads="1"/>
            </p:cNvSpPr>
            <p:nvPr/>
          </p:nvSpPr>
          <p:spPr bwMode="auto">
            <a:xfrm>
              <a:off x="1625" y="3463"/>
              <a:ext cx="16" cy="3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16" name="Rectangle 92"/>
            <p:cNvSpPr>
              <a:spLocks noChangeArrowheads="1"/>
            </p:cNvSpPr>
            <p:nvPr/>
          </p:nvSpPr>
          <p:spPr bwMode="auto">
            <a:xfrm>
              <a:off x="2105" y="3447"/>
              <a:ext cx="16" cy="33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17" name="Rectangle 95"/>
            <p:cNvSpPr>
              <a:spLocks noChangeArrowheads="1"/>
            </p:cNvSpPr>
            <p:nvPr/>
          </p:nvSpPr>
          <p:spPr bwMode="auto">
            <a:xfrm>
              <a:off x="1865" y="3620"/>
              <a:ext cx="16" cy="15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18" name="Rectangle 98"/>
            <p:cNvSpPr>
              <a:spLocks noChangeArrowheads="1"/>
            </p:cNvSpPr>
            <p:nvPr/>
          </p:nvSpPr>
          <p:spPr bwMode="auto">
            <a:xfrm>
              <a:off x="2320" y="2347"/>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19" name="Freeform 108"/>
            <p:cNvSpPr>
              <a:spLocks/>
            </p:cNvSpPr>
            <p:nvPr/>
          </p:nvSpPr>
          <p:spPr bwMode="auto">
            <a:xfrm>
              <a:off x="1137" y="3132"/>
              <a:ext cx="273" cy="654"/>
            </a:xfrm>
            <a:custGeom>
              <a:avLst/>
              <a:gdLst>
                <a:gd name="T0" fmla="*/ 273 w 273"/>
                <a:gd name="T1" fmla="*/ 9 h 654"/>
                <a:gd name="T2" fmla="*/ 248 w 273"/>
                <a:gd name="T3" fmla="*/ 0 h 654"/>
                <a:gd name="T4" fmla="*/ 0 w 273"/>
                <a:gd name="T5" fmla="*/ 646 h 654"/>
                <a:gd name="T6" fmla="*/ 25 w 273"/>
                <a:gd name="T7" fmla="*/ 654 h 654"/>
                <a:gd name="T8" fmla="*/ 273 w 273"/>
                <a:gd name="T9" fmla="*/ 9 h 6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3" h="654">
                  <a:moveTo>
                    <a:pt x="273" y="9"/>
                  </a:moveTo>
                  <a:lnTo>
                    <a:pt x="248" y="0"/>
                  </a:lnTo>
                  <a:lnTo>
                    <a:pt x="0" y="646"/>
                  </a:lnTo>
                  <a:lnTo>
                    <a:pt x="25" y="654"/>
                  </a:lnTo>
                  <a:lnTo>
                    <a:pt x="273"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9820" name="Oval 110"/>
            <p:cNvSpPr>
              <a:spLocks noChangeArrowheads="1"/>
            </p:cNvSpPr>
            <p:nvPr/>
          </p:nvSpPr>
          <p:spPr bwMode="auto">
            <a:xfrm>
              <a:off x="1344" y="3099"/>
              <a:ext cx="99" cy="100"/>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21" name="Oval 111"/>
            <p:cNvSpPr>
              <a:spLocks noChangeArrowheads="1"/>
            </p:cNvSpPr>
            <p:nvPr/>
          </p:nvSpPr>
          <p:spPr bwMode="auto">
            <a:xfrm>
              <a:off x="1584" y="2793"/>
              <a:ext cx="99" cy="100"/>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22" name="Oval 112"/>
            <p:cNvSpPr>
              <a:spLocks noChangeArrowheads="1"/>
            </p:cNvSpPr>
            <p:nvPr/>
          </p:nvSpPr>
          <p:spPr bwMode="auto">
            <a:xfrm>
              <a:off x="1832" y="2636"/>
              <a:ext cx="99" cy="99"/>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23" name="Oval 113"/>
            <p:cNvSpPr>
              <a:spLocks noChangeArrowheads="1"/>
            </p:cNvSpPr>
            <p:nvPr/>
          </p:nvSpPr>
          <p:spPr bwMode="auto">
            <a:xfrm>
              <a:off x="2055" y="2471"/>
              <a:ext cx="99" cy="99"/>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24" name="Oval 114"/>
            <p:cNvSpPr>
              <a:spLocks noChangeArrowheads="1"/>
            </p:cNvSpPr>
            <p:nvPr/>
          </p:nvSpPr>
          <p:spPr bwMode="auto">
            <a:xfrm>
              <a:off x="2303" y="2148"/>
              <a:ext cx="100" cy="99"/>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825" name="Freeform 115"/>
            <p:cNvSpPr>
              <a:spLocks/>
            </p:cNvSpPr>
            <p:nvPr/>
          </p:nvSpPr>
          <p:spPr bwMode="auto">
            <a:xfrm>
              <a:off x="1385" y="2818"/>
              <a:ext cx="265" cy="323"/>
            </a:xfrm>
            <a:custGeom>
              <a:avLst/>
              <a:gdLst>
                <a:gd name="T0" fmla="*/ 0 w 265"/>
                <a:gd name="T1" fmla="*/ 306 h 323"/>
                <a:gd name="T2" fmla="*/ 17 w 265"/>
                <a:gd name="T3" fmla="*/ 323 h 323"/>
                <a:gd name="T4" fmla="*/ 265 w 265"/>
                <a:gd name="T5" fmla="*/ 17 h 323"/>
                <a:gd name="T6" fmla="*/ 248 w 265"/>
                <a:gd name="T7" fmla="*/ 0 h 323"/>
                <a:gd name="T8" fmla="*/ 0 w 265"/>
                <a:gd name="T9" fmla="*/ 306 h 3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5" h="323">
                  <a:moveTo>
                    <a:pt x="0" y="306"/>
                  </a:moveTo>
                  <a:lnTo>
                    <a:pt x="17" y="323"/>
                  </a:lnTo>
                  <a:lnTo>
                    <a:pt x="265" y="17"/>
                  </a:lnTo>
                  <a:lnTo>
                    <a:pt x="248" y="0"/>
                  </a:lnTo>
                  <a:lnTo>
                    <a:pt x="0" y="30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9826" name="Freeform 116"/>
            <p:cNvSpPr>
              <a:spLocks/>
            </p:cNvSpPr>
            <p:nvPr/>
          </p:nvSpPr>
          <p:spPr bwMode="auto">
            <a:xfrm>
              <a:off x="2105" y="2190"/>
              <a:ext cx="264" cy="322"/>
            </a:xfrm>
            <a:custGeom>
              <a:avLst/>
              <a:gdLst>
                <a:gd name="T0" fmla="*/ 0 w 264"/>
                <a:gd name="T1" fmla="*/ 306 h 322"/>
                <a:gd name="T2" fmla="*/ 16 w 264"/>
                <a:gd name="T3" fmla="*/ 322 h 322"/>
                <a:gd name="T4" fmla="*/ 264 w 264"/>
                <a:gd name="T5" fmla="*/ 16 h 322"/>
                <a:gd name="T6" fmla="*/ 248 w 264"/>
                <a:gd name="T7" fmla="*/ 0 h 322"/>
                <a:gd name="T8" fmla="*/ 0 w 264"/>
                <a:gd name="T9" fmla="*/ 306 h 3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4" h="322">
                  <a:moveTo>
                    <a:pt x="0" y="306"/>
                  </a:moveTo>
                  <a:lnTo>
                    <a:pt x="16" y="322"/>
                  </a:lnTo>
                  <a:lnTo>
                    <a:pt x="264" y="16"/>
                  </a:lnTo>
                  <a:lnTo>
                    <a:pt x="248" y="0"/>
                  </a:lnTo>
                  <a:lnTo>
                    <a:pt x="0" y="30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9827" name="Freeform 117"/>
            <p:cNvSpPr>
              <a:spLocks/>
            </p:cNvSpPr>
            <p:nvPr/>
          </p:nvSpPr>
          <p:spPr bwMode="auto">
            <a:xfrm>
              <a:off x="1641" y="2512"/>
              <a:ext cx="455" cy="331"/>
            </a:xfrm>
            <a:custGeom>
              <a:avLst/>
              <a:gdLst>
                <a:gd name="T0" fmla="*/ 0 w 455"/>
                <a:gd name="T1" fmla="*/ 306 h 331"/>
                <a:gd name="T2" fmla="*/ 9 w 455"/>
                <a:gd name="T3" fmla="*/ 331 h 331"/>
                <a:gd name="T4" fmla="*/ 455 w 455"/>
                <a:gd name="T5" fmla="*/ 25 h 331"/>
                <a:gd name="T6" fmla="*/ 447 w 455"/>
                <a:gd name="T7" fmla="*/ 0 h 331"/>
                <a:gd name="T8" fmla="*/ 0 w 455"/>
                <a:gd name="T9" fmla="*/ 306 h 3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5" h="331">
                  <a:moveTo>
                    <a:pt x="0" y="306"/>
                  </a:moveTo>
                  <a:lnTo>
                    <a:pt x="9" y="331"/>
                  </a:lnTo>
                  <a:lnTo>
                    <a:pt x="455" y="25"/>
                  </a:lnTo>
                  <a:lnTo>
                    <a:pt x="447" y="0"/>
                  </a:lnTo>
                  <a:lnTo>
                    <a:pt x="0" y="30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2909" name="Group 141"/>
          <p:cNvGrpSpPr>
            <a:grpSpLocks/>
          </p:cNvGrpSpPr>
          <p:nvPr/>
        </p:nvGrpSpPr>
        <p:grpSpPr bwMode="auto">
          <a:xfrm>
            <a:off x="3962400" y="3457575"/>
            <a:ext cx="4103688" cy="971550"/>
            <a:chOff x="2496" y="2178"/>
            <a:chExt cx="2585" cy="612"/>
          </a:xfrm>
        </p:grpSpPr>
        <p:sp>
          <p:nvSpPr>
            <p:cNvPr id="29760" name="Rectangle 24"/>
            <p:cNvSpPr>
              <a:spLocks noChangeArrowheads="1"/>
            </p:cNvSpPr>
            <p:nvPr/>
          </p:nvSpPr>
          <p:spPr bwMode="auto">
            <a:xfrm>
              <a:off x="4707" y="2398"/>
              <a:ext cx="37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rgbClr val="000000"/>
                  </a:solidFill>
                  <a:latin typeface="ＭＳ Ｐゴシック" pitchFamily="50" charset="-128"/>
                </a:rPr>
                <a:t>効果</a:t>
              </a:r>
              <a:endParaRPr lang="ja-JP" altLang="en-US" sz="4000">
                <a:ea typeface="HG正楷書体-PRO" pitchFamily="66" charset="-128"/>
              </a:endParaRPr>
            </a:p>
          </p:txBody>
        </p:sp>
        <p:sp>
          <p:nvSpPr>
            <p:cNvPr id="29761" name="Rectangle 97"/>
            <p:cNvSpPr>
              <a:spLocks noChangeArrowheads="1"/>
            </p:cNvSpPr>
            <p:nvPr/>
          </p:nvSpPr>
          <p:spPr bwMode="auto">
            <a:xfrm>
              <a:off x="2496" y="2181"/>
              <a:ext cx="2242" cy="16"/>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nvGrpSpPr>
            <p:cNvPr id="29762" name="Group 127"/>
            <p:cNvGrpSpPr>
              <a:grpSpLocks/>
            </p:cNvGrpSpPr>
            <p:nvPr/>
          </p:nvGrpSpPr>
          <p:grpSpPr bwMode="auto">
            <a:xfrm>
              <a:off x="4593" y="2178"/>
              <a:ext cx="124" cy="612"/>
              <a:chOff x="4380" y="2214"/>
              <a:chExt cx="124" cy="612"/>
            </a:xfrm>
          </p:grpSpPr>
          <p:sp>
            <p:nvSpPr>
              <p:cNvPr id="29764" name="Rectangle 124"/>
              <p:cNvSpPr>
                <a:spLocks noChangeArrowheads="1"/>
              </p:cNvSpPr>
              <p:nvPr/>
            </p:nvSpPr>
            <p:spPr bwMode="auto">
              <a:xfrm>
                <a:off x="4430" y="2314"/>
                <a:ext cx="24" cy="39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65" name="Freeform 125"/>
              <p:cNvSpPr>
                <a:spLocks/>
              </p:cNvSpPr>
              <p:nvPr/>
            </p:nvSpPr>
            <p:spPr bwMode="auto">
              <a:xfrm>
                <a:off x="4380" y="2214"/>
                <a:ext cx="124" cy="124"/>
              </a:xfrm>
              <a:custGeom>
                <a:avLst/>
                <a:gdLst>
                  <a:gd name="T0" fmla="*/ 124 w 124"/>
                  <a:gd name="T1" fmla="*/ 124 h 124"/>
                  <a:gd name="T2" fmla="*/ 66 w 124"/>
                  <a:gd name="T3" fmla="*/ 0 h 124"/>
                  <a:gd name="T4" fmla="*/ 0 w 124"/>
                  <a:gd name="T5" fmla="*/ 124 h 124"/>
                  <a:gd name="T6" fmla="*/ 124 w 124"/>
                  <a:gd name="T7" fmla="*/ 124 h 1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4" h="124">
                    <a:moveTo>
                      <a:pt x="124" y="124"/>
                    </a:moveTo>
                    <a:lnTo>
                      <a:pt x="66" y="0"/>
                    </a:lnTo>
                    <a:lnTo>
                      <a:pt x="0" y="124"/>
                    </a:lnTo>
                    <a:lnTo>
                      <a:pt x="124" y="1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9766" name="Freeform 126"/>
              <p:cNvSpPr>
                <a:spLocks/>
              </p:cNvSpPr>
              <p:nvPr/>
            </p:nvSpPr>
            <p:spPr bwMode="auto">
              <a:xfrm>
                <a:off x="4380" y="2694"/>
                <a:ext cx="124" cy="132"/>
              </a:xfrm>
              <a:custGeom>
                <a:avLst/>
                <a:gdLst>
                  <a:gd name="T0" fmla="*/ 0 w 124"/>
                  <a:gd name="T1" fmla="*/ 0 h 132"/>
                  <a:gd name="T2" fmla="*/ 66 w 124"/>
                  <a:gd name="T3" fmla="*/ 132 h 132"/>
                  <a:gd name="T4" fmla="*/ 124 w 124"/>
                  <a:gd name="T5" fmla="*/ 0 h 132"/>
                  <a:gd name="T6" fmla="*/ 0 w 124"/>
                  <a:gd name="T7" fmla="*/ 0 h 1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4" h="132">
                    <a:moveTo>
                      <a:pt x="0" y="0"/>
                    </a:moveTo>
                    <a:lnTo>
                      <a:pt x="66" y="132"/>
                    </a:lnTo>
                    <a:lnTo>
                      <a:pt x="12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29763" name="Line 131"/>
            <p:cNvSpPr>
              <a:spLocks noChangeShapeType="1"/>
            </p:cNvSpPr>
            <p:nvPr/>
          </p:nvSpPr>
          <p:spPr bwMode="auto">
            <a:xfrm>
              <a:off x="4321" y="2781"/>
              <a:ext cx="452" cy="0"/>
            </a:xfrm>
            <a:prstGeom prst="line">
              <a:avLst/>
            </a:prstGeom>
            <a:noFill/>
            <a:ln w="2857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2908" name="Group 140"/>
          <p:cNvGrpSpPr>
            <a:grpSpLocks/>
          </p:cNvGrpSpPr>
          <p:nvPr/>
        </p:nvGrpSpPr>
        <p:grpSpPr bwMode="auto">
          <a:xfrm>
            <a:off x="4524375" y="2806700"/>
            <a:ext cx="2619375" cy="3460750"/>
            <a:chOff x="2850" y="1768"/>
            <a:chExt cx="1650" cy="2180"/>
          </a:xfrm>
        </p:grpSpPr>
        <p:sp>
          <p:nvSpPr>
            <p:cNvPr id="29709" name="Rectangle 15"/>
            <p:cNvSpPr>
              <a:spLocks noChangeArrowheads="1"/>
            </p:cNvSpPr>
            <p:nvPr/>
          </p:nvSpPr>
          <p:spPr bwMode="auto">
            <a:xfrm>
              <a:off x="3362" y="1768"/>
              <a:ext cx="517"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b="1">
                  <a:solidFill>
                    <a:srgbClr val="000000"/>
                  </a:solidFill>
                  <a:latin typeface="ＭＳ Ｐゴシック" pitchFamily="50" charset="-128"/>
                </a:rPr>
                <a:t>《</a:t>
              </a:r>
              <a:r>
                <a:rPr lang="ja-JP" altLang="en-US" sz="1600" b="1">
                  <a:solidFill>
                    <a:srgbClr val="000000"/>
                  </a:solidFill>
                  <a:latin typeface="ＭＳ Ｐゴシック" pitchFamily="50" charset="-128"/>
                </a:rPr>
                <a:t>改善後</a:t>
              </a:r>
              <a:r>
                <a:rPr lang="en-US" altLang="ja-JP" sz="1600" b="1">
                  <a:solidFill>
                    <a:srgbClr val="000000"/>
                  </a:solidFill>
                  <a:latin typeface="ＭＳ Ｐゴシック" pitchFamily="50" charset="-128"/>
                </a:rPr>
                <a:t>》</a:t>
              </a:r>
              <a:endParaRPr lang="en-US" altLang="ja-JP" sz="4000">
                <a:ea typeface="HG正楷書体-PRO" pitchFamily="66" charset="-128"/>
              </a:endParaRPr>
            </a:p>
          </p:txBody>
        </p:sp>
        <p:sp>
          <p:nvSpPr>
            <p:cNvPr id="29710" name="Rectangle 22"/>
            <p:cNvSpPr>
              <a:spLocks noChangeArrowheads="1"/>
            </p:cNvSpPr>
            <p:nvPr/>
          </p:nvSpPr>
          <p:spPr bwMode="auto">
            <a:xfrm>
              <a:off x="2939" y="1897"/>
              <a:ext cx="25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rgbClr val="000000"/>
                  </a:solidFill>
                  <a:latin typeface="ＭＳ Ｐゴシック" pitchFamily="50" charset="-128"/>
                </a:rPr>
                <a:t>（件）</a:t>
              </a:r>
              <a:endParaRPr lang="ja-JP" altLang="en-US" sz="4000">
                <a:ea typeface="HG正楷書体-PRO" pitchFamily="66" charset="-128"/>
              </a:endParaRPr>
            </a:p>
          </p:txBody>
        </p:sp>
        <p:sp>
          <p:nvSpPr>
            <p:cNvPr id="29711" name="Rectangle 23"/>
            <p:cNvSpPr>
              <a:spLocks noChangeArrowheads="1"/>
            </p:cNvSpPr>
            <p:nvPr/>
          </p:nvSpPr>
          <p:spPr bwMode="auto">
            <a:xfrm>
              <a:off x="3362" y="2380"/>
              <a:ext cx="43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rgbClr val="000000"/>
                  </a:solidFill>
                  <a:latin typeface="ＭＳ Ｐゴシック" pitchFamily="50" charset="-128"/>
                </a:rPr>
                <a:t>１１月度</a:t>
              </a:r>
              <a:endParaRPr lang="ja-JP" altLang="en-US" sz="4000">
                <a:ea typeface="HG正楷書体-PRO" pitchFamily="66" charset="-128"/>
              </a:endParaRPr>
            </a:p>
          </p:txBody>
        </p:sp>
        <p:sp>
          <p:nvSpPr>
            <p:cNvPr id="29712" name="Rectangle 26"/>
            <p:cNvSpPr>
              <a:spLocks noChangeArrowheads="1"/>
            </p:cNvSpPr>
            <p:nvPr/>
          </p:nvSpPr>
          <p:spPr bwMode="auto">
            <a:xfrm>
              <a:off x="3362" y="2537"/>
              <a:ext cx="45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rgbClr val="000000"/>
                  </a:solidFill>
                  <a:latin typeface="ＭＳ Ｐゴシック" pitchFamily="50" charset="-128"/>
                </a:rPr>
                <a:t>ｎ＝ </a:t>
              </a:r>
              <a:r>
                <a:rPr lang="en-US" altLang="ja-JP" sz="1600" b="1">
                  <a:solidFill>
                    <a:srgbClr val="000000"/>
                  </a:solidFill>
                  <a:latin typeface="ＭＳ Ｐゴシック" pitchFamily="50" charset="-128"/>
                </a:rPr>
                <a:t>60  </a:t>
              </a:r>
              <a:endParaRPr lang="en-US" altLang="ja-JP" sz="4000">
                <a:ea typeface="HG正楷書体-PRO" pitchFamily="66" charset="-128"/>
              </a:endParaRPr>
            </a:p>
          </p:txBody>
        </p:sp>
        <p:sp>
          <p:nvSpPr>
            <p:cNvPr id="29713" name="Rectangle 27"/>
            <p:cNvSpPr>
              <a:spLocks noChangeArrowheads="1"/>
            </p:cNvSpPr>
            <p:nvPr/>
          </p:nvSpPr>
          <p:spPr bwMode="auto">
            <a:xfrm>
              <a:off x="4090" y="2537"/>
              <a:ext cx="25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rgbClr val="000000"/>
                  </a:solidFill>
                  <a:latin typeface="ＭＳ Ｐゴシック" pitchFamily="50" charset="-128"/>
                </a:rPr>
                <a:t>（％）</a:t>
              </a:r>
              <a:endParaRPr lang="ja-JP" altLang="en-US" sz="4000">
                <a:ea typeface="HG正楷書体-PRO" pitchFamily="66" charset="-128"/>
              </a:endParaRPr>
            </a:p>
          </p:txBody>
        </p:sp>
        <p:sp>
          <p:nvSpPr>
            <p:cNvPr id="29714" name="Rectangle 30"/>
            <p:cNvSpPr>
              <a:spLocks noChangeArrowheads="1"/>
            </p:cNvSpPr>
            <p:nvPr/>
          </p:nvSpPr>
          <p:spPr bwMode="auto">
            <a:xfrm>
              <a:off x="2932" y="2750"/>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a:solidFill>
                    <a:srgbClr val="000000"/>
                  </a:solidFill>
                  <a:latin typeface="ＭＳ Ｐゴシック" pitchFamily="50" charset="-128"/>
                </a:rPr>
                <a:t>60</a:t>
              </a:r>
              <a:endParaRPr lang="en-US" altLang="ja-JP" sz="4000">
                <a:ea typeface="HG正楷書体-PRO" pitchFamily="66" charset="-128"/>
              </a:endParaRPr>
            </a:p>
          </p:txBody>
        </p:sp>
        <p:sp>
          <p:nvSpPr>
            <p:cNvPr id="29715" name="Rectangle 31"/>
            <p:cNvSpPr>
              <a:spLocks noChangeArrowheads="1"/>
            </p:cNvSpPr>
            <p:nvPr/>
          </p:nvSpPr>
          <p:spPr bwMode="auto">
            <a:xfrm>
              <a:off x="4090" y="2694"/>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a:solidFill>
                    <a:srgbClr val="000000"/>
                  </a:solidFill>
                  <a:latin typeface="ＭＳ Ｐゴシック" pitchFamily="50" charset="-128"/>
                </a:rPr>
                <a:t>100</a:t>
              </a:r>
              <a:endParaRPr lang="en-US" altLang="ja-JP" sz="4000">
                <a:ea typeface="HG正楷書体-PRO" pitchFamily="66" charset="-128"/>
              </a:endParaRPr>
            </a:p>
          </p:txBody>
        </p:sp>
        <p:sp>
          <p:nvSpPr>
            <p:cNvPr id="29716" name="Rectangle 36"/>
            <p:cNvSpPr>
              <a:spLocks noChangeArrowheads="1"/>
            </p:cNvSpPr>
            <p:nvPr/>
          </p:nvSpPr>
          <p:spPr bwMode="auto">
            <a:xfrm>
              <a:off x="2932" y="3064"/>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a:solidFill>
                    <a:srgbClr val="000000"/>
                  </a:solidFill>
                  <a:latin typeface="ＭＳ Ｐゴシック" pitchFamily="50" charset="-128"/>
                </a:rPr>
                <a:t>40</a:t>
              </a:r>
              <a:endParaRPr lang="en-US" altLang="ja-JP" sz="4000">
                <a:ea typeface="HG正楷書体-PRO" pitchFamily="66" charset="-128"/>
              </a:endParaRPr>
            </a:p>
          </p:txBody>
        </p:sp>
        <p:sp>
          <p:nvSpPr>
            <p:cNvPr id="29717" name="Rectangle 37"/>
            <p:cNvSpPr>
              <a:spLocks noChangeArrowheads="1"/>
            </p:cNvSpPr>
            <p:nvPr/>
          </p:nvSpPr>
          <p:spPr bwMode="auto">
            <a:xfrm>
              <a:off x="4372" y="3008"/>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solidFill>
                    <a:srgbClr val="000000"/>
                  </a:solidFill>
                  <a:latin typeface="ＭＳ Ｐゴシック" pitchFamily="50" charset="-128"/>
                </a:rPr>
                <a:t>累</a:t>
              </a:r>
              <a:endParaRPr lang="ja-JP" altLang="en-US" sz="4000">
                <a:ea typeface="HG正楷書体-PRO" pitchFamily="66" charset="-128"/>
              </a:endParaRPr>
            </a:p>
          </p:txBody>
        </p:sp>
        <p:sp>
          <p:nvSpPr>
            <p:cNvPr id="29718" name="Rectangle 38"/>
            <p:cNvSpPr>
              <a:spLocks noChangeArrowheads="1"/>
            </p:cNvSpPr>
            <p:nvPr/>
          </p:nvSpPr>
          <p:spPr bwMode="auto">
            <a:xfrm>
              <a:off x="4156" y="3229"/>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a:solidFill>
                    <a:srgbClr val="000000"/>
                  </a:solidFill>
                  <a:latin typeface="ＭＳ Ｐゴシック" pitchFamily="50" charset="-128"/>
                </a:rPr>
                <a:t>50</a:t>
              </a:r>
              <a:endParaRPr lang="en-US" altLang="ja-JP" sz="4000">
                <a:ea typeface="HG正楷書体-PRO" pitchFamily="66" charset="-128"/>
              </a:endParaRPr>
            </a:p>
          </p:txBody>
        </p:sp>
        <p:sp>
          <p:nvSpPr>
            <p:cNvPr id="29719" name="Rectangle 39"/>
            <p:cNvSpPr>
              <a:spLocks noChangeArrowheads="1"/>
            </p:cNvSpPr>
            <p:nvPr/>
          </p:nvSpPr>
          <p:spPr bwMode="auto">
            <a:xfrm>
              <a:off x="4372" y="3165"/>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solidFill>
                    <a:srgbClr val="000000"/>
                  </a:solidFill>
                  <a:latin typeface="ＭＳ Ｐゴシック" pitchFamily="50" charset="-128"/>
                </a:rPr>
                <a:t>積</a:t>
              </a:r>
              <a:endParaRPr lang="ja-JP" altLang="en-US" sz="4000">
                <a:ea typeface="HG正楷書体-PRO" pitchFamily="66" charset="-128"/>
              </a:endParaRPr>
            </a:p>
          </p:txBody>
        </p:sp>
        <p:sp>
          <p:nvSpPr>
            <p:cNvPr id="29720" name="Rectangle 41"/>
            <p:cNvSpPr>
              <a:spLocks noChangeArrowheads="1"/>
            </p:cNvSpPr>
            <p:nvPr/>
          </p:nvSpPr>
          <p:spPr bwMode="auto">
            <a:xfrm>
              <a:off x="2932" y="3379"/>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a:solidFill>
                    <a:srgbClr val="000000"/>
                  </a:solidFill>
                  <a:latin typeface="ＭＳ Ｐゴシック" pitchFamily="50" charset="-128"/>
                </a:rPr>
                <a:t>20</a:t>
              </a:r>
              <a:endParaRPr lang="en-US" altLang="ja-JP" sz="4000">
                <a:ea typeface="HG正楷書体-PRO" pitchFamily="66" charset="-128"/>
              </a:endParaRPr>
            </a:p>
          </p:txBody>
        </p:sp>
        <p:sp>
          <p:nvSpPr>
            <p:cNvPr id="29721" name="Rectangle 42"/>
            <p:cNvSpPr>
              <a:spLocks noChangeArrowheads="1"/>
            </p:cNvSpPr>
            <p:nvPr/>
          </p:nvSpPr>
          <p:spPr bwMode="auto">
            <a:xfrm>
              <a:off x="4372" y="3323"/>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solidFill>
                    <a:srgbClr val="000000"/>
                  </a:solidFill>
                  <a:latin typeface="ＭＳ Ｐゴシック" pitchFamily="50" charset="-128"/>
                </a:rPr>
                <a:t>比</a:t>
              </a:r>
              <a:endParaRPr lang="ja-JP" altLang="en-US" sz="4000">
                <a:ea typeface="HG正楷書体-PRO" pitchFamily="66" charset="-128"/>
              </a:endParaRPr>
            </a:p>
          </p:txBody>
        </p:sp>
        <p:sp>
          <p:nvSpPr>
            <p:cNvPr id="29722" name="Rectangle 43"/>
            <p:cNvSpPr>
              <a:spLocks noChangeArrowheads="1"/>
            </p:cNvSpPr>
            <p:nvPr/>
          </p:nvSpPr>
          <p:spPr bwMode="auto">
            <a:xfrm>
              <a:off x="4372" y="3480"/>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solidFill>
                    <a:srgbClr val="000000"/>
                  </a:solidFill>
                  <a:latin typeface="ＭＳ Ｐゴシック" pitchFamily="50" charset="-128"/>
                </a:rPr>
                <a:t>率</a:t>
              </a:r>
              <a:endParaRPr lang="ja-JP" altLang="en-US" sz="4000">
                <a:ea typeface="HG正楷書体-PRO" pitchFamily="66" charset="-128"/>
              </a:endParaRPr>
            </a:p>
          </p:txBody>
        </p:sp>
        <p:sp>
          <p:nvSpPr>
            <p:cNvPr id="29723" name="Rectangle 46"/>
            <p:cNvSpPr>
              <a:spLocks noChangeArrowheads="1"/>
            </p:cNvSpPr>
            <p:nvPr/>
          </p:nvSpPr>
          <p:spPr bwMode="auto">
            <a:xfrm>
              <a:off x="2998" y="3637"/>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a:solidFill>
                    <a:srgbClr val="000000"/>
                  </a:solidFill>
                  <a:latin typeface="ＭＳ Ｐゴシック" pitchFamily="50" charset="-128"/>
                </a:rPr>
                <a:t>0</a:t>
              </a:r>
              <a:endParaRPr lang="en-US" altLang="ja-JP" sz="4000">
                <a:ea typeface="HG正楷書体-PRO" pitchFamily="66" charset="-128"/>
              </a:endParaRPr>
            </a:p>
          </p:txBody>
        </p:sp>
        <p:sp>
          <p:nvSpPr>
            <p:cNvPr id="29724" name="Rectangle 47"/>
            <p:cNvSpPr>
              <a:spLocks noChangeArrowheads="1"/>
            </p:cNvSpPr>
            <p:nvPr/>
          </p:nvSpPr>
          <p:spPr bwMode="auto">
            <a:xfrm>
              <a:off x="4167" y="3669"/>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a:solidFill>
                    <a:srgbClr val="000000"/>
                  </a:solidFill>
                  <a:latin typeface="ＭＳ Ｐゴシック" pitchFamily="50" charset="-128"/>
                </a:rPr>
                <a:t>0</a:t>
              </a:r>
              <a:endParaRPr lang="en-US" altLang="ja-JP" sz="4000">
                <a:ea typeface="HG正楷書体-PRO" pitchFamily="66" charset="-128"/>
              </a:endParaRPr>
            </a:p>
          </p:txBody>
        </p:sp>
        <p:sp>
          <p:nvSpPr>
            <p:cNvPr id="29725" name="Rectangle 51"/>
            <p:cNvSpPr>
              <a:spLocks noChangeArrowheads="1"/>
            </p:cNvSpPr>
            <p:nvPr/>
          </p:nvSpPr>
          <p:spPr bwMode="auto">
            <a:xfrm>
              <a:off x="3395" y="3794"/>
              <a:ext cx="12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rgbClr val="000000"/>
                  </a:solidFill>
                  <a:latin typeface="ＭＳ Ｐゴシック" pitchFamily="50" charset="-128"/>
                </a:rPr>
                <a:t>ウ</a:t>
              </a:r>
              <a:endParaRPr lang="ja-JP" altLang="en-US" sz="4000">
                <a:ea typeface="HG正楷書体-PRO" pitchFamily="66" charset="-128"/>
              </a:endParaRPr>
            </a:p>
          </p:txBody>
        </p:sp>
        <p:sp>
          <p:nvSpPr>
            <p:cNvPr id="29726" name="Rectangle 52"/>
            <p:cNvSpPr>
              <a:spLocks noChangeArrowheads="1"/>
            </p:cNvSpPr>
            <p:nvPr/>
          </p:nvSpPr>
          <p:spPr bwMode="auto">
            <a:xfrm>
              <a:off x="3644" y="3794"/>
              <a:ext cx="11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rgbClr val="000000"/>
                  </a:solidFill>
                  <a:latin typeface="ＭＳ Ｐゴシック" pitchFamily="50" charset="-128"/>
                </a:rPr>
                <a:t>エ</a:t>
              </a:r>
              <a:endParaRPr lang="ja-JP" altLang="en-US" sz="4000">
                <a:ea typeface="HG正楷書体-PRO" pitchFamily="66" charset="-128"/>
              </a:endParaRPr>
            </a:p>
          </p:txBody>
        </p:sp>
        <p:sp>
          <p:nvSpPr>
            <p:cNvPr id="29727" name="Rectangle 55"/>
            <p:cNvSpPr>
              <a:spLocks noChangeArrowheads="1"/>
            </p:cNvSpPr>
            <p:nvPr/>
          </p:nvSpPr>
          <p:spPr bwMode="auto">
            <a:xfrm>
              <a:off x="3818" y="3818"/>
              <a:ext cx="28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b="1">
                  <a:solidFill>
                    <a:srgbClr val="000000"/>
                  </a:solidFill>
                  <a:latin typeface="ＭＳ Ｐゴシック" pitchFamily="50" charset="-128"/>
                </a:rPr>
                <a:t>その他</a:t>
              </a:r>
              <a:endParaRPr lang="ja-JP" altLang="en-US" sz="1200">
                <a:ea typeface="HG正楷書体-PRO" pitchFamily="66" charset="-128"/>
              </a:endParaRPr>
            </a:p>
          </p:txBody>
        </p:sp>
        <p:sp>
          <p:nvSpPr>
            <p:cNvPr id="29728" name="Rectangle 56"/>
            <p:cNvSpPr>
              <a:spLocks noChangeArrowheads="1"/>
            </p:cNvSpPr>
            <p:nvPr/>
          </p:nvSpPr>
          <p:spPr bwMode="auto">
            <a:xfrm>
              <a:off x="3155" y="3794"/>
              <a:ext cx="10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rgbClr val="000000"/>
                  </a:solidFill>
                  <a:latin typeface="ＭＳ Ｐゴシック" pitchFamily="50" charset="-128"/>
                </a:rPr>
                <a:t>イ</a:t>
              </a:r>
              <a:endParaRPr lang="ja-JP" altLang="en-US" sz="4000">
                <a:ea typeface="HG正楷書体-PRO" pitchFamily="66" charset="-128"/>
              </a:endParaRPr>
            </a:p>
          </p:txBody>
        </p:sp>
        <p:sp>
          <p:nvSpPr>
            <p:cNvPr id="29729" name="Rectangle 66"/>
            <p:cNvSpPr>
              <a:spLocks noChangeArrowheads="1"/>
            </p:cNvSpPr>
            <p:nvPr/>
          </p:nvSpPr>
          <p:spPr bwMode="auto">
            <a:xfrm>
              <a:off x="3089" y="2818"/>
              <a:ext cx="4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30" name="Rectangle 69"/>
            <p:cNvSpPr>
              <a:spLocks noChangeArrowheads="1"/>
            </p:cNvSpPr>
            <p:nvPr/>
          </p:nvSpPr>
          <p:spPr bwMode="auto">
            <a:xfrm>
              <a:off x="3089" y="2975"/>
              <a:ext cx="4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31" name="Rectangle 72"/>
            <p:cNvSpPr>
              <a:spLocks noChangeArrowheads="1"/>
            </p:cNvSpPr>
            <p:nvPr/>
          </p:nvSpPr>
          <p:spPr bwMode="auto">
            <a:xfrm>
              <a:off x="3089" y="3132"/>
              <a:ext cx="42"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32" name="Rectangle 75"/>
            <p:cNvSpPr>
              <a:spLocks noChangeArrowheads="1"/>
            </p:cNvSpPr>
            <p:nvPr/>
          </p:nvSpPr>
          <p:spPr bwMode="auto">
            <a:xfrm>
              <a:off x="3089" y="3290"/>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33" name="Rectangle 79"/>
            <p:cNvSpPr>
              <a:spLocks noChangeArrowheads="1"/>
            </p:cNvSpPr>
            <p:nvPr/>
          </p:nvSpPr>
          <p:spPr bwMode="auto">
            <a:xfrm>
              <a:off x="3089" y="3447"/>
              <a:ext cx="248"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34" name="Rectangle 83"/>
            <p:cNvSpPr>
              <a:spLocks noChangeArrowheads="1"/>
            </p:cNvSpPr>
            <p:nvPr/>
          </p:nvSpPr>
          <p:spPr bwMode="auto">
            <a:xfrm>
              <a:off x="3089" y="3604"/>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35" name="Rectangle 84"/>
            <p:cNvSpPr>
              <a:spLocks noChangeArrowheads="1"/>
            </p:cNvSpPr>
            <p:nvPr/>
          </p:nvSpPr>
          <p:spPr bwMode="auto">
            <a:xfrm>
              <a:off x="3337" y="3604"/>
              <a:ext cx="48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36" name="Rectangle 89"/>
            <p:cNvSpPr>
              <a:spLocks noChangeArrowheads="1"/>
            </p:cNvSpPr>
            <p:nvPr/>
          </p:nvSpPr>
          <p:spPr bwMode="auto">
            <a:xfrm>
              <a:off x="4049" y="2818"/>
              <a:ext cx="16" cy="96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37" name="Rectangle 93"/>
            <p:cNvSpPr>
              <a:spLocks noChangeArrowheads="1"/>
            </p:cNvSpPr>
            <p:nvPr/>
          </p:nvSpPr>
          <p:spPr bwMode="auto">
            <a:xfrm>
              <a:off x="3321" y="3463"/>
              <a:ext cx="16" cy="3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38" name="Rectangle 94"/>
            <p:cNvSpPr>
              <a:spLocks noChangeArrowheads="1"/>
            </p:cNvSpPr>
            <p:nvPr/>
          </p:nvSpPr>
          <p:spPr bwMode="auto">
            <a:xfrm>
              <a:off x="3809" y="3447"/>
              <a:ext cx="17" cy="33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39" name="Rectangle 96"/>
            <p:cNvSpPr>
              <a:spLocks noChangeArrowheads="1"/>
            </p:cNvSpPr>
            <p:nvPr/>
          </p:nvSpPr>
          <p:spPr bwMode="auto">
            <a:xfrm>
              <a:off x="3561" y="3620"/>
              <a:ext cx="16" cy="15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40" name="Rectangle 99"/>
            <p:cNvSpPr>
              <a:spLocks noChangeArrowheads="1"/>
            </p:cNvSpPr>
            <p:nvPr/>
          </p:nvSpPr>
          <p:spPr bwMode="auto">
            <a:xfrm>
              <a:off x="3089" y="2504"/>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41" name="Rectangle 100"/>
            <p:cNvSpPr>
              <a:spLocks noChangeArrowheads="1"/>
            </p:cNvSpPr>
            <p:nvPr/>
          </p:nvSpPr>
          <p:spPr bwMode="auto">
            <a:xfrm>
              <a:off x="3089" y="2661"/>
              <a:ext cx="42"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42" name="Rectangle 102"/>
            <p:cNvSpPr>
              <a:spLocks noChangeArrowheads="1"/>
            </p:cNvSpPr>
            <p:nvPr/>
          </p:nvSpPr>
          <p:spPr bwMode="auto">
            <a:xfrm>
              <a:off x="4016" y="2975"/>
              <a:ext cx="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43" name="Rectangle 103"/>
            <p:cNvSpPr>
              <a:spLocks noChangeArrowheads="1"/>
            </p:cNvSpPr>
            <p:nvPr/>
          </p:nvSpPr>
          <p:spPr bwMode="auto">
            <a:xfrm>
              <a:off x="4016" y="3132"/>
              <a:ext cx="49"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44" name="Rectangle 104"/>
            <p:cNvSpPr>
              <a:spLocks noChangeArrowheads="1"/>
            </p:cNvSpPr>
            <p:nvPr/>
          </p:nvSpPr>
          <p:spPr bwMode="auto">
            <a:xfrm>
              <a:off x="4016" y="3290"/>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45" name="Rectangle 105"/>
            <p:cNvSpPr>
              <a:spLocks noChangeArrowheads="1"/>
            </p:cNvSpPr>
            <p:nvPr/>
          </p:nvSpPr>
          <p:spPr bwMode="auto">
            <a:xfrm>
              <a:off x="3826" y="3447"/>
              <a:ext cx="23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46" name="Rectangle 106"/>
            <p:cNvSpPr>
              <a:spLocks noChangeArrowheads="1"/>
            </p:cNvSpPr>
            <p:nvPr/>
          </p:nvSpPr>
          <p:spPr bwMode="auto">
            <a:xfrm>
              <a:off x="4016" y="3604"/>
              <a:ext cx="4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47" name="Rectangle 107"/>
            <p:cNvSpPr>
              <a:spLocks noChangeArrowheads="1"/>
            </p:cNvSpPr>
            <p:nvPr/>
          </p:nvSpPr>
          <p:spPr bwMode="auto">
            <a:xfrm>
              <a:off x="3089" y="3761"/>
              <a:ext cx="976" cy="1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48" name="Oval 109"/>
            <p:cNvSpPr>
              <a:spLocks noChangeArrowheads="1"/>
            </p:cNvSpPr>
            <p:nvPr/>
          </p:nvSpPr>
          <p:spPr bwMode="auto">
            <a:xfrm>
              <a:off x="3768" y="3099"/>
              <a:ext cx="99" cy="100"/>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49" name="Freeform 118"/>
            <p:cNvSpPr>
              <a:spLocks/>
            </p:cNvSpPr>
            <p:nvPr/>
          </p:nvSpPr>
          <p:spPr bwMode="auto">
            <a:xfrm>
              <a:off x="3064" y="3447"/>
              <a:ext cx="307" cy="339"/>
            </a:xfrm>
            <a:custGeom>
              <a:avLst/>
              <a:gdLst>
                <a:gd name="T0" fmla="*/ 307 w 307"/>
                <a:gd name="T1" fmla="*/ 16 h 339"/>
                <a:gd name="T2" fmla="*/ 290 w 307"/>
                <a:gd name="T3" fmla="*/ 0 h 339"/>
                <a:gd name="T4" fmla="*/ 0 w 307"/>
                <a:gd name="T5" fmla="*/ 322 h 339"/>
                <a:gd name="T6" fmla="*/ 17 w 307"/>
                <a:gd name="T7" fmla="*/ 339 h 339"/>
                <a:gd name="T8" fmla="*/ 307 w 307"/>
                <a:gd name="T9" fmla="*/ 16 h 3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7" h="339">
                  <a:moveTo>
                    <a:pt x="307" y="16"/>
                  </a:moveTo>
                  <a:lnTo>
                    <a:pt x="290" y="0"/>
                  </a:lnTo>
                  <a:lnTo>
                    <a:pt x="0" y="322"/>
                  </a:lnTo>
                  <a:lnTo>
                    <a:pt x="17" y="339"/>
                  </a:lnTo>
                  <a:lnTo>
                    <a:pt x="307"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9750" name="Oval 119"/>
            <p:cNvSpPr>
              <a:spLocks noChangeArrowheads="1"/>
            </p:cNvSpPr>
            <p:nvPr/>
          </p:nvSpPr>
          <p:spPr bwMode="auto">
            <a:xfrm>
              <a:off x="3304" y="3422"/>
              <a:ext cx="100" cy="99"/>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51" name="Oval 120"/>
            <p:cNvSpPr>
              <a:spLocks noChangeArrowheads="1"/>
            </p:cNvSpPr>
            <p:nvPr/>
          </p:nvSpPr>
          <p:spPr bwMode="auto">
            <a:xfrm>
              <a:off x="3528" y="3256"/>
              <a:ext cx="99" cy="100"/>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52" name="Oval 121"/>
            <p:cNvSpPr>
              <a:spLocks noChangeArrowheads="1"/>
            </p:cNvSpPr>
            <p:nvPr/>
          </p:nvSpPr>
          <p:spPr bwMode="auto">
            <a:xfrm>
              <a:off x="3991" y="2768"/>
              <a:ext cx="91" cy="100"/>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29753" name="Freeform 122"/>
            <p:cNvSpPr>
              <a:spLocks/>
            </p:cNvSpPr>
            <p:nvPr/>
          </p:nvSpPr>
          <p:spPr bwMode="auto">
            <a:xfrm>
              <a:off x="3354" y="3141"/>
              <a:ext cx="463" cy="339"/>
            </a:xfrm>
            <a:custGeom>
              <a:avLst/>
              <a:gdLst>
                <a:gd name="T0" fmla="*/ 0 w 463"/>
                <a:gd name="T1" fmla="*/ 314 h 339"/>
                <a:gd name="T2" fmla="*/ 8 w 463"/>
                <a:gd name="T3" fmla="*/ 339 h 339"/>
                <a:gd name="T4" fmla="*/ 463 w 463"/>
                <a:gd name="T5" fmla="*/ 24 h 339"/>
                <a:gd name="T6" fmla="*/ 455 w 463"/>
                <a:gd name="T7" fmla="*/ 0 h 339"/>
                <a:gd name="T8" fmla="*/ 0 w 463"/>
                <a:gd name="T9" fmla="*/ 314 h 3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3" h="339">
                  <a:moveTo>
                    <a:pt x="0" y="314"/>
                  </a:moveTo>
                  <a:lnTo>
                    <a:pt x="8" y="339"/>
                  </a:lnTo>
                  <a:lnTo>
                    <a:pt x="463" y="24"/>
                  </a:lnTo>
                  <a:lnTo>
                    <a:pt x="455" y="0"/>
                  </a:lnTo>
                  <a:lnTo>
                    <a:pt x="0" y="3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9754" name="Freeform 123"/>
            <p:cNvSpPr>
              <a:spLocks/>
            </p:cNvSpPr>
            <p:nvPr/>
          </p:nvSpPr>
          <p:spPr bwMode="auto">
            <a:xfrm>
              <a:off x="3784" y="2818"/>
              <a:ext cx="257" cy="356"/>
            </a:xfrm>
            <a:custGeom>
              <a:avLst/>
              <a:gdLst>
                <a:gd name="T0" fmla="*/ 0 w 257"/>
                <a:gd name="T1" fmla="*/ 347 h 356"/>
                <a:gd name="T2" fmla="*/ 25 w 257"/>
                <a:gd name="T3" fmla="*/ 356 h 356"/>
                <a:gd name="T4" fmla="*/ 257 w 257"/>
                <a:gd name="T5" fmla="*/ 8 h 356"/>
                <a:gd name="T6" fmla="*/ 232 w 257"/>
                <a:gd name="T7" fmla="*/ 0 h 356"/>
                <a:gd name="T8" fmla="*/ 0 w 257"/>
                <a:gd name="T9" fmla="*/ 347 h 3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7" h="356">
                  <a:moveTo>
                    <a:pt x="0" y="347"/>
                  </a:moveTo>
                  <a:lnTo>
                    <a:pt x="25" y="356"/>
                  </a:lnTo>
                  <a:lnTo>
                    <a:pt x="257" y="8"/>
                  </a:lnTo>
                  <a:lnTo>
                    <a:pt x="232" y="0"/>
                  </a:lnTo>
                  <a:lnTo>
                    <a:pt x="0" y="3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9755" name="Rectangle 128"/>
            <p:cNvSpPr>
              <a:spLocks noChangeArrowheads="1"/>
            </p:cNvSpPr>
            <p:nvPr/>
          </p:nvSpPr>
          <p:spPr bwMode="auto">
            <a:xfrm>
              <a:off x="2936" y="2419"/>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a:solidFill>
                    <a:srgbClr val="000000"/>
                  </a:solidFill>
                  <a:latin typeface="ＭＳ Ｐゴシック" pitchFamily="50" charset="-128"/>
                </a:rPr>
                <a:t>80</a:t>
              </a:r>
              <a:endParaRPr lang="en-US" altLang="ja-JP" sz="4000">
                <a:ea typeface="HG正楷書体-PRO" pitchFamily="66" charset="-128"/>
              </a:endParaRPr>
            </a:p>
          </p:txBody>
        </p:sp>
        <p:sp>
          <p:nvSpPr>
            <p:cNvPr id="29756" name="Line 129"/>
            <p:cNvSpPr>
              <a:spLocks noChangeShapeType="1"/>
            </p:cNvSpPr>
            <p:nvPr/>
          </p:nvSpPr>
          <p:spPr bwMode="auto">
            <a:xfrm>
              <a:off x="3077" y="2329"/>
              <a:ext cx="75" cy="3"/>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757" name="Line 130"/>
            <p:cNvSpPr>
              <a:spLocks noChangeShapeType="1"/>
            </p:cNvSpPr>
            <p:nvPr/>
          </p:nvSpPr>
          <p:spPr bwMode="auto">
            <a:xfrm flipH="1">
              <a:off x="3069" y="2190"/>
              <a:ext cx="8" cy="1596"/>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758" name="Rectangle 132"/>
            <p:cNvSpPr>
              <a:spLocks noChangeArrowheads="1"/>
            </p:cNvSpPr>
            <p:nvPr/>
          </p:nvSpPr>
          <p:spPr bwMode="auto">
            <a:xfrm>
              <a:off x="2850" y="2134"/>
              <a:ext cx="19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b="1">
                  <a:solidFill>
                    <a:srgbClr val="000000"/>
                  </a:solidFill>
                  <a:latin typeface="ＭＳ Ｐゴシック" pitchFamily="50" charset="-128"/>
                </a:rPr>
                <a:t>100</a:t>
              </a:r>
              <a:endParaRPr lang="en-US" altLang="ja-JP" sz="1600" b="1">
                <a:ea typeface="HG正楷書体-PRO" pitchFamily="66" charset="-128"/>
              </a:endParaRPr>
            </a:p>
          </p:txBody>
        </p:sp>
        <p:sp>
          <p:nvSpPr>
            <p:cNvPr id="29759" name="Line 134"/>
            <p:cNvSpPr>
              <a:spLocks noChangeShapeType="1"/>
            </p:cNvSpPr>
            <p:nvPr/>
          </p:nvSpPr>
          <p:spPr bwMode="auto">
            <a:xfrm>
              <a:off x="3068" y="2193"/>
              <a:ext cx="82"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9708" name="Text Box 139"/>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P31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Effect transition="in" filter="blinds(horizontal)">
                                      <p:cBhvr>
                                        <p:cTn id="7" dur="500"/>
                                        <p:tgtEl>
                                          <p:spTgt spid="327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32773"/>
                                        </p:tgtEl>
                                        <p:attrNameLst>
                                          <p:attrName>style.visibility</p:attrName>
                                        </p:attrNameLst>
                                      </p:cBhvr>
                                      <p:to>
                                        <p:strVal val="visible"/>
                                      </p:to>
                                    </p:set>
                                    <p:anim calcmode="lin" valueType="num">
                                      <p:cBhvr additive="base">
                                        <p:cTn id="12" dur="500" fill="hold"/>
                                        <p:tgtEl>
                                          <p:spTgt spid="32773"/>
                                        </p:tgtEl>
                                        <p:attrNameLst>
                                          <p:attrName>ppt_x</p:attrName>
                                        </p:attrNameLst>
                                      </p:cBhvr>
                                      <p:tavLst>
                                        <p:tav tm="0">
                                          <p:val>
                                            <p:strVal val="1+#ppt_w/2"/>
                                          </p:val>
                                        </p:tav>
                                        <p:tav tm="100000">
                                          <p:val>
                                            <p:strVal val="#ppt_x"/>
                                          </p:val>
                                        </p:tav>
                                      </p:tavLst>
                                    </p:anim>
                                    <p:anim calcmode="lin" valueType="num">
                                      <p:cBhvr additive="base">
                                        <p:cTn id="13" dur="500" fill="hold"/>
                                        <p:tgtEl>
                                          <p:spTgt spid="32773"/>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32776"/>
                                        </p:tgtEl>
                                        <p:attrNameLst>
                                          <p:attrName>style.visibility</p:attrName>
                                        </p:attrNameLst>
                                      </p:cBhvr>
                                      <p:to>
                                        <p:strVal val="visible"/>
                                      </p:to>
                                    </p:set>
                                    <p:anim calcmode="lin" valueType="num">
                                      <p:cBhvr additive="base">
                                        <p:cTn id="18" dur="500" fill="hold"/>
                                        <p:tgtEl>
                                          <p:spTgt spid="32776"/>
                                        </p:tgtEl>
                                        <p:attrNameLst>
                                          <p:attrName>ppt_x</p:attrName>
                                        </p:attrNameLst>
                                      </p:cBhvr>
                                      <p:tavLst>
                                        <p:tav tm="0">
                                          <p:val>
                                            <p:strVal val="1+#ppt_w/2"/>
                                          </p:val>
                                        </p:tav>
                                        <p:tav tm="100000">
                                          <p:val>
                                            <p:strVal val="#ppt_x"/>
                                          </p:val>
                                        </p:tav>
                                      </p:tavLst>
                                    </p:anim>
                                    <p:anim calcmode="lin" valueType="num">
                                      <p:cBhvr additive="base">
                                        <p:cTn id="19" dur="500" fill="hold"/>
                                        <p:tgtEl>
                                          <p:spTgt spid="32776"/>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nodeType="clickEffect">
                                  <p:stCondLst>
                                    <p:cond delay="0"/>
                                  </p:stCondLst>
                                  <p:childTnLst>
                                    <p:set>
                                      <p:cBhvr>
                                        <p:cTn id="23" dur="1" fill="hold">
                                          <p:stCondLst>
                                            <p:cond delay="0"/>
                                          </p:stCondLst>
                                        </p:cTn>
                                        <p:tgtEl>
                                          <p:spTgt spid="32905"/>
                                        </p:tgtEl>
                                        <p:attrNameLst>
                                          <p:attrName>style.visibility</p:attrName>
                                        </p:attrNameLst>
                                      </p:cBhvr>
                                      <p:to>
                                        <p:strVal val="visible"/>
                                      </p:to>
                                    </p:set>
                                    <p:animEffect transition="in" filter="blinds(horizontal)">
                                      <p:cBhvr>
                                        <p:cTn id="24" dur="500"/>
                                        <p:tgtEl>
                                          <p:spTgt spid="32905"/>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nodeType="clickEffect">
                                  <p:stCondLst>
                                    <p:cond delay="0"/>
                                  </p:stCondLst>
                                  <p:childTnLst>
                                    <p:set>
                                      <p:cBhvr>
                                        <p:cTn id="28" dur="1" fill="hold">
                                          <p:stCondLst>
                                            <p:cond delay="0"/>
                                          </p:stCondLst>
                                        </p:cTn>
                                        <p:tgtEl>
                                          <p:spTgt spid="32908"/>
                                        </p:tgtEl>
                                        <p:attrNameLst>
                                          <p:attrName>style.visibility</p:attrName>
                                        </p:attrNameLst>
                                      </p:cBhvr>
                                      <p:to>
                                        <p:strVal val="visible"/>
                                      </p:to>
                                    </p:set>
                                    <p:anim calcmode="lin" valueType="num">
                                      <p:cBhvr additive="base">
                                        <p:cTn id="29" dur="500" fill="hold"/>
                                        <p:tgtEl>
                                          <p:spTgt spid="32908"/>
                                        </p:tgtEl>
                                        <p:attrNameLst>
                                          <p:attrName>ppt_x</p:attrName>
                                        </p:attrNameLst>
                                      </p:cBhvr>
                                      <p:tavLst>
                                        <p:tav tm="0">
                                          <p:val>
                                            <p:strVal val="0-#ppt_w/2"/>
                                          </p:val>
                                        </p:tav>
                                        <p:tav tm="100000">
                                          <p:val>
                                            <p:strVal val="#ppt_x"/>
                                          </p:val>
                                        </p:tav>
                                      </p:tavLst>
                                    </p:anim>
                                    <p:anim calcmode="lin" valueType="num">
                                      <p:cBhvr additive="base">
                                        <p:cTn id="30" dur="500" fill="hold"/>
                                        <p:tgtEl>
                                          <p:spTgt spid="32908"/>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nodeType="clickEffect">
                                  <p:stCondLst>
                                    <p:cond delay="0"/>
                                  </p:stCondLst>
                                  <p:childTnLst>
                                    <p:set>
                                      <p:cBhvr>
                                        <p:cTn id="34" dur="1" fill="hold">
                                          <p:stCondLst>
                                            <p:cond delay="0"/>
                                          </p:stCondLst>
                                        </p:cTn>
                                        <p:tgtEl>
                                          <p:spTgt spid="32909"/>
                                        </p:tgtEl>
                                        <p:attrNameLst>
                                          <p:attrName>style.visibility</p:attrName>
                                        </p:attrNameLst>
                                      </p:cBhvr>
                                      <p:to>
                                        <p:strVal val="visible"/>
                                      </p:to>
                                    </p:set>
                                    <p:animEffect transition="in" filter="blinds(horizontal)">
                                      <p:cBhvr>
                                        <p:cTn id="35" dur="500"/>
                                        <p:tgtEl>
                                          <p:spTgt spid="329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autoUpdateAnimBg="0"/>
      <p:bldP spid="32773" grpId="0" autoUpdateAnimBg="0"/>
      <p:bldP spid="32776"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146"/>
          <p:cNvSpPr>
            <a:spLocks noChangeArrowheads="1"/>
          </p:cNvSpPr>
          <p:nvPr/>
        </p:nvSpPr>
        <p:spPr bwMode="auto">
          <a:xfrm>
            <a:off x="625475" y="798513"/>
            <a:ext cx="8251825" cy="3471862"/>
          </a:xfrm>
          <a:prstGeom prst="roundRect">
            <a:avLst>
              <a:gd name="adj" fmla="val 16667"/>
            </a:avLst>
          </a:prstGeom>
          <a:solidFill>
            <a:schemeClr val="tx1"/>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23" name="Text Box 4"/>
          <p:cNvSpPr txBox="1">
            <a:spLocks noChangeArrowheads="1"/>
          </p:cNvSpPr>
          <p:nvPr/>
        </p:nvSpPr>
        <p:spPr bwMode="auto">
          <a:xfrm>
            <a:off x="915988" y="311150"/>
            <a:ext cx="63103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chemeClr val="bg1"/>
                </a:solidFill>
                <a:ea typeface="HGPｺﾞｼｯｸE" pitchFamily="50" charset="-128"/>
              </a:rPr>
              <a:t>２）効果は可能な限り対策内容ごとに把握する</a:t>
            </a:r>
          </a:p>
        </p:txBody>
      </p:sp>
      <p:sp>
        <p:nvSpPr>
          <p:cNvPr id="33797" name="Text Box 5"/>
          <p:cNvSpPr txBox="1">
            <a:spLocks noChangeArrowheads="1"/>
          </p:cNvSpPr>
          <p:nvPr/>
        </p:nvSpPr>
        <p:spPr bwMode="auto">
          <a:xfrm>
            <a:off x="977900" y="4430713"/>
            <a:ext cx="72421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chemeClr val="bg1"/>
                </a:solidFill>
                <a:ea typeface="HGPｺﾞｼｯｸE" pitchFamily="50" charset="-128"/>
              </a:rPr>
              <a:t>３）付帯効果と他部署への影響を確認する</a:t>
            </a:r>
          </a:p>
        </p:txBody>
      </p:sp>
      <p:sp>
        <p:nvSpPr>
          <p:cNvPr id="33798" name="Text Box 6"/>
          <p:cNvSpPr txBox="1">
            <a:spLocks noChangeArrowheads="1"/>
          </p:cNvSpPr>
          <p:nvPr/>
        </p:nvSpPr>
        <p:spPr bwMode="auto">
          <a:xfrm>
            <a:off x="3798888" y="4999038"/>
            <a:ext cx="44132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a:solidFill>
                  <a:schemeClr val="bg2"/>
                </a:solidFill>
                <a:latin typeface="HG創英角ﾎﾟｯﾌﾟ体" pitchFamily="49" charset="-128"/>
                <a:ea typeface="HG創英角ﾎﾟｯﾌﾟ体" pitchFamily="49" charset="-128"/>
              </a:rPr>
              <a:t>◇</a:t>
            </a:r>
            <a:r>
              <a:rPr lang="ja-JP" altLang="en-US" sz="2000">
                <a:solidFill>
                  <a:schemeClr val="bg2"/>
                </a:solidFill>
                <a:ea typeface="HGPｺﾞｼｯｸE" pitchFamily="50" charset="-128"/>
              </a:rPr>
              <a:t>良い効果　　　　プラスの影響　　　　　</a:t>
            </a:r>
          </a:p>
        </p:txBody>
      </p:sp>
      <p:grpSp>
        <p:nvGrpSpPr>
          <p:cNvPr id="33934" name="Group 142"/>
          <p:cNvGrpSpPr>
            <a:grpSpLocks/>
          </p:cNvGrpSpPr>
          <p:nvPr/>
        </p:nvGrpSpPr>
        <p:grpSpPr bwMode="auto">
          <a:xfrm>
            <a:off x="5064125" y="1865313"/>
            <a:ext cx="1503363" cy="1068387"/>
            <a:chOff x="3139" y="1162"/>
            <a:chExt cx="947" cy="673"/>
          </a:xfrm>
        </p:grpSpPr>
        <p:sp>
          <p:nvSpPr>
            <p:cNvPr id="30833" name="Rectangle 20"/>
            <p:cNvSpPr>
              <a:spLocks noChangeArrowheads="1"/>
            </p:cNvSpPr>
            <p:nvPr/>
          </p:nvSpPr>
          <p:spPr bwMode="auto">
            <a:xfrm>
              <a:off x="3689" y="1468"/>
              <a:ext cx="39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b="1">
                  <a:solidFill>
                    <a:srgbClr val="FF0000"/>
                  </a:solidFill>
                  <a:latin typeface="ＭＳ Ｐゴシック" pitchFamily="50" charset="-128"/>
                </a:rPr>
                <a:t>対策２  </a:t>
              </a:r>
              <a:endParaRPr lang="ja-JP" altLang="en-US" sz="4000">
                <a:ea typeface="HG正楷書体-PRO" pitchFamily="66" charset="-128"/>
              </a:endParaRPr>
            </a:p>
          </p:txBody>
        </p:sp>
        <p:sp>
          <p:nvSpPr>
            <p:cNvPr id="30834" name="Rectangle 16"/>
            <p:cNvSpPr>
              <a:spLocks noChangeArrowheads="1"/>
            </p:cNvSpPr>
            <p:nvPr/>
          </p:nvSpPr>
          <p:spPr bwMode="auto">
            <a:xfrm>
              <a:off x="3418" y="1162"/>
              <a:ext cx="39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b="1">
                  <a:solidFill>
                    <a:srgbClr val="FF0000"/>
                  </a:solidFill>
                  <a:latin typeface="ＭＳ Ｐゴシック" pitchFamily="50" charset="-128"/>
                </a:rPr>
                <a:t>対策 １ </a:t>
              </a:r>
              <a:endParaRPr lang="ja-JP" altLang="en-US" sz="4000">
                <a:ea typeface="HG正楷書体-PRO" pitchFamily="66" charset="-128"/>
              </a:endParaRPr>
            </a:p>
          </p:txBody>
        </p:sp>
        <p:grpSp>
          <p:nvGrpSpPr>
            <p:cNvPr id="30835" name="Group 95"/>
            <p:cNvGrpSpPr>
              <a:grpSpLocks/>
            </p:cNvGrpSpPr>
            <p:nvPr/>
          </p:nvGrpSpPr>
          <p:grpSpPr bwMode="auto">
            <a:xfrm>
              <a:off x="3139" y="1284"/>
              <a:ext cx="263" cy="260"/>
              <a:chOff x="3392" y="1515"/>
              <a:chExt cx="263" cy="260"/>
            </a:xfrm>
          </p:grpSpPr>
          <p:sp>
            <p:nvSpPr>
              <p:cNvPr id="30839" name="Freeform 93"/>
              <p:cNvSpPr>
                <a:spLocks/>
              </p:cNvSpPr>
              <p:nvPr/>
            </p:nvSpPr>
            <p:spPr bwMode="auto">
              <a:xfrm>
                <a:off x="3438" y="1515"/>
                <a:ext cx="217" cy="222"/>
              </a:xfrm>
              <a:custGeom>
                <a:avLst/>
                <a:gdLst>
                  <a:gd name="T0" fmla="*/ 217 w 217"/>
                  <a:gd name="T1" fmla="*/ 15 h 222"/>
                  <a:gd name="T2" fmla="*/ 209 w 217"/>
                  <a:gd name="T3" fmla="*/ 0 h 222"/>
                  <a:gd name="T4" fmla="*/ 0 w 217"/>
                  <a:gd name="T5" fmla="*/ 207 h 222"/>
                  <a:gd name="T6" fmla="*/ 8 w 217"/>
                  <a:gd name="T7" fmla="*/ 222 h 222"/>
                  <a:gd name="T8" fmla="*/ 217 w 217"/>
                  <a:gd name="T9" fmla="*/ 15 h 2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7" h="222">
                    <a:moveTo>
                      <a:pt x="217" y="15"/>
                    </a:moveTo>
                    <a:lnTo>
                      <a:pt x="209" y="0"/>
                    </a:lnTo>
                    <a:lnTo>
                      <a:pt x="0" y="207"/>
                    </a:lnTo>
                    <a:lnTo>
                      <a:pt x="8" y="222"/>
                    </a:lnTo>
                    <a:lnTo>
                      <a:pt x="217" y="1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0840" name="Freeform 94"/>
              <p:cNvSpPr>
                <a:spLocks/>
              </p:cNvSpPr>
              <p:nvPr/>
            </p:nvSpPr>
            <p:spPr bwMode="auto">
              <a:xfrm>
                <a:off x="3392" y="1676"/>
                <a:ext cx="108" cy="99"/>
              </a:xfrm>
              <a:custGeom>
                <a:avLst/>
                <a:gdLst>
                  <a:gd name="T0" fmla="*/ 39 w 108"/>
                  <a:gd name="T1" fmla="*/ 0 h 99"/>
                  <a:gd name="T2" fmla="*/ 0 w 108"/>
                  <a:gd name="T3" fmla="*/ 99 h 99"/>
                  <a:gd name="T4" fmla="*/ 108 w 108"/>
                  <a:gd name="T5" fmla="*/ 69 h 99"/>
                  <a:gd name="T6" fmla="*/ 39 w 108"/>
                  <a:gd name="T7" fmla="*/ 0 h 9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8" h="99">
                    <a:moveTo>
                      <a:pt x="39" y="0"/>
                    </a:moveTo>
                    <a:lnTo>
                      <a:pt x="0" y="99"/>
                    </a:lnTo>
                    <a:lnTo>
                      <a:pt x="108" y="69"/>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0836" name="Group 98"/>
            <p:cNvGrpSpPr>
              <a:grpSpLocks/>
            </p:cNvGrpSpPr>
            <p:nvPr/>
          </p:nvGrpSpPr>
          <p:grpSpPr bwMode="auto">
            <a:xfrm>
              <a:off x="3387" y="1567"/>
              <a:ext cx="263" cy="268"/>
              <a:chOff x="3640" y="1798"/>
              <a:chExt cx="263" cy="268"/>
            </a:xfrm>
          </p:grpSpPr>
          <p:sp>
            <p:nvSpPr>
              <p:cNvPr id="30837" name="Freeform 96"/>
              <p:cNvSpPr>
                <a:spLocks/>
              </p:cNvSpPr>
              <p:nvPr/>
            </p:nvSpPr>
            <p:spPr bwMode="auto">
              <a:xfrm>
                <a:off x="3686" y="1798"/>
                <a:ext cx="217" cy="222"/>
              </a:xfrm>
              <a:custGeom>
                <a:avLst/>
                <a:gdLst>
                  <a:gd name="T0" fmla="*/ 217 w 217"/>
                  <a:gd name="T1" fmla="*/ 15 h 222"/>
                  <a:gd name="T2" fmla="*/ 209 w 217"/>
                  <a:gd name="T3" fmla="*/ 0 h 222"/>
                  <a:gd name="T4" fmla="*/ 0 w 217"/>
                  <a:gd name="T5" fmla="*/ 206 h 222"/>
                  <a:gd name="T6" fmla="*/ 8 w 217"/>
                  <a:gd name="T7" fmla="*/ 222 h 222"/>
                  <a:gd name="T8" fmla="*/ 217 w 217"/>
                  <a:gd name="T9" fmla="*/ 15 h 2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7" h="222">
                    <a:moveTo>
                      <a:pt x="217" y="15"/>
                    </a:moveTo>
                    <a:lnTo>
                      <a:pt x="209" y="0"/>
                    </a:lnTo>
                    <a:lnTo>
                      <a:pt x="0" y="206"/>
                    </a:lnTo>
                    <a:lnTo>
                      <a:pt x="8" y="222"/>
                    </a:lnTo>
                    <a:lnTo>
                      <a:pt x="217" y="1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0838" name="Freeform 97"/>
              <p:cNvSpPr>
                <a:spLocks/>
              </p:cNvSpPr>
              <p:nvPr/>
            </p:nvSpPr>
            <p:spPr bwMode="auto">
              <a:xfrm>
                <a:off x="3640" y="1959"/>
                <a:ext cx="108" cy="107"/>
              </a:xfrm>
              <a:custGeom>
                <a:avLst/>
                <a:gdLst>
                  <a:gd name="T0" fmla="*/ 38 w 108"/>
                  <a:gd name="T1" fmla="*/ 0 h 107"/>
                  <a:gd name="T2" fmla="*/ 0 w 108"/>
                  <a:gd name="T3" fmla="*/ 107 h 107"/>
                  <a:gd name="T4" fmla="*/ 108 w 108"/>
                  <a:gd name="T5" fmla="*/ 68 h 107"/>
                  <a:gd name="T6" fmla="*/ 38 w 108"/>
                  <a:gd name="T7" fmla="*/ 0 h 10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8" h="107">
                    <a:moveTo>
                      <a:pt x="38" y="0"/>
                    </a:moveTo>
                    <a:lnTo>
                      <a:pt x="0" y="107"/>
                    </a:lnTo>
                    <a:lnTo>
                      <a:pt x="108" y="68"/>
                    </a:lnTo>
                    <a:lnTo>
                      <a:pt x="3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grpSp>
        <p:nvGrpSpPr>
          <p:cNvPr id="33932" name="Group 140"/>
          <p:cNvGrpSpPr>
            <a:grpSpLocks/>
          </p:cNvGrpSpPr>
          <p:nvPr/>
        </p:nvGrpSpPr>
        <p:grpSpPr bwMode="auto">
          <a:xfrm>
            <a:off x="2528888" y="1620838"/>
            <a:ext cx="6615112" cy="1619250"/>
            <a:chOff x="1416" y="1047"/>
            <a:chExt cx="4167" cy="1020"/>
          </a:xfrm>
        </p:grpSpPr>
        <p:sp>
          <p:nvSpPr>
            <p:cNvPr id="30827" name="Text Box 127"/>
            <p:cNvSpPr txBox="1">
              <a:spLocks noChangeArrowheads="1"/>
            </p:cNvSpPr>
            <p:nvPr/>
          </p:nvSpPr>
          <p:spPr bwMode="auto">
            <a:xfrm>
              <a:off x="4920" y="1505"/>
              <a:ext cx="66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solidFill>
                    <a:schemeClr val="hlink"/>
                  </a:solidFill>
                  <a:ea typeface="HG丸ｺﾞｼｯｸM-PRO" pitchFamily="50" charset="-128"/>
                </a:rPr>
                <a:t>効果</a:t>
              </a:r>
            </a:p>
          </p:txBody>
        </p:sp>
        <p:sp>
          <p:nvSpPr>
            <p:cNvPr id="30828" name="Rectangle 81"/>
            <p:cNvSpPr>
              <a:spLocks noChangeArrowheads="1"/>
            </p:cNvSpPr>
            <p:nvPr/>
          </p:nvSpPr>
          <p:spPr bwMode="auto">
            <a:xfrm flipV="1">
              <a:off x="1444" y="1341"/>
              <a:ext cx="3624" cy="27"/>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829" name="Rectangle 101"/>
            <p:cNvSpPr>
              <a:spLocks noChangeArrowheads="1"/>
            </p:cNvSpPr>
            <p:nvPr/>
          </p:nvSpPr>
          <p:spPr bwMode="auto">
            <a:xfrm flipV="1">
              <a:off x="3147" y="1963"/>
              <a:ext cx="1922" cy="27"/>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830" name="Rectangle 121"/>
            <p:cNvSpPr>
              <a:spLocks noChangeArrowheads="1"/>
            </p:cNvSpPr>
            <p:nvPr/>
          </p:nvSpPr>
          <p:spPr bwMode="auto">
            <a:xfrm>
              <a:off x="2190" y="1875"/>
              <a:ext cx="88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0" b="1">
                  <a:solidFill>
                    <a:schemeClr val="hlink"/>
                  </a:solidFill>
                  <a:latin typeface="ＭＳ Ｐゴシック" pitchFamily="50" charset="-128"/>
                </a:rPr>
                <a:t>対策実施後</a:t>
              </a:r>
              <a:endParaRPr lang="ja-JP" altLang="en-US" sz="2000">
                <a:ea typeface="HG正楷書体-PRO" pitchFamily="66" charset="-128"/>
              </a:endParaRPr>
            </a:p>
          </p:txBody>
        </p:sp>
        <p:sp>
          <p:nvSpPr>
            <p:cNvPr id="30831" name="Rectangle 123"/>
            <p:cNvSpPr>
              <a:spLocks noChangeArrowheads="1"/>
            </p:cNvSpPr>
            <p:nvPr/>
          </p:nvSpPr>
          <p:spPr bwMode="auto">
            <a:xfrm>
              <a:off x="1416" y="1047"/>
              <a:ext cx="64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0" b="1">
                  <a:solidFill>
                    <a:schemeClr val="hlink"/>
                  </a:solidFill>
                  <a:latin typeface="ＭＳ Ｐゴシック" pitchFamily="50" charset="-128"/>
                </a:rPr>
                <a:t>対策前</a:t>
              </a:r>
              <a:endParaRPr lang="ja-JP" altLang="en-US" sz="2000">
                <a:solidFill>
                  <a:schemeClr val="hlink"/>
                </a:solidFill>
                <a:ea typeface="HG正楷書体-PRO" pitchFamily="66" charset="-128"/>
              </a:endParaRPr>
            </a:p>
          </p:txBody>
        </p:sp>
        <p:sp>
          <p:nvSpPr>
            <p:cNvPr id="30832" name="Line 128"/>
            <p:cNvSpPr>
              <a:spLocks noChangeShapeType="1"/>
            </p:cNvSpPr>
            <p:nvPr/>
          </p:nvSpPr>
          <p:spPr bwMode="auto">
            <a:xfrm>
              <a:off x="4931" y="1356"/>
              <a:ext cx="0" cy="576"/>
            </a:xfrm>
            <a:prstGeom prst="line">
              <a:avLst/>
            </a:prstGeom>
            <a:noFill/>
            <a:ln w="9525">
              <a:solidFill>
                <a:schemeClr val="hlink"/>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3936" name="Group 144"/>
          <p:cNvGrpSpPr>
            <a:grpSpLocks/>
          </p:cNvGrpSpPr>
          <p:nvPr/>
        </p:nvGrpSpPr>
        <p:grpSpPr bwMode="auto">
          <a:xfrm>
            <a:off x="1468438" y="885825"/>
            <a:ext cx="6230937" cy="3371850"/>
            <a:chOff x="925" y="558"/>
            <a:chExt cx="3925" cy="2124"/>
          </a:xfrm>
        </p:grpSpPr>
        <p:sp>
          <p:nvSpPr>
            <p:cNvPr id="30733" name="Rectangle 13"/>
            <p:cNvSpPr>
              <a:spLocks noChangeArrowheads="1"/>
            </p:cNvSpPr>
            <p:nvPr/>
          </p:nvSpPr>
          <p:spPr bwMode="auto">
            <a:xfrm>
              <a:off x="1165" y="703"/>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400" b="1">
                  <a:solidFill>
                    <a:srgbClr val="000000"/>
                  </a:solidFill>
                  <a:latin typeface="ＭＳ Ｐゴシック" pitchFamily="50" charset="-128"/>
                </a:rPr>
                <a:t>50</a:t>
              </a:r>
              <a:endParaRPr lang="en-US" altLang="ja-JP" sz="4000">
                <a:ea typeface="HG正楷書体-PRO" pitchFamily="66" charset="-128"/>
              </a:endParaRPr>
            </a:p>
          </p:txBody>
        </p:sp>
        <p:sp>
          <p:nvSpPr>
            <p:cNvPr id="30734" name="Rectangle 14"/>
            <p:cNvSpPr>
              <a:spLocks noChangeArrowheads="1"/>
            </p:cNvSpPr>
            <p:nvPr/>
          </p:nvSpPr>
          <p:spPr bwMode="auto">
            <a:xfrm>
              <a:off x="1165" y="1009"/>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400" b="1">
                  <a:solidFill>
                    <a:srgbClr val="000000"/>
                  </a:solidFill>
                  <a:latin typeface="ＭＳ Ｐゴシック" pitchFamily="50" charset="-128"/>
                </a:rPr>
                <a:t>40</a:t>
              </a:r>
              <a:endParaRPr lang="en-US" altLang="ja-JP" sz="4000">
                <a:ea typeface="HG正楷書体-PRO" pitchFamily="66" charset="-128"/>
              </a:endParaRPr>
            </a:p>
          </p:txBody>
        </p:sp>
        <p:sp>
          <p:nvSpPr>
            <p:cNvPr id="30735" name="Rectangle 15"/>
            <p:cNvSpPr>
              <a:spLocks noChangeArrowheads="1"/>
            </p:cNvSpPr>
            <p:nvPr/>
          </p:nvSpPr>
          <p:spPr bwMode="auto">
            <a:xfrm>
              <a:off x="925" y="1169"/>
              <a:ext cx="16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0" b="1">
                  <a:solidFill>
                    <a:srgbClr val="000000"/>
                  </a:solidFill>
                  <a:latin typeface="ＭＳ Ｐゴシック" pitchFamily="50" charset="-128"/>
                </a:rPr>
                <a:t>不</a:t>
              </a:r>
              <a:endParaRPr lang="ja-JP" altLang="en-US" sz="2000">
                <a:ea typeface="HG正楷書体-PRO" pitchFamily="66" charset="-128"/>
              </a:endParaRPr>
            </a:p>
          </p:txBody>
        </p:sp>
        <p:sp>
          <p:nvSpPr>
            <p:cNvPr id="30736" name="Rectangle 17"/>
            <p:cNvSpPr>
              <a:spLocks noChangeArrowheads="1"/>
            </p:cNvSpPr>
            <p:nvPr/>
          </p:nvSpPr>
          <p:spPr bwMode="auto">
            <a:xfrm>
              <a:off x="925" y="1315"/>
              <a:ext cx="16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0" b="1">
                  <a:solidFill>
                    <a:srgbClr val="000000"/>
                  </a:solidFill>
                  <a:latin typeface="ＭＳ Ｐゴシック" pitchFamily="50" charset="-128"/>
                </a:rPr>
                <a:t>良</a:t>
              </a:r>
              <a:endParaRPr lang="ja-JP" altLang="en-US" sz="2000">
                <a:ea typeface="HG正楷書体-PRO" pitchFamily="66" charset="-128"/>
              </a:endParaRPr>
            </a:p>
          </p:txBody>
        </p:sp>
        <p:sp>
          <p:nvSpPr>
            <p:cNvPr id="30737" name="Rectangle 18"/>
            <p:cNvSpPr>
              <a:spLocks noChangeArrowheads="1"/>
            </p:cNvSpPr>
            <p:nvPr/>
          </p:nvSpPr>
          <p:spPr bwMode="auto">
            <a:xfrm>
              <a:off x="1165" y="1315"/>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400" b="1">
                  <a:solidFill>
                    <a:srgbClr val="000000"/>
                  </a:solidFill>
                  <a:latin typeface="ＭＳ Ｐゴシック" pitchFamily="50" charset="-128"/>
                </a:rPr>
                <a:t>30</a:t>
              </a:r>
              <a:endParaRPr lang="en-US" altLang="ja-JP" sz="4000">
                <a:ea typeface="HG正楷書体-PRO" pitchFamily="66" charset="-128"/>
              </a:endParaRPr>
            </a:p>
          </p:txBody>
        </p:sp>
        <p:sp>
          <p:nvSpPr>
            <p:cNvPr id="30738" name="Rectangle 19"/>
            <p:cNvSpPr>
              <a:spLocks noChangeArrowheads="1"/>
            </p:cNvSpPr>
            <p:nvPr/>
          </p:nvSpPr>
          <p:spPr bwMode="auto">
            <a:xfrm>
              <a:off x="925" y="1475"/>
              <a:ext cx="16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0" b="1">
                  <a:solidFill>
                    <a:srgbClr val="000000"/>
                  </a:solidFill>
                  <a:latin typeface="ＭＳ Ｐゴシック" pitchFamily="50" charset="-128"/>
                </a:rPr>
                <a:t>件</a:t>
              </a:r>
              <a:endParaRPr lang="ja-JP" altLang="en-US" sz="2000">
                <a:ea typeface="HG正楷書体-PRO" pitchFamily="66" charset="-128"/>
              </a:endParaRPr>
            </a:p>
          </p:txBody>
        </p:sp>
        <p:sp>
          <p:nvSpPr>
            <p:cNvPr id="30739" name="Rectangle 21"/>
            <p:cNvSpPr>
              <a:spLocks noChangeArrowheads="1"/>
            </p:cNvSpPr>
            <p:nvPr/>
          </p:nvSpPr>
          <p:spPr bwMode="auto">
            <a:xfrm>
              <a:off x="925" y="1621"/>
              <a:ext cx="16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0" b="1">
                  <a:solidFill>
                    <a:srgbClr val="000000"/>
                  </a:solidFill>
                  <a:latin typeface="ＭＳ Ｐゴシック" pitchFamily="50" charset="-128"/>
                </a:rPr>
                <a:t>数</a:t>
              </a:r>
              <a:endParaRPr lang="ja-JP" altLang="en-US" sz="2000">
                <a:ea typeface="HG正楷書体-PRO" pitchFamily="66" charset="-128"/>
              </a:endParaRPr>
            </a:p>
          </p:txBody>
        </p:sp>
        <p:sp>
          <p:nvSpPr>
            <p:cNvPr id="30740" name="Rectangle 22"/>
            <p:cNvSpPr>
              <a:spLocks noChangeArrowheads="1"/>
            </p:cNvSpPr>
            <p:nvPr/>
          </p:nvSpPr>
          <p:spPr bwMode="auto">
            <a:xfrm>
              <a:off x="1165" y="1621"/>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400" b="1">
                  <a:solidFill>
                    <a:srgbClr val="000000"/>
                  </a:solidFill>
                  <a:latin typeface="ＭＳ Ｐゴシック" pitchFamily="50" charset="-128"/>
                </a:rPr>
                <a:t>20</a:t>
              </a:r>
              <a:endParaRPr lang="en-US" altLang="ja-JP" sz="4000">
                <a:ea typeface="HG正楷書体-PRO" pitchFamily="66" charset="-128"/>
              </a:endParaRPr>
            </a:p>
          </p:txBody>
        </p:sp>
        <p:sp>
          <p:nvSpPr>
            <p:cNvPr id="30741" name="Rectangle 23"/>
            <p:cNvSpPr>
              <a:spLocks noChangeArrowheads="1"/>
            </p:cNvSpPr>
            <p:nvPr/>
          </p:nvSpPr>
          <p:spPr bwMode="auto">
            <a:xfrm>
              <a:off x="1165" y="1926"/>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400" b="1">
                  <a:solidFill>
                    <a:srgbClr val="000000"/>
                  </a:solidFill>
                  <a:latin typeface="ＭＳ Ｐゴシック" pitchFamily="50" charset="-128"/>
                </a:rPr>
                <a:t>10</a:t>
              </a:r>
              <a:endParaRPr lang="en-US" altLang="ja-JP" sz="4000">
                <a:ea typeface="HG正楷書体-PRO" pitchFamily="66" charset="-128"/>
              </a:endParaRPr>
            </a:p>
          </p:txBody>
        </p:sp>
        <p:sp>
          <p:nvSpPr>
            <p:cNvPr id="30742" name="Rectangle 24"/>
            <p:cNvSpPr>
              <a:spLocks noChangeArrowheads="1"/>
            </p:cNvSpPr>
            <p:nvPr/>
          </p:nvSpPr>
          <p:spPr bwMode="auto">
            <a:xfrm>
              <a:off x="1613"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400" b="1">
                  <a:solidFill>
                    <a:srgbClr val="000000"/>
                  </a:solidFill>
                  <a:latin typeface="ＭＳ Ｐゴシック" pitchFamily="50" charset="-128"/>
                </a:rPr>
                <a:t>1</a:t>
              </a:r>
              <a:endParaRPr lang="en-US" altLang="ja-JP" sz="4000">
                <a:ea typeface="HG正楷書体-PRO" pitchFamily="66" charset="-128"/>
              </a:endParaRPr>
            </a:p>
          </p:txBody>
        </p:sp>
        <p:sp>
          <p:nvSpPr>
            <p:cNvPr id="30743" name="Rectangle 25"/>
            <p:cNvSpPr>
              <a:spLocks noChangeArrowheads="1"/>
            </p:cNvSpPr>
            <p:nvPr/>
          </p:nvSpPr>
          <p:spPr bwMode="auto">
            <a:xfrm>
              <a:off x="1884"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400" b="1">
                  <a:solidFill>
                    <a:srgbClr val="000000"/>
                  </a:solidFill>
                  <a:latin typeface="ＭＳ Ｐゴシック" pitchFamily="50" charset="-128"/>
                </a:rPr>
                <a:t>2</a:t>
              </a:r>
              <a:endParaRPr lang="en-US" altLang="ja-JP" sz="4000">
                <a:ea typeface="HG正楷書体-PRO" pitchFamily="66" charset="-128"/>
              </a:endParaRPr>
            </a:p>
          </p:txBody>
        </p:sp>
        <p:sp>
          <p:nvSpPr>
            <p:cNvPr id="30744" name="Rectangle 26"/>
            <p:cNvSpPr>
              <a:spLocks noChangeArrowheads="1"/>
            </p:cNvSpPr>
            <p:nvPr/>
          </p:nvSpPr>
          <p:spPr bwMode="auto">
            <a:xfrm>
              <a:off x="2155"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400" b="1">
                  <a:solidFill>
                    <a:srgbClr val="000000"/>
                  </a:solidFill>
                  <a:latin typeface="ＭＳ Ｐゴシック" pitchFamily="50" charset="-128"/>
                </a:rPr>
                <a:t>3</a:t>
              </a:r>
              <a:endParaRPr lang="en-US" altLang="ja-JP" sz="4000">
                <a:ea typeface="HG正楷書体-PRO" pitchFamily="66" charset="-128"/>
              </a:endParaRPr>
            </a:p>
          </p:txBody>
        </p:sp>
        <p:sp>
          <p:nvSpPr>
            <p:cNvPr id="30745" name="Rectangle 27"/>
            <p:cNvSpPr>
              <a:spLocks noChangeArrowheads="1"/>
            </p:cNvSpPr>
            <p:nvPr/>
          </p:nvSpPr>
          <p:spPr bwMode="auto">
            <a:xfrm>
              <a:off x="2426"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400" b="1">
                  <a:solidFill>
                    <a:srgbClr val="000000"/>
                  </a:solidFill>
                  <a:latin typeface="ＭＳ Ｐゴシック" pitchFamily="50" charset="-128"/>
                </a:rPr>
                <a:t>4</a:t>
              </a:r>
              <a:endParaRPr lang="en-US" altLang="ja-JP" sz="4000">
                <a:ea typeface="HG正楷書体-PRO" pitchFamily="66" charset="-128"/>
              </a:endParaRPr>
            </a:p>
          </p:txBody>
        </p:sp>
        <p:sp>
          <p:nvSpPr>
            <p:cNvPr id="30746" name="Rectangle 28"/>
            <p:cNvSpPr>
              <a:spLocks noChangeArrowheads="1"/>
            </p:cNvSpPr>
            <p:nvPr/>
          </p:nvSpPr>
          <p:spPr bwMode="auto">
            <a:xfrm>
              <a:off x="2697"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400" b="1">
                  <a:solidFill>
                    <a:srgbClr val="000000"/>
                  </a:solidFill>
                  <a:latin typeface="ＭＳ Ｐゴシック" pitchFamily="50" charset="-128"/>
                </a:rPr>
                <a:t>5</a:t>
              </a:r>
              <a:endParaRPr lang="en-US" altLang="ja-JP" sz="4000">
                <a:ea typeface="HG正楷書体-PRO" pitchFamily="66" charset="-128"/>
              </a:endParaRPr>
            </a:p>
          </p:txBody>
        </p:sp>
        <p:sp>
          <p:nvSpPr>
            <p:cNvPr id="30747" name="Rectangle 29"/>
            <p:cNvSpPr>
              <a:spLocks noChangeArrowheads="1"/>
            </p:cNvSpPr>
            <p:nvPr/>
          </p:nvSpPr>
          <p:spPr bwMode="auto">
            <a:xfrm>
              <a:off x="2968"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400" b="1">
                  <a:solidFill>
                    <a:srgbClr val="000000"/>
                  </a:solidFill>
                  <a:latin typeface="ＭＳ Ｐゴシック" pitchFamily="50" charset="-128"/>
                </a:rPr>
                <a:t>6</a:t>
              </a:r>
              <a:endParaRPr lang="en-US" altLang="ja-JP" sz="4000">
                <a:ea typeface="HG正楷書体-PRO" pitchFamily="66" charset="-128"/>
              </a:endParaRPr>
            </a:p>
          </p:txBody>
        </p:sp>
        <p:sp>
          <p:nvSpPr>
            <p:cNvPr id="30748" name="Rectangle 30"/>
            <p:cNvSpPr>
              <a:spLocks noChangeArrowheads="1"/>
            </p:cNvSpPr>
            <p:nvPr/>
          </p:nvSpPr>
          <p:spPr bwMode="auto">
            <a:xfrm>
              <a:off x="3239"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400" b="1">
                  <a:solidFill>
                    <a:srgbClr val="000000"/>
                  </a:solidFill>
                  <a:latin typeface="ＭＳ Ｐゴシック" pitchFamily="50" charset="-128"/>
                </a:rPr>
                <a:t>7</a:t>
              </a:r>
              <a:endParaRPr lang="en-US" altLang="ja-JP" sz="4000">
                <a:ea typeface="HG正楷書体-PRO" pitchFamily="66" charset="-128"/>
              </a:endParaRPr>
            </a:p>
          </p:txBody>
        </p:sp>
        <p:sp>
          <p:nvSpPr>
            <p:cNvPr id="30749" name="Rectangle 31"/>
            <p:cNvSpPr>
              <a:spLocks noChangeArrowheads="1"/>
            </p:cNvSpPr>
            <p:nvPr/>
          </p:nvSpPr>
          <p:spPr bwMode="auto">
            <a:xfrm>
              <a:off x="3510"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400" b="1">
                  <a:solidFill>
                    <a:srgbClr val="000000"/>
                  </a:solidFill>
                  <a:latin typeface="ＭＳ Ｐゴシック" pitchFamily="50" charset="-128"/>
                </a:rPr>
                <a:t>8</a:t>
              </a:r>
              <a:endParaRPr lang="en-US" altLang="ja-JP" sz="4000">
                <a:ea typeface="HG正楷書体-PRO" pitchFamily="66" charset="-128"/>
              </a:endParaRPr>
            </a:p>
          </p:txBody>
        </p:sp>
        <p:sp>
          <p:nvSpPr>
            <p:cNvPr id="30750" name="Rectangle 32"/>
            <p:cNvSpPr>
              <a:spLocks noChangeArrowheads="1"/>
            </p:cNvSpPr>
            <p:nvPr/>
          </p:nvSpPr>
          <p:spPr bwMode="auto">
            <a:xfrm>
              <a:off x="3781" y="2385"/>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400" b="1">
                  <a:solidFill>
                    <a:srgbClr val="000000"/>
                  </a:solidFill>
                  <a:latin typeface="ＭＳ Ｐゴシック" pitchFamily="50" charset="-128"/>
                </a:rPr>
                <a:t>9</a:t>
              </a:r>
              <a:endParaRPr lang="en-US" altLang="ja-JP" sz="4000">
                <a:ea typeface="HG正楷書体-PRO" pitchFamily="66" charset="-128"/>
              </a:endParaRPr>
            </a:p>
          </p:txBody>
        </p:sp>
        <p:sp>
          <p:nvSpPr>
            <p:cNvPr id="30751" name="Rectangle 33"/>
            <p:cNvSpPr>
              <a:spLocks noChangeArrowheads="1"/>
            </p:cNvSpPr>
            <p:nvPr/>
          </p:nvSpPr>
          <p:spPr bwMode="auto">
            <a:xfrm>
              <a:off x="3982" y="2385"/>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400" b="1">
                  <a:solidFill>
                    <a:srgbClr val="000000"/>
                  </a:solidFill>
                  <a:latin typeface="ＭＳ Ｐゴシック" pitchFamily="50" charset="-128"/>
                </a:rPr>
                <a:t>10</a:t>
              </a:r>
              <a:endParaRPr lang="en-US" altLang="ja-JP" sz="4000">
                <a:ea typeface="HG正楷書体-PRO" pitchFamily="66" charset="-128"/>
              </a:endParaRPr>
            </a:p>
          </p:txBody>
        </p:sp>
        <p:sp>
          <p:nvSpPr>
            <p:cNvPr id="30752" name="Rectangle 34"/>
            <p:cNvSpPr>
              <a:spLocks noChangeArrowheads="1"/>
            </p:cNvSpPr>
            <p:nvPr/>
          </p:nvSpPr>
          <p:spPr bwMode="auto">
            <a:xfrm>
              <a:off x="4253" y="2385"/>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400" b="1">
                  <a:solidFill>
                    <a:srgbClr val="000000"/>
                  </a:solidFill>
                  <a:latin typeface="ＭＳ Ｐゴシック" pitchFamily="50" charset="-128"/>
                </a:rPr>
                <a:t>11</a:t>
              </a:r>
              <a:endParaRPr lang="en-US" altLang="ja-JP" sz="4000">
                <a:ea typeface="HG正楷書体-PRO" pitchFamily="66" charset="-128"/>
              </a:endParaRPr>
            </a:p>
          </p:txBody>
        </p:sp>
        <p:sp>
          <p:nvSpPr>
            <p:cNvPr id="30753" name="Rectangle 35"/>
            <p:cNvSpPr>
              <a:spLocks noChangeArrowheads="1"/>
            </p:cNvSpPr>
            <p:nvPr/>
          </p:nvSpPr>
          <p:spPr bwMode="auto">
            <a:xfrm>
              <a:off x="4524" y="2385"/>
              <a:ext cx="11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400" b="1">
                  <a:solidFill>
                    <a:srgbClr val="000000"/>
                  </a:solidFill>
                  <a:latin typeface="ＭＳ Ｐゴシック" pitchFamily="50" charset="-128"/>
                </a:rPr>
                <a:t>12</a:t>
              </a:r>
              <a:endParaRPr lang="en-US" altLang="ja-JP" sz="4000">
                <a:ea typeface="HG正楷書体-PRO" pitchFamily="66" charset="-128"/>
              </a:endParaRPr>
            </a:p>
          </p:txBody>
        </p:sp>
        <p:sp>
          <p:nvSpPr>
            <p:cNvPr id="30754" name="Rectangle 36"/>
            <p:cNvSpPr>
              <a:spLocks noChangeArrowheads="1"/>
            </p:cNvSpPr>
            <p:nvPr/>
          </p:nvSpPr>
          <p:spPr bwMode="auto">
            <a:xfrm>
              <a:off x="2782" y="2548"/>
              <a:ext cx="224"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b="1">
                  <a:solidFill>
                    <a:srgbClr val="000000"/>
                  </a:solidFill>
                  <a:latin typeface="ＭＳ Ｐゴシック" pitchFamily="50" charset="-128"/>
                </a:rPr>
                <a:t>（月）</a:t>
              </a:r>
              <a:endParaRPr lang="ja-JP" altLang="en-US" sz="4000">
                <a:ea typeface="HG正楷書体-PRO" pitchFamily="66" charset="-128"/>
              </a:endParaRPr>
            </a:p>
          </p:txBody>
        </p:sp>
        <p:sp>
          <p:nvSpPr>
            <p:cNvPr id="30755" name="Rectangle 37"/>
            <p:cNvSpPr>
              <a:spLocks noChangeArrowheads="1"/>
            </p:cNvSpPr>
            <p:nvPr/>
          </p:nvSpPr>
          <p:spPr bwMode="auto">
            <a:xfrm>
              <a:off x="1235" y="2240"/>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400" b="1">
                  <a:solidFill>
                    <a:srgbClr val="000000"/>
                  </a:solidFill>
                  <a:latin typeface="ＭＳ Ｐゴシック" pitchFamily="50" charset="-128"/>
                </a:rPr>
                <a:t>0</a:t>
              </a:r>
              <a:endParaRPr lang="en-US" altLang="ja-JP" sz="4000">
                <a:ea typeface="HG正楷書体-PRO" pitchFamily="66" charset="-128"/>
              </a:endParaRPr>
            </a:p>
          </p:txBody>
        </p:sp>
        <p:sp>
          <p:nvSpPr>
            <p:cNvPr id="30756" name="Rectangle 38"/>
            <p:cNvSpPr>
              <a:spLocks noChangeArrowheads="1"/>
            </p:cNvSpPr>
            <p:nvPr/>
          </p:nvSpPr>
          <p:spPr bwMode="auto">
            <a:xfrm>
              <a:off x="1041" y="558"/>
              <a:ext cx="224"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b="1">
                  <a:solidFill>
                    <a:srgbClr val="000000"/>
                  </a:solidFill>
                  <a:latin typeface="ＭＳ Ｐゴシック" pitchFamily="50" charset="-128"/>
                </a:rPr>
                <a:t>（件）</a:t>
              </a:r>
              <a:endParaRPr lang="ja-JP" altLang="en-US" sz="4000">
                <a:ea typeface="HG正楷書体-PRO" pitchFamily="66" charset="-128"/>
              </a:endParaRPr>
            </a:p>
          </p:txBody>
        </p:sp>
        <p:sp>
          <p:nvSpPr>
            <p:cNvPr id="30757" name="Rectangle 39"/>
            <p:cNvSpPr>
              <a:spLocks noChangeArrowheads="1"/>
            </p:cNvSpPr>
            <p:nvPr/>
          </p:nvSpPr>
          <p:spPr bwMode="auto">
            <a:xfrm>
              <a:off x="979" y="2385"/>
              <a:ext cx="33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400" b="1">
                  <a:solidFill>
                    <a:srgbClr val="000000"/>
                  </a:solidFill>
                  <a:latin typeface="ＭＳ Ｐゴシック" pitchFamily="50" charset="-128"/>
                </a:rPr>
                <a:t>2003</a:t>
              </a:r>
              <a:r>
                <a:rPr lang="ja-JP" altLang="en-US" sz="1400" b="1">
                  <a:solidFill>
                    <a:srgbClr val="000000"/>
                  </a:solidFill>
                  <a:latin typeface="ＭＳ Ｐゴシック" pitchFamily="50" charset="-128"/>
                </a:rPr>
                <a:t>年</a:t>
              </a:r>
              <a:endParaRPr lang="ja-JP" altLang="en-US" sz="4000">
                <a:ea typeface="HG正楷書体-PRO" pitchFamily="66" charset="-128"/>
              </a:endParaRPr>
            </a:p>
          </p:txBody>
        </p:sp>
        <p:sp>
          <p:nvSpPr>
            <p:cNvPr id="30758" name="Rectangle 40"/>
            <p:cNvSpPr>
              <a:spLocks noChangeArrowheads="1"/>
            </p:cNvSpPr>
            <p:nvPr/>
          </p:nvSpPr>
          <p:spPr bwMode="auto">
            <a:xfrm>
              <a:off x="1320" y="818"/>
              <a:ext cx="23" cy="155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59" name="Rectangle 41"/>
            <p:cNvSpPr>
              <a:spLocks noChangeArrowheads="1"/>
            </p:cNvSpPr>
            <p:nvPr/>
          </p:nvSpPr>
          <p:spPr bwMode="auto">
            <a:xfrm>
              <a:off x="1622"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60" name="Rectangle 42"/>
            <p:cNvSpPr>
              <a:spLocks noChangeArrowheads="1"/>
            </p:cNvSpPr>
            <p:nvPr/>
          </p:nvSpPr>
          <p:spPr bwMode="auto">
            <a:xfrm>
              <a:off x="1893"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61" name="Rectangle 43"/>
            <p:cNvSpPr>
              <a:spLocks noChangeArrowheads="1"/>
            </p:cNvSpPr>
            <p:nvPr/>
          </p:nvSpPr>
          <p:spPr bwMode="auto">
            <a:xfrm>
              <a:off x="2164"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62" name="Rectangle 44"/>
            <p:cNvSpPr>
              <a:spLocks noChangeArrowheads="1"/>
            </p:cNvSpPr>
            <p:nvPr/>
          </p:nvSpPr>
          <p:spPr bwMode="auto">
            <a:xfrm>
              <a:off x="2434" y="2278"/>
              <a:ext cx="24"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63" name="Rectangle 45"/>
            <p:cNvSpPr>
              <a:spLocks noChangeArrowheads="1"/>
            </p:cNvSpPr>
            <p:nvPr/>
          </p:nvSpPr>
          <p:spPr bwMode="auto">
            <a:xfrm>
              <a:off x="2705" y="2278"/>
              <a:ext cx="24"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64" name="Rectangle 46"/>
            <p:cNvSpPr>
              <a:spLocks noChangeArrowheads="1"/>
            </p:cNvSpPr>
            <p:nvPr/>
          </p:nvSpPr>
          <p:spPr bwMode="auto">
            <a:xfrm>
              <a:off x="2976" y="2278"/>
              <a:ext cx="24"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65" name="Rectangle 47"/>
            <p:cNvSpPr>
              <a:spLocks noChangeArrowheads="1"/>
            </p:cNvSpPr>
            <p:nvPr/>
          </p:nvSpPr>
          <p:spPr bwMode="auto">
            <a:xfrm>
              <a:off x="3247" y="2278"/>
              <a:ext cx="24"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66" name="Rectangle 48"/>
            <p:cNvSpPr>
              <a:spLocks noChangeArrowheads="1"/>
            </p:cNvSpPr>
            <p:nvPr/>
          </p:nvSpPr>
          <p:spPr bwMode="auto">
            <a:xfrm>
              <a:off x="3518" y="2278"/>
              <a:ext cx="24"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67" name="Rectangle 49"/>
            <p:cNvSpPr>
              <a:spLocks noChangeArrowheads="1"/>
            </p:cNvSpPr>
            <p:nvPr/>
          </p:nvSpPr>
          <p:spPr bwMode="auto">
            <a:xfrm>
              <a:off x="3789"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68" name="Rectangle 50"/>
            <p:cNvSpPr>
              <a:spLocks noChangeArrowheads="1"/>
            </p:cNvSpPr>
            <p:nvPr/>
          </p:nvSpPr>
          <p:spPr bwMode="auto">
            <a:xfrm>
              <a:off x="4060"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69" name="Rectangle 51"/>
            <p:cNvSpPr>
              <a:spLocks noChangeArrowheads="1"/>
            </p:cNvSpPr>
            <p:nvPr/>
          </p:nvSpPr>
          <p:spPr bwMode="auto">
            <a:xfrm>
              <a:off x="4331"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70" name="Rectangle 52"/>
            <p:cNvSpPr>
              <a:spLocks noChangeArrowheads="1"/>
            </p:cNvSpPr>
            <p:nvPr/>
          </p:nvSpPr>
          <p:spPr bwMode="auto">
            <a:xfrm>
              <a:off x="4602" y="2278"/>
              <a:ext cx="23" cy="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71" name="Rectangle 53"/>
            <p:cNvSpPr>
              <a:spLocks noChangeArrowheads="1"/>
            </p:cNvSpPr>
            <p:nvPr/>
          </p:nvSpPr>
          <p:spPr bwMode="auto">
            <a:xfrm>
              <a:off x="1343" y="818"/>
              <a:ext cx="70"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72" name="Line 54"/>
            <p:cNvSpPr>
              <a:spLocks noChangeShapeType="1"/>
            </p:cNvSpPr>
            <p:nvPr/>
          </p:nvSpPr>
          <p:spPr bwMode="auto">
            <a:xfrm>
              <a:off x="1343" y="978"/>
              <a:ext cx="7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0773" name="Rectangle 55"/>
            <p:cNvSpPr>
              <a:spLocks noChangeArrowheads="1"/>
            </p:cNvSpPr>
            <p:nvPr/>
          </p:nvSpPr>
          <p:spPr bwMode="auto">
            <a:xfrm>
              <a:off x="1343" y="978"/>
              <a:ext cx="70"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74" name="Rectangle 56"/>
            <p:cNvSpPr>
              <a:spLocks noChangeArrowheads="1"/>
            </p:cNvSpPr>
            <p:nvPr/>
          </p:nvSpPr>
          <p:spPr bwMode="auto">
            <a:xfrm>
              <a:off x="1343" y="1124"/>
              <a:ext cx="70"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75" name="Line 57"/>
            <p:cNvSpPr>
              <a:spLocks noChangeShapeType="1"/>
            </p:cNvSpPr>
            <p:nvPr/>
          </p:nvSpPr>
          <p:spPr bwMode="auto">
            <a:xfrm>
              <a:off x="1343" y="1284"/>
              <a:ext cx="7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0776" name="Rectangle 58"/>
            <p:cNvSpPr>
              <a:spLocks noChangeArrowheads="1"/>
            </p:cNvSpPr>
            <p:nvPr/>
          </p:nvSpPr>
          <p:spPr bwMode="auto">
            <a:xfrm>
              <a:off x="1343" y="1284"/>
              <a:ext cx="70"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77" name="Rectangle 59"/>
            <p:cNvSpPr>
              <a:spLocks noChangeArrowheads="1"/>
            </p:cNvSpPr>
            <p:nvPr/>
          </p:nvSpPr>
          <p:spPr bwMode="auto">
            <a:xfrm>
              <a:off x="1343" y="1429"/>
              <a:ext cx="70"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78" name="Line 60"/>
            <p:cNvSpPr>
              <a:spLocks noChangeShapeType="1"/>
            </p:cNvSpPr>
            <p:nvPr/>
          </p:nvSpPr>
          <p:spPr bwMode="auto">
            <a:xfrm>
              <a:off x="1343" y="1590"/>
              <a:ext cx="7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0779" name="Rectangle 62"/>
            <p:cNvSpPr>
              <a:spLocks noChangeArrowheads="1"/>
            </p:cNvSpPr>
            <p:nvPr/>
          </p:nvSpPr>
          <p:spPr bwMode="auto">
            <a:xfrm>
              <a:off x="1343" y="1735"/>
              <a:ext cx="70"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80" name="Line 63"/>
            <p:cNvSpPr>
              <a:spLocks noChangeShapeType="1"/>
            </p:cNvSpPr>
            <p:nvPr/>
          </p:nvSpPr>
          <p:spPr bwMode="auto">
            <a:xfrm>
              <a:off x="1343" y="1896"/>
              <a:ext cx="7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0781" name="Rectangle 65"/>
            <p:cNvSpPr>
              <a:spLocks noChangeArrowheads="1"/>
            </p:cNvSpPr>
            <p:nvPr/>
          </p:nvSpPr>
          <p:spPr bwMode="auto">
            <a:xfrm>
              <a:off x="1343" y="2041"/>
              <a:ext cx="70"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82" name="Line 66"/>
            <p:cNvSpPr>
              <a:spLocks noChangeShapeType="1"/>
            </p:cNvSpPr>
            <p:nvPr/>
          </p:nvSpPr>
          <p:spPr bwMode="auto">
            <a:xfrm>
              <a:off x="1343" y="2202"/>
              <a:ext cx="7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0783" name="Rectangle 67"/>
            <p:cNvSpPr>
              <a:spLocks noChangeArrowheads="1"/>
            </p:cNvSpPr>
            <p:nvPr/>
          </p:nvSpPr>
          <p:spPr bwMode="auto">
            <a:xfrm>
              <a:off x="1343" y="2202"/>
              <a:ext cx="70"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84" name="Rectangle 68"/>
            <p:cNvSpPr>
              <a:spLocks noChangeArrowheads="1"/>
            </p:cNvSpPr>
            <p:nvPr/>
          </p:nvSpPr>
          <p:spPr bwMode="auto">
            <a:xfrm>
              <a:off x="1343" y="2347"/>
              <a:ext cx="3282" cy="2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85" name="Oval 69"/>
            <p:cNvSpPr>
              <a:spLocks noChangeArrowheads="1"/>
            </p:cNvSpPr>
            <p:nvPr/>
          </p:nvSpPr>
          <p:spPr bwMode="auto">
            <a:xfrm>
              <a:off x="1583" y="1384"/>
              <a:ext cx="77" cy="91"/>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86" name="Oval 70"/>
            <p:cNvSpPr>
              <a:spLocks noChangeArrowheads="1"/>
            </p:cNvSpPr>
            <p:nvPr/>
          </p:nvSpPr>
          <p:spPr bwMode="auto">
            <a:xfrm>
              <a:off x="1854" y="1246"/>
              <a:ext cx="77" cy="92"/>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87" name="Oval 71"/>
            <p:cNvSpPr>
              <a:spLocks noChangeArrowheads="1"/>
            </p:cNvSpPr>
            <p:nvPr/>
          </p:nvSpPr>
          <p:spPr bwMode="auto">
            <a:xfrm>
              <a:off x="2125" y="1437"/>
              <a:ext cx="77" cy="92"/>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88" name="Oval 72"/>
            <p:cNvSpPr>
              <a:spLocks noChangeArrowheads="1"/>
            </p:cNvSpPr>
            <p:nvPr/>
          </p:nvSpPr>
          <p:spPr bwMode="auto">
            <a:xfrm>
              <a:off x="2396" y="1101"/>
              <a:ext cx="77" cy="91"/>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89" name="Oval 73"/>
            <p:cNvSpPr>
              <a:spLocks noChangeArrowheads="1"/>
            </p:cNvSpPr>
            <p:nvPr/>
          </p:nvSpPr>
          <p:spPr bwMode="auto">
            <a:xfrm>
              <a:off x="2667" y="1475"/>
              <a:ext cx="77" cy="92"/>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90" name="Oval 74"/>
            <p:cNvSpPr>
              <a:spLocks noChangeArrowheads="1"/>
            </p:cNvSpPr>
            <p:nvPr/>
          </p:nvSpPr>
          <p:spPr bwMode="auto">
            <a:xfrm>
              <a:off x="2945" y="1368"/>
              <a:ext cx="78" cy="92"/>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91" name="Oval 75"/>
            <p:cNvSpPr>
              <a:spLocks noChangeArrowheads="1"/>
            </p:cNvSpPr>
            <p:nvPr/>
          </p:nvSpPr>
          <p:spPr bwMode="auto">
            <a:xfrm>
              <a:off x="3487" y="1919"/>
              <a:ext cx="78" cy="92"/>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92" name="Oval 76"/>
            <p:cNvSpPr>
              <a:spLocks noChangeArrowheads="1"/>
            </p:cNvSpPr>
            <p:nvPr/>
          </p:nvSpPr>
          <p:spPr bwMode="auto">
            <a:xfrm>
              <a:off x="3751" y="1827"/>
              <a:ext cx="77" cy="92"/>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93" name="Oval 77"/>
            <p:cNvSpPr>
              <a:spLocks noChangeArrowheads="1"/>
            </p:cNvSpPr>
            <p:nvPr/>
          </p:nvSpPr>
          <p:spPr bwMode="auto">
            <a:xfrm>
              <a:off x="4029" y="2003"/>
              <a:ext cx="78" cy="92"/>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94" name="Oval 78"/>
            <p:cNvSpPr>
              <a:spLocks noChangeArrowheads="1"/>
            </p:cNvSpPr>
            <p:nvPr/>
          </p:nvSpPr>
          <p:spPr bwMode="auto">
            <a:xfrm>
              <a:off x="4300" y="1888"/>
              <a:ext cx="78" cy="92"/>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95" name="Oval 79"/>
            <p:cNvSpPr>
              <a:spLocks noChangeArrowheads="1"/>
            </p:cNvSpPr>
            <p:nvPr/>
          </p:nvSpPr>
          <p:spPr bwMode="auto">
            <a:xfrm>
              <a:off x="4587" y="1972"/>
              <a:ext cx="77" cy="92"/>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96" name="Oval 80"/>
            <p:cNvSpPr>
              <a:spLocks noChangeArrowheads="1"/>
            </p:cNvSpPr>
            <p:nvPr/>
          </p:nvSpPr>
          <p:spPr bwMode="auto">
            <a:xfrm>
              <a:off x="3209" y="1705"/>
              <a:ext cx="77" cy="91"/>
            </a:xfrm>
            <a:prstGeom prst="ellipse">
              <a:avLst/>
            </a:prstGeom>
            <a:solidFill>
              <a:srgbClr val="000000"/>
            </a:solidFill>
            <a:ln w="12700">
              <a:solidFill>
                <a:srgbClr val="000000"/>
              </a:solidFill>
              <a:round/>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97" name="Freeform 82"/>
            <p:cNvSpPr>
              <a:spLocks/>
            </p:cNvSpPr>
            <p:nvPr/>
          </p:nvSpPr>
          <p:spPr bwMode="auto">
            <a:xfrm>
              <a:off x="1622" y="1261"/>
              <a:ext cx="309" cy="184"/>
            </a:xfrm>
            <a:custGeom>
              <a:avLst/>
              <a:gdLst>
                <a:gd name="T0" fmla="*/ 0 w 309"/>
                <a:gd name="T1" fmla="*/ 161 h 184"/>
                <a:gd name="T2" fmla="*/ 7 w 309"/>
                <a:gd name="T3" fmla="*/ 184 h 184"/>
                <a:gd name="T4" fmla="*/ 309 w 309"/>
                <a:gd name="T5" fmla="*/ 23 h 184"/>
                <a:gd name="T6" fmla="*/ 302 w 309"/>
                <a:gd name="T7" fmla="*/ 0 h 184"/>
                <a:gd name="T8" fmla="*/ 0 w 309"/>
                <a:gd name="T9" fmla="*/ 161 h 1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9" h="184">
                  <a:moveTo>
                    <a:pt x="0" y="161"/>
                  </a:moveTo>
                  <a:lnTo>
                    <a:pt x="7" y="184"/>
                  </a:lnTo>
                  <a:lnTo>
                    <a:pt x="309" y="23"/>
                  </a:lnTo>
                  <a:lnTo>
                    <a:pt x="302" y="0"/>
                  </a:lnTo>
                  <a:lnTo>
                    <a:pt x="0" y="1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0798" name="Freeform 83"/>
            <p:cNvSpPr>
              <a:spLocks/>
            </p:cNvSpPr>
            <p:nvPr/>
          </p:nvSpPr>
          <p:spPr bwMode="auto">
            <a:xfrm>
              <a:off x="2164" y="1131"/>
              <a:ext cx="278" cy="352"/>
            </a:xfrm>
            <a:custGeom>
              <a:avLst/>
              <a:gdLst>
                <a:gd name="T0" fmla="*/ 0 w 278"/>
                <a:gd name="T1" fmla="*/ 337 h 352"/>
                <a:gd name="T2" fmla="*/ 15 w 278"/>
                <a:gd name="T3" fmla="*/ 352 h 352"/>
                <a:gd name="T4" fmla="*/ 278 w 278"/>
                <a:gd name="T5" fmla="*/ 16 h 352"/>
                <a:gd name="T6" fmla="*/ 263 w 278"/>
                <a:gd name="T7" fmla="*/ 0 h 352"/>
                <a:gd name="T8" fmla="*/ 0 w 278"/>
                <a:gd name="T9" fmla="*/ 337 h 3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8" h="352">
                  <a:moveTo>
                    <a:pt x="0" y="337"/>
                  </a:moveTo>
                  <a:lnTo>
                    <a:pt x="15" y="352"/>
                  </a:lnTo>
                  <a:lnTo>
                    <a:pt x="278" y="16"/>
                  </a:lnTo>
                  <a:lnTo>
                    <a:pt x="263" y="0"/>
                  </a:lnTo>
                  <a:lnTo>
                    <a:pt x="0" y="3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0799" name="Freeform 84"/>
            <p:cNvSpPr>
              <a:spLocks/>
            </p:cNvSpPr>
            <p:nvPr/>
          </p:nvSpPr>
          <p:spPr bwMode="auto">
            <a:xfrm>
              <a:off x="2705" y="1399"/>
              <a:ext cx="287" cy="130"/>
            </a:xfrm>
            <a:custGeom>
              <a:avLst/>
              <a:gdLst>
                <a:gd name="T0" fmla="*/ 0 w 287"/>
                <a:gd name="T1" fmla="*/ 107 h 130"/>
                <a:gd name="T2" fmla="*/ 8 w 287"/>
                <a:gd name="T3" fmla="*/ 130 h 130"/>
                <a:gd name="T4" fmla="*/ 287 w 287"/>
                <a:gd name="T5" fmla="*/ 23 h 130"/>
                <a:gd name="T6" fmla="*/ 279 w 287"/>
                <a:gd name="T7" fmla="*/ 0 h 130"/>
                <a:gd name="T8" fmla="*/ 0 w 287"/>
                <a:gd name="T9" fmla="*/ 107 h 1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7" h="130">
                  <a:moveTo>
                    <a:pt x="0" y="107"/>
                  </a:moveTo>
                  <a:lnTo>
                    <a:pt x="8" y="130"/>
                  </a:lnTo>
                  <a:lnTo>
                    <a:pt x="287" y="23"/>
                  </a:lnTo>
                  <a:lnTo>
                    <a:pt x="279" y="0"/>
                  </a:lnTo>
                  <a:lnTo>
                    <a:pt x="0" y="10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0800" name="Freeform 85"/>
            <p:cNvSpPr>
              <a:spLocks/>
            </p:cNvSpPr>
            <p:nvPr/>
          </p:nvSpPr>
          <p:spPr bwMode="auto">
            <a:xfrm>
              <a:off x="3518" y="1865"/>
              <a:ext cx="287" cy="115"/>
            </a:xfrm>
            <a:custGeom>
              <a:avLst/>
              <a:gdLst>
                <a:gd name="T0" fmla="*/ 0 w 287"/>
                <a:gd name="T1" fmla="*/ 92 h 115"/>
                <a:gd name="T2" fmla="*/ 8 w 287"/>
                <a:gd name="T3" fmla="*/ 115 h 115"/>
                <a:gd name="T4" fmla="*/ 287 w 287"/>
                <a:gd name="T5" fmla="*/ 23 h 115"/>
                <a:gd name="T6" fmla="*/ 279 w 287"/>
                <a:gd name="T7" fmla="*/ 0 h 115"/>
                <a:gd name="T8" fmla="*/ 0 w 287"/>
                <a:gd name="T9" fmla="*/ 92 h 1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7" h="115">
                  <a:moveTo>
                    <a:pt x="0" y="92"/>
                  </a:moveTo>
                  <a:lnTo>
                    <a:pt x="8" y="115"/>
                  </a:lnTo>
                  <a:lnTo>
                    <a:pt x="287" y="23"/>
                  </a:lnTo>
                  <a:lnTo>
                    <a:pt x="279" y="0"/>
                  </a:lnTo>
                  <a:lnTo>
                    <a:pt x="0" y="9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0801" name="Freeform 86"/>
            <p:cNvSpPr>
              <a:spLocks/>
            </p:cNvSpPr>
            <p:nvPr/>
          </p:nvSpPr>
          <p:spPr bwMode="auto">
            <a:xfrm>
              <a:off x="4076" y="1926"/>
              <a:ext cx="271" cy="123"/>
            </a:xfrm>
            <a:custGeom>
              <a:avLst/>
              <a:gdLst>
                <a:gd name="T0" fmla="*/ 0 w 271"/>
                <a:gd name="T1" fmla="*/ 100 h 123"/>
                <a:gd name="T2" fmla="*/ 7 w 271"/>
                <a:gd name="T3" fmla="*/ 123 h 123"/>
                <a:gd name="T4" fmla="*/ 271 w 271"/>
                <a:gd name="T5" fmla="*/ 23 h 123"/>
                <a:gd name="T6" fmla="*/ 263 w 271"/>
                <a:gd name="T7" fmla="*/ 0 h 123"/>
                <a:gd name="T8" fmla="*/ 0 w 271"/>
                <a:gd name="T9" fmla="*/ 100 h 1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1" h="123">
                  <a:moveTo>
                    <a:pt x="0" y="100"/>
                  </a:moveTo>
                  <a:lnTo>
                    <a:pt x="7" y="123"/>
                  </a:lnTo>
                  <a:lnTo>
                    <a:pt x="271" y="23"/>
                  </a:lnTo>
                  <a:lnTo>
                    <a:pt x="263" y="0"/>
                  </a:lnTo>
                  <a:lnTo>
                    <a:pt x="0" y="1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0802" name="Freeform 87"/>
            <p:cNvSpPr>
              <a:spLocks/>
            </p:cNvSpPr>
            <p:nvPr/>
          </p:nvSpPr>
          <p:spPr bwMode="auto">
            <a:xfrm>
              <a:off x="3247" y="1743"/>
              <a:ext cx="295" cy="237"/>
            </a:xfrm>
            <a:custGeom>
              <a:avLst/>
              <a:gdLst>
                <a:gd name="T0" fmla="*/ 8 w 295"/>
                <a:gd name="T1" fmla="*/ 0 h 237"/>
                <a:gd name="T2" fmla="*/ 0 w 295"/>
                <a:gd name="T3" fmla="*/ 23 h 237"/>
                <a:gd name="T4" fmla="*/ 287 w 295"/>
                <a:gd name="T5" fmla="*/ 237 h 237"/>
                <a:gd name="T6" fmla="*/ 295 w 295"/>
                <a:gd name="T7" fmla="*/ 214 h 237"/>
                <a:gd name="T8" fmla="*/ 8 w 295"/>
                <a:gd name="T9" fmla="*/ 0 h 2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5" h="237">
                  <a:moveTo>
                    <a:pt x="8" y="0"/>
                  </a:moveTo>
                  <a:lnTo>
                    <a:pt x="0" y="23"/>
                  </a:lnTo>
                  <a:lnTo>
                    <a:pt x="287" y="237"/>
                  </a:lnTo>
                  <a:lnTo>
                    <a:pt x="295" y="214"/>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0803" name="Freeform 88"/>
            <p:cNvSpPr>
              <a:spLocks/>
            </p:cNvSpPr>
            <p:nvPr/>
          </p:nvSpPr>
          <p:spPr bwMode="auto">
            <a:xfrm>
              <a:off x="2992" y="1414"/>
              <a:ext cx="263" cy="344"/>
            </a:xfrm>
            <a:custGeom>
              <a:avLst/>
              <a:gdLst>
                <a:gd name="T0" fmla="*/ 15 w 263"/>
                <a:gd name="T1" fmla="*/ 0 h 344"/>
                <a:gd name="T2" fmla="*/ 0 w 263"/>
                <a:gd name="T3" fmla="*/ 15 h 344"/>
                <a:gd name="T4" fmla="*/ 248 w 263"/>
                <a:gd name="T5" fmla="*/ 344 h 344"/>
                <a:gd name="T6" fmla="*/ 263 w 263"/>
                <a:gd name="T7" fmla="*/ 329 h 344"/>
                <a:gd name="T8" fmla="*/ 15 w 263"/>
                <a:gd name="T9" fmla="*/ 0 h 3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3" h="344">
                  <a:moveTo>
                    <a:pt x="15" y="0"/>
                  </a:moveTo>
                  <a:lnTo>
                    <a:pt x="0" y="15"/>
                  </a:lnTo>
                  <a:lnTo>
                    <a:pt x="248" y="344"/>
                  </a:lnTo>
                  <a:lnTo>
                    <a:pt x="263" y="329"/>
                  </a:lnTo>
                  <a:lnTo>
                    <a:pt x="1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0804" name="Freeform 89"/>
            <p:cNvSpPr>
              <a:spLocks/>
            </p:cNvSpPr>
            <p:nvPr/>
          </p:nvSpPr>
          <p:spPr bwMode="auto">
            <a:xfrm>
              <a:off x="2427" y="1147"/>
              <a:ext cx="263" cy="344"/>
            </a:xfrm>
            <a:custGeom>
              <a:avLst/>
              <a:gdLst>
                <a:gd name="T0" fmla="*/ 15 w 263"/>
                <a:gd name="T1" fmla="*/ 0 h 344"/>
                <a:gd name="T2" fmla="*/ 0 w 263"/>
                <a:gd name="T3" fmla="*/ 15 h 344"/>
                <a:gd name="T4" fmla="*/ 247 w 263"/>
                <a:gd name="T5" fmla="*/ 344 h 344"/>
                <a:gd name="T6" fmla="*/ 263 w 263"/>
                <a:gd name="T7" fmla="*/ 328 h 344"/>
                <a:gd name="T8" fmla="*/ 15 w 263"/>
                <a:gd name="T9" fmla="*/ 0 h 3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3" h="344">
                  <a:moveTo>
                    <a:pt x="15" y="0"/>
                  </a:moveTo>
                  <a:lnTo>
                    <a:pt x="0" y="15"/>
                  </a:lnTo>
                  <a:lnTo>
                    <a:pt x="247" y="344"/>
                  </a:lnTo>
                  <a:lnTo>
                    <a:pt x="263" y="328"/>
                  </a:lnTo>
                  <a:lnTo>
                    <a:pt x="1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0805" name="Freeform 90"/>
            <p:cNvSpPr>
              <a:spLocks/>
            </p:cNvSpPr>
            <p:nvPr/>
          </p:nvSpPr>
          <p:spPr bwMode="auto">
            <a:xfrm>
              <a:off x="1908" y="1284"/>
              <a:ext cx="256" cy="207"/>
            </a:xfrm>
            <a:custGeom>
              <a:avLst/>
              <a:gdLst>
                <a:gd name="T0" fmla="*/ 8 w 256"/>
                <a:gd name="T1" fmla="*/ 0 h 207"/>
                <a:gd name="T2" fmla="*/ 0 w 256"/>
                <a:gd name="T3" fmla="*/ 23 h 207"/>
                <a:gd name="T4" fmla="*/ 248 w 256"/>
                <a:gd name="T5" fmla="*/ 207 h 207"/>
                <a:gd name="T6" fmla="*/ 256 w 256"/>
                <a:gd name="T7" fmla="*/ 184 h 207"/>
                <a:gd name="T8" fmla="*/ 8 w 256"/>
                <a:gd name="T9" fmla="*/ 0 h 2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6" h="207">
                  <a:moveTo>
                    <a:pt x="8" y="0"/>
                  </a:moveTo>
                  <a:lnTo>
                    <a:pt x="0" y="23"/>
                  </a:lnTo>
                  <a:lnTo>
                    <a:pt x="248" y="207"/>
                  </a:lnTo>
                  <a:lnTo>
                    <a:pt x="256" y="184"/>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0806" name="Freeform 91"/>
            <p:cNvSpPr>
              <a:spLocks/>
            </p:cNvSpPr>
            <p:nvPr/>
          </p:nvSpPr>
          <p:spPr bwMode="auto">
            <a:xfrm>
              <a:off x="3782" y="1873"/>
              <a:ext cx="286" cy="183"/>
            </a:xfrm>
            <a:custGeom>
              <a:avLst/>
              <a:gdLst>
                <a:gd name="T0" fmla="*/ 7 w 286"/>
                <a:gd name="T1" fmla="*/ 0 h 183"/>
                <a:gd name="T2" fmla="*/ 0 w 286"/>
                <a:gd name="T3" fmla="*/ 23 h 183"/>
                <a:gd name="T4" fmla="*/ 278 w 286"/>
                <a:gd name="T5" fmla="*/ 183 h 183"/>
                <a:gd name="T6" fmla="*/ 286 w 286"/>
                <a:gd name="T7" fmla="*/ 160 h 183"/>
                <a:gd name="T8" fmla="*/ 7 w 286"/>
                <a:gd name="T9" fmla="*/ 0 h 18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183">
                  <a:moveTo>
                    <a:pt x="7" y="0"/>
                  </a:moveTo>
                  <a:lnTo>
                    <a:pt x="0" y="23"/>
                  </a:lnTo>
                  <a:lnTo>
                    <a:pt x="278" y="183"/>
                  </a:lnTo>
                  <a:lnTo>
                    <a:pt x="286" y="160"/>
                  </a:lnTo>
                  <a:lnTo>
                    <a:pt x="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0807" name="Freeform 92"/>
            <p:cNvSpPr>
              <a:spLocks/>
            </p:cNvSpPr>
            <p:nvPr/>
          </p:nvSpPr>
          <p:spPr bwMode="auto">
            <a:xfrm>
              <a:off x="4331" y="1926"/>
              <a:ext cx="310" cy="107"/>
            </a:xfrm>
            <a:custGeom>
              <a:avLst/>
              <a:gdLst>
                <a:gd name="T0" fmla="*/ 0 w 310"/>
                <a:gd name="T1" fmla="*/ 0 h 107"/>
                <a:gd name="T2" fmla="*/ 0 w 310"/>
                <a:gd name="T3" fmla="*/ 23 h 107"/>
                <a:gd name="T4" fmla="*/ 310 w 310"/>
                <a:gd name="T5" fmla="*/ 107 h 107"/>
                <a:gd name="T6" fmla="*/ 310 w 310"/>
                <a:gd name="T7" fmla="*/ 85 h 107"/>
                <a:gd name="T8" fmla="*/ 0 w 310"/>
                <a:gd name="T9" fmla="*/ 0 h 1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0" h="107">
                  <a:moveTo>
                    <a:pt x="0" y="0"/>
                  </a:moveTo>
                  <a:lnTo>
                    <a:pt x="0" y="23"/>
                  </a:lnTo>
                  <a:lnTo>
                    <a:pt x="310" y="107"/>
                  </a:lnTo>
                  <a:lnTo>
                    <a:pt x="310" y="85"/>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nvGrpSpPr>
            <p:cNvPr id="30808" name="Group 117"/>
            <p:cNvGrpSpPr>
              <a:grpSpLocks/>
            </p:cNvGrpSpPr>
            <p:nvPr/>
          </p:nvGrpSpPr>
          <p:grpSpPr bwMode="auto">
            <a:xfrm>
              <a:off x="3271" y="1876"/>
              <a:ext cx="1579" cy="27"/>
              <a:chOff x="3524" y="2119"/>
              <a:chExt cx="1579" cy="15"/>
            </a:xfrm>
          </p:grpSpPr>
          <p:sp>
            <p:nvSpPr>
              <p:cNvPr id="30812" name="Rectangle 102"/>
              <p:cNvSpPr>
                <a:spLocks noChangeArrowheads="1"/>
              </p:cNvSpPr>
              <p:nvPr/>
            </p:nvSpPr>
            <p:spPr bwMode="auto">
              <a:xfrm>
                <a:off x="3524"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813" name="Rectangle 103"/>
              <p:cNvSpPr>
                <a:spLocks noChangeArrowheads="1"/>
              </p:cNvSpPr>
              <p:nvPr/>
            </p:nvSpPr>
            <p:spPr bwMode="auto">
              <a:xfrm>
                <a:off x="3632"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814" name="Rectangle 104"/>
              <p:cNvSpPr>
                <a:spLocks noChangeArrowheads="1"/>
              </p:cNvSpPr>
              <p:nvPr/>
            </p:nvSpPr>
            <p:spPr bwMode="auto">
              <a:xfrm>
                <a:off x="3740"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815" name="Rectangle 105"/>
              <p:cNvSpPr>
                <a:spLocks noChangeArrowheads="1"/>
              </p:cNvSpPr>
              <p:nvPr/>
            </p:nvSpPr>
            <p:spPr bwMode="auto">
              <a:xfrm>
                <a:off x="3849"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816" name="Rectangle 106"/>
              <p:cNvSpPr>
                <a:spLocks noChangeArrowheads="1"/>
              </p:cNvSpPr>
              <p:nvPr/>
            </p:nvSpPr>
            <p:spPr bwMode="auto">
              <a:xfrm>
                <a:off x="3957"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817" name="Rectangle 107"/>
              <p:cNvSpPr>
                <a:spLocks noChangeArrowheads="1"/>
              </p:cNvSpPr>
              <p:nvPr/>
            </p:nvSpPr>
            <p:spPr bwMode="auto">
              <a:xfrm>
                <a:off x="4065"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818" name="Rectangle 108"/>
              <p:cNvSpPr>
                <a:spLocks noChangeArrowheads="1"/>
              </p:cNvSpPr>
              <p:nvPr/>
            </p:nvSpPr>
            <p:spPr bwMode="auto">
              <a:xfrm>
                <a:off x="4174"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819" name="Rectangle 109"/>
              <p:cNvSpPr>
                <a:spLocks noChangeArrowheads="1"/>
              </p:cNvSpPr>
              <p:nvPr/>
            </p:nvSpPr>
            <p:spPr bwMode="auto">
              <a:xfrm>
                <a:off x="4282"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820" name="Rectangle 110"/>
              <p:cNvSpPr>
                <a:spLocks noChangeArrowheads="1"/>
              </p:cNvSpPr>
              <p:nvPr/>
            </p:nvSpPr>
            <p:spPr bwMode="auto">
              <a:xfrm>
                <a:off x="4391"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821" name="Rectangle 111"/>
              <p:cNvSpPr>
                <a:spLocks noChangeArrowheads="1"/>
              </p:cNvSpPr>
              <p:nvPr/>
            </p:nvSpPr>
            <p:spPr bwMode="auto">
              <a:xfrm>
                <a:off x="4499"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822" name="Rectangle 112"/>
              <p:cNvSpPr>
                <a:spLocks noChangeArrowheads="1"/>
              </p:cNvSpPr>
              <p:nvPr/>
            </p:nvSpPr>
            <p:spPr bwMode="auto">
              <a:xfrm>
                <a:off x="4607"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823" name="Rectangle 113"/>
              <p:cNvSpPr>
                <a:spLocks noChangeArrowheads="1"/>
              </p:cNvSpPr>
              <p:nvPr/>
            </p:nvSpPr>
            <p:spPr bwMode="auto">
              <a:xfrm>
                <a:off x="4716"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824" name="Rectangle 114"/>
              <p:cNvSpPr>
                <a:spLocks noChangeArrowheads="1"/>
              </p:cNvSpPr>
              <p:nvPr/>
            </p:nvSpPr>
            <p:spPr bwMode="auto">
              <a:xfrm>
                <a:off x="4824"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825" name="Rectangle 115"/>
              <p:cNvSpPr>
                <a:spLocks noChangeArrowheads="1"/>
              </p:cNvSpPr>
              <p:nvPr/>
            </p:nvSpPr>
            <p:spPr bwMode="auto">
              <a:xfrm>
                <a:off x="4933" y="2119"/>
                <a:ext cx="61"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826" name="Rectangle 116"/>
              <p:cNvSpPr>
                <a:spLocks noChangeArrowheads="1"/>
              </p:cNvSpPr>
              <p:nvPr/>
            </p:nvSpPr>
            <p:spPr bwMode="auto">
              <a:xfrm>
                <a:off x="5041" y="2119"/>
                <a:ext cx="62" cy="1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sp>
          <p:nvSpPr>
            <p:cNvPr id="30809" name="Rectangle 118"/>
            <p:cNvSpPr>
              <a:spLocks noChangeArrowheads="1"/>
            </p:cNvSpPr>
            <p:nvPr/>
          </p:nvSpPr>
          <p:spPr bwMode="auto">
            <a:xfrm>
              <a:off x="4029" y="1682"/>
              <a:ext cx="403" cy="18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810" name="Rectangle 119"/>
            <p:cNvSpPr>
              <a:spLocks noChangeArrowheads="1"/>
            </p:cNvSpPr>
            <p:nvPr/>
          </p:nvSpPr>
          <p:spPr bwMode="auto">
            <a:xfrm>
              <a:off x="4060" y="1705"/>
              <a:ext cx="24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500" b="1">
                  <a:solidFill>
                    <a:srgbClr val="0000FF"/>
                  </a:solidFill>
                  <a:latin typeface="ＭＳ Ｐゴシック" pitchFamily="50" charset="-128"/>
                </a:rPr>
                <a:t>目標</a:t>
              </a:r>
              <a:endParaRPr lang="ja-JP" altLang="en-US" sz="4000">
                <a:ea typeface="HG正楷書体-PRO" pitchFamily="66" charset="-128"/>
              </a:endParaRPr>
            </a:p>
          </p:txBody>
        </p:sp>
        <p:sp>
          <p:nvSpPr>
            <p:cNvPr id="30811" name="Text Box 134"/>
            <p:cNvSpPr txBox="1">
              <a:spLocks noChangeArrowheads="1"/>
            </p:cNvSpPr>
            <p:nvPr/>
          </p:nvSpPr>
          <p:spPr bwMode="auto">
            <a:xfrm>
              <a:off x="1502" y="592"/>
              <a:ext cx="315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800">
                  <a:solidFill>
                    <a:srgbClr val="000000"/>
                  </a:solidFill>
                  <a:latin typeface="HG創英角ﾎﾟｯﾌﾟ体" pitchFamily="49" charset="-128"/>
                  <a:ea typeface="HG創英角ﾎﾟｯﾌﾟ体" pitchFamily="49" charset="-128"/>
                </a:rPr>
                <a:t>◇</a:t>
              </a:r>
              <a:r>
                <a:rPr lang="en-US" altLang="ja-JP" sz="2000">
                  <a:solidFill>
                    <a:srgbClr val="000000"/>
                  </a:solidFill>
                  <a:ea typeface="HGPｺﾞｼｯｸE" pitchFamily="50" charset="-128"/>
                </a:rPr>
                <a:t> </a:t>
              </a:r>
              <a:r>
                <a:rPr lang="ja-JP" altLang="en-US" sz="2000">
                  <a:solidFill>
                    <a:srgbClr val="000000"/>
                  </a:solidFill>
                  <a:ea typeface="HGPｺﾞｼｯｸE" pitchFamily="50" charset="-128"/>
                </a:rPr>
                <a:t>データーはできるだけ時系列で示す</a:t>
              </a:r>
            </a:p>
          </p:txBody>
        </p:sp>
      </p:grpSp>
      <p:sp>
        <p:nvSpPr>
          <p:cNvPr id="33927" name="Text Box 135"/>
          <p:cNvSpPr txBox="1">
            <a:spLocks noChangeArrowheads="1"/>
          </p:cNvSpPr>
          <p:nvPr/>
        </p:nvSpPr>
        <p:spPr bwMode="auto">
          <a:xfrm>
            <a:off x="3821113" y="5595938"/>
            <a:ext cx="45434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a:solidFill>
                  <a:schemeClr val="bg2"/>
                </a:solidFill>
                <a:latin typeface="HG創英角ﾎﾟｯﾌﾟ体" pitchFamily="49" charset="-128"/>
                <a:ea typeface="HG創英角ﾎﾟｯﾌﾟ体" pitchFamily="49" charset="-128"/>
              </a:rPr>
              <a:t>◇</a:t>
            </a:r>
            <a:r>
              <a:rPr lang="ja-JP" altLang="en-US" sz="2000">
                <a:solidFill>
                  <a:schemeClr val="bg2"/>
                </a:solidFill>
                <a:ea typeface="HGPｺﾞｼｯｸE" pitchFamily="50" charset="-128"/>
              </a:rPr>
              <a:t>懸念される点　　マイナスの影響　　　</a:t>
            </a:r>
          </a:p>
        </p:txBody>
      </p:sp>
      <p:sp>
        <p:nvSpPr>
          <p:cNvPr id="30730" name="Oval 137"/>
          <p:cNvSpPr>
            <a:spLocks noChangeArrowheads="1"/>
          </p:cNvSpPr>
          <p:nvPr/>
        </p:nvSpPr>
        <p:spPr bwMode="auto">
          <a:xfrm>
            <a:off x="1473200" y="4873625"/>
            <a:ext cx="2109788" cy="1492250"/>
          </a:xfrm>
          <a:prstGeom prst="ellipse">
            <a:avLst/>
          </a:prstGeom>
          <a:solidFill>
            <a:srgbClr val="3366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0731" name="Text Box 136"/>
          <p:cNvSpPr txBox="1">
            <a:spLocks noChangeArrowheads="1"/>
          </p:cNvSpPr>
          <p:nvPr/>
        </p:nvSpPr>
        <p:spPr bwMode="auto">
          <a:xfrm>
            <a:off x="1836738" y="5118100"/>
            <a:ext cx="1970087"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ea typeface="HGPｺﾞｼｯｸE" pitchFamily="50" charset="-128"/>
              </a:rPr>
              <a:t>品質　コスト　</a:t>
            </a:r>
          </a:p>
          <a:p>
            <a:pPr eaLnBrk="1" hangingPunct="1">
              <a:spcBef>
                <a:spcPct val="50000"/>
              </a:spcBef>
              <a:buFontTx/>
              <a:buNone/>
            </a:pPr>
            <a:r>
              <a:rPr lang="ja-JP" altLang="en-US" sz="2000">
                <a:ea typeface="HGPｺﾞｼｯｸE" pitchFamily="50" charset="-128"/>
              </a:rPr>
              <a:t>納期　能率</a:t>
            </a:r>
            <a:endParaRPr lang="ja-JP" altLang="en-US">
              <a:ea typeface="HG正楷書体-PRO" pitchFamily="66" charset="-128"/>
            </a:endParaRPr>
          </a:p>
        </p:txBody>
      </p:sp>
      <p:sp>
        <p:nvSpPr>
          <p:cNvPr id="30732" name="Text Box 145"/>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P32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33936"/>
                                        </p:tgtEl>
                                        <p:attrNameLst>
                                          <p:attrName>style.visibility</p:attrName>
                                        </p:attrNameLst>
                                      </p:cBhvr>
                                      <p:to>
                                        <p:strVal val="visible"/>
                                      </p:to>
                                    </p:set>
                                    <p:anim calcmode="lin" valueType="num">
                                      <p:cBhvr additive="base">
                                        <p:cTn id="7" dur="500" fill="hold"/>
                                        <p:tgtEl>
                                          <p:spTgt spid="33936"/>
                                        </p:tgtEl>
                                        <p:attrNameLst>
                                          <p:attrName>ppt_x</p:attrName>
                                        </p:attrNameLst>
                                      </p:cBhvr>
                                      <p:tavLst>
                                        <p:tav tm="0">
                                          <p:val>
                                            <p:strVal val="1+#ppt_w/2"/>
                                          </p:val>
                                        </p:tav>
                                        <p:tav tm="100000">
                                          <p:val>
                                            <p:strVal val="#ppt_x"/>
                                          </p:val>
                                        </p:tav>
                                      </p:tavLst>
                                    </p:anim>
                                    <p:anim calcmode="lin" valueType="num">
                                      <p:cBhvr additive="base">
                                        <p:cTn id="8" dur="500" fill="hold"/>
                                        <p:tgtEl>
                                          <p:spTgt spid="3393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33934"/>
                                        </p:tgtEl>
                                        <p:attrNameLst>
                                          <p:attrName>style.visibility</p:attrName>
                                        </p:attrNameLst>
                                      </p:cBhvr>
                                      <p:to>
                                        <p:strVal val="visible"/>
                                      </p:to>
                                    </p:set>
                                    <p:anim calcmode="lin" valueType="num">
                                      <p:cBhvr additive="base">
                                        <p:cTn id="13" dur="500" fill="hold"/>
                                        <p:tgtEl>
                                          <p:spTgt spid="33934"/>
                                        </p:tgtEl>
                                        <p:attrNameLst>
                                          <p:attrName>ppt_x</p:attrName>
                                        </p:attrNameLst>
                                      </p:cBhvr>
                                      <p:tavLst>
                                        <p:tav tm="0">
                                          <p:val>
                                            <p:strVal val="1+#ppt_w/2"/>
                                          </p:val>
                                        </p:tav>
                                        <p:tav tm="100000">
                                          <p:val>
                                            <p:strVal val="#ppt_x"/>
                                          </p:val>
                                        </p:tav>
                                      </p:tavLst>
                                    </p:anim>
                                    <p:anim calcmode="lin" valueType="num">
                                      <p:cBhvr additive="base">
                                        <p:cTn id="14" dur="500" fill="hold"/>
                                        <p:tgtEl>
                                          <p:spTgt spid="33934"/>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33932"/>
                                        </p:tgtEl>
                                        <p:attrNameLst>
                                          <p:attrName>style.visibility</p:attrName>
                                        </p:attrNameLst>
                                      </p:cBhvr>
                                      <p:to>
                                        <p:strVal val="visible"/>
                                      </p:to>
                                    </p:set>
                                    <p:anim calcmode="lin" valueType="num">
                                      <p:cBhvr additive="base">
                                        <p:cTn id="19" dur="500" fill="hold"/>
                                        <p:tgtEl>
                                          <p:spTgt spid="33932"/>
                                        </p:tgtEl>
                                        <p:attrNameLst>
                                          <p:attrName>ppt_x</p:attrName>
                                        </p:attrNameLst>
                                      </p:cBhvr>
                                      <p:tavLst>
                                        <p:tav tm="0">
                                          <p:val>
                                            <p:strVal val="1+#ppt_w/2"/>
                                          </p:val>
                                        </p:tav>
                                        <p:tav tm="100000">
                                          <p:val>
                                            <p:strVal val="#ppt_x"/>
                                          </p:val>
                                        </p:tav>
                                      </p:tavLst>
                                    </p:anim>
                                    <p:anim calcmode="lin" valueType="num">
                                      <p:cBhvr additive="base">
                                        <p:cTn id="20" dur="500" fill="hold"/>
                                        <p:tgtEl>
                                          <p:spTgt spid="33932"/>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3797"/>
                                        </p:tgtEl>
                                        <p:attrNameLst>
                                          <p:attrName>style.visibility</p:attrName>
                                        </p:attrNameLst>
                                      </p:cBhvr>
                                      <p:to>
                                        <p:strVal val="visible"/>
                                      </p:to>
                                    </p:set>
                                    <p:anim calcmode="lin" valueType="num">
                                      <p:cBhvr additive="base">
                                        <p:cTn id="25" dur="500" fill="hold"/>
                                        <p:tgtEl>
                                          <p:spTgt spid="33797"/>
                                        </p:tgtEl>
                                        <p:attrNameLst>
                                          <p:attrName>ppt_x</p:attrName>
                                        </p:attrNameLst>
                                      </p:cBhvr>
                                      <p:tavLst>
                                        <p:tav tm="0">
                                          <p:val>
                                            <p:strVal val="1+#ppt_w/2"/>
                                          </p:val>
                                        </p:tav>
                                        <p:tav tm="100000">
                                          <p:val>
                                            <p:strVal val="#ppt_x"/>
                                          </p:val>
                                        </p:tav>
                                      </p:tavLst>
                                    </p:anim>
                                    <p:anim calcmode="lin" valueType="num">
                                      <p:cBhvr additive="base">
                                        <p:cTn id="26" dur="500" fill="hold"/>
                                        <p:tgtEl>
                                          <p:spTgt spid="33797"/>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3798"/>
                                        </p:tgtEl>
                                        <p:attrNameLst>
                                          <p:attrName>style.visibility</p:attrName>
                                        </p:attrNameLst>
                                      </p:cBhvr>
                                      <p:to>
                                        <p:strVal val="visible"/>
                                      </p:to>
                                    </p:set>
                                    <p:anim calcmode="lin" valueType="num">
                                      <p:cBhvr additive="base">
                                        <p:cTn id="31" dur="500" fill="hold"/>
                                        <p:tgtEl>
                                          <p:spTgt spid="33798"/>
                                        </p:tgtEl>
                                        <p:attrNameLst>
                                          <p:attrName>ppt_x</p:attrName>
                                        </p:attrNameLst>
                                      </p:cBhvr>
                                      <p:tavLst>
                                        <p:tav tm="0">
                                          <p:val>
                                            <p:strVal val="1+#ppt_w/2"/>
                                          </p:val>
                                        </p:tav>
                                        <p:tav tm="100000">
                                          <p:val>
                                            <p:strVal val="#ppt_x"/>
                                          </p:val>
                                        </p:tav>
                                      </p:tavLst>
                                    </p:anim>
                                    <p:anim calcmode="lin" valueType="num">
                                      <p:cBhvr additive="base">
                                        <p:cTn id="32" dur="500" fill="hold"/>
                                        <p:tgtEl>
                                          <p:spTgt spid="33798"/>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3927"/>
                                        </p:tgtEl>
                                        <p:attrNameLst>
                                          <p:attrName>style.visibility</p:attrName>
                                        </p:attrNameLst>
                                      </p:cBhvr>
                                      <p:to>
                                        <p:strVal val="visible"/>
                                      </p:to>
                                    </p:set>
                                    <p:anim calcmode="lin" valueType="num">
                                      <p:cBhvr additive="base">
                                        <p:cTn id="37" dur="500" fill="hold"/>
                                        <p:tgtEl>
                                          <p:spTgt spid="33927"/>
                                        </p:tgtEl>
                                        <p:attrNameLst>
                                          <p:attrName>ppt_x</p:attrName>
                                        </p:attrNameLst>
                                      </p:cBhvr>
                                      <p:tavLst>
                                        <p:tav tm="0">
                                          <p:val>
                                            <p:strVal val="1+#ppt_w/2"/>
                                          </p:val>
                                        </p:tav>
                                        <p:tav tm="100000">
                                          <p:val>
                                            <p:strVal val="#ppt_x"/>
                                          </p:val>
                                        </p:tav>
                                      </p:tavLst>
                                    </p:anim>
                                    <p:anim calcmode="lin" valueType="num">
                                      <p:cBhvr additive="base">
                                        <p:cTn id="38" dur="500" fill="hold"/>
                                        <p:tgtEl>
                                          <p:spTgt spid="339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7" grpId="0" autoUpdateAnimBg="0"/>
      <p:bldP spid="33798" grpId="0" autoUpdateAnimBg="0"/>
      <p:bldP spid="33927"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295400" y="4191000"/>
            <a:ext cx="6858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4099" name="Rectangle 4"/>
          <p:cNvSpPr>
            <a:spLocks noChangeArrowheads="1"/>
          </p:cNvSpPr>
          <p:nvPr/>
        </p:nvSpPr>
        <p:spPr bwMode="auto">
          <a:xfrm>
            <a:off x="1524000" y="5715000"/>
            <a:ext cx="60198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endParaRPr lang="ja-JP" altLang="ja-JP">
              <a:ea typeface="HG正楷書体-PRO" pitchFamily="66" charset="-128"/>
            </a:endParaRPr>
          </a:p>
        </p:txBody>
      </p:sp>
      <p:grpSp>
        <p:nvGrpSpPr>
          <p:cNvPr id="4100" name="Group 5"/>
          <p:cNvGrpSpPr>
            <a:grpSpLocks/>
          </p:cNvGrpSpPr>
          <p:nvPr/>
        </p:nvGrpSpPr>
        <p:grpSpPr bwMode="auto">
          <a:xfrm>
            <a:off x="179388" y="319088"/>
            <a:ext cx="8812212" cy="641350"/>
            <a:chOff x="113" y="201"/>
            <a:chExt cx="5551" cy="404"/>
          </a:xfrm>
        </p:grpSpPr>
        <p:sp>
          <p:nvSpPr>
            <p:cNvPr id="4138" name="Rectangle 6"/>
            <p:cNvSpPr>
              <a:spLocks noChangeArrowheads="1"/>
            </p:cNvSpPr>
            <p:nvPr/>
          </p:nvSpPr>
          <p:spPr bwMode="auto">
            <a:xfrm>
              <a:off x="288" y="201"/>
              <a:ext cx="5184" cy="404"/>
            </a:xfrm>
            <a:prstGeom prst="rect">
              <a:avLst/>
            </a:prstGeom>
            <a:noFill/>
            <a:ln>
              <a:noFill/>
            </a:ln>
            <a:effectLst/>
            <a:extLst>
              <a:ext uri="{909E8E84-426E-40DD-AFC4-6F175D3DCCD1}">
                <a14:hiddenFill xmlns:a14="http://schemas.microsoft.com/office/drawing/2010/main">
                  <a:gradFill rotWithShape="0">
                    <a:gsLst>
                      <a:gs pos="0">
                        <a:srgbClr val="99CC00"/>
                      </a:gs>
                      <a:gs pos="50000">
                        <a:srgbClr val="FFFFFF"/>
                      </a:gs>
                      <a:gs pos="100000">
                        <a:srgbClr val="99CC00"/>
                      </a:gs>
                    </a:gsLst>
                    <a:lin ang="5400000" scaled="1"/>
                  </a:gra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lang="en-US" altLang="ja-JP" sz="3600">
                  <a:solidFill>
                    <a:schemeClr val="bg2"/>
                  </a:solidFill>
                  <a:ea typeface="HGP創英角ﾎﾟｯﾌﾟ体" pitchFamily="50" charset="-128"/>
                </a:rPr>
                <a:t>【</a:t>
              </a:r>
              <a:r>
                <a:rPr lang="ja-JP" altLang="en-US" sz="3600">
                  <a:solidFill>
                    <a:schemeClr val="bg2"/>
                  </a:solidFill>
                  <a:ea typeface="HGP創英角ﾎﾟｯﾌﾟ体" pitchFamily="50" charset="-128"/>
                </a:rPr>
                <a:t>復習</a:t>
              </a:r>
              <a:r>
                <a:rPr lang="en-US" altLang="ja-JP" sz="3600">
                  <a:solidFill>
                    <a:schemeClr val="bg2"/>
                  </a:solidFill>
                  <a:ea typeface="HGP創英角ﾎﾟｯﾌﾟ体" pitchFamily="50" charset="-128"/>
                </a:rPr>
                <a:t>】</a:t>
              </a:r>
              <a:r>
                <a:rPr lang="ja-JP" altLang="en-US" sz="3600">
                  <a:solidFill>
                    <a:schemeClr val="bg2"/>
                  </a:solidFill>
                  <a:ea typeface="HGP創英角ﾎﾟｯﾌﾟ体" pitchFamily="50" charset="-128"/>
                </a:rPr>
                <a:t>ＱＣサークル活動の位置付け</a:t>
              </a:r>
            </a:p>
          </p:txBody>
        </p:sp>
        <p:sp>
          <p:nvSpPr>
            <p:cNvPr id="4139" name="Line 7"/>
            <p:cNvSpPr>
              <a:spLocks noChangeShapeType="1"/>
            </p:cNvSpPr>
            <p:nvPr/>
          </p:nvSpPr>
          <p:spPr bwMode="auto">
            <a:xfrm>
              <a:off x="113" y="572"/>
              <a:ext cx="5551" cy="0"/>
            </a:xfrm>
            <a:prstGeom prst="line">
              <a:avLst/>
            </a:prstGeom>
            <a:noFill/>
            <a:ln w="8890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tx1"/>
                    </a:outerShdw>
                  </a:effectLst>
                </a14:hiddenEffects>
              </a:ext>
            </a:extLst>
          </p:spPr>
          <p:txBody>
            <a:bodyPr lIns="92075" tIns="46038" rIns="92075" bIns="46038"/>
            <a:lstStyle/>
            <a:p>
              <a:endParaRPr lang="ja-JP" altLang="en-US"/>
            </a:p>
          </p:txBody>
        </p:sp>
      </p:grpSp>
      <p:sp>
        <p:nvSpPr>
          <p:cNvPr id="884744" name="Rectangle 8"/>
          <p:cNvSpPr>
            <a:spLocks noChangeArrowheads="1"/>
          </p:cNvSpPr>
          <p:nvPr/>
        </p:nvSpPr>
        <p:spPr bwMode="auto">
          <a:xfrm>
            <a:off x="533400" y="5943600"/>
            <a:ext cx="61722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b="1">
                <a:solidFill>
                  <a:schemeClr val="bg2"/>
                </a:solidFill>
                <a:ea typeface="HG丸ｺﾞｼｯｸM-PRO" pitchFamily="50" charset="-128"/>
              </a:rPr>
              <a:t>ＱＣサークル活動 </a:t>
            </a:r>
            <a:r>
              <a:rPr lang="en-US" altLang="ja-JP" b="1">
                <a:solidFill>
                  <a:schemeClr val="bg2"/>
                </a:solidFill>
                <a:ea typeface="HG丸ｺﾞｼｯｸM-PRO" pitchFamily="50" charset="-128"/>
              </a:rPr>
              <a:t>『</a:t>
            </a:r>
            <a:r>
              <a:rPr lang="ja-JP" altLang="en-US" b="1">
                <a:solidFill>
                  <a:schemeClr val="bg2"/>
                </a:solidFill>
                <a:ea typeface="HG丸ｺﾞｼｯｸM-PRO" pitchFamily="50" charset="-128"/>
              </a:rPr>
              <a:t>を</a:t>
            </a:r>
            <a:r>
              <a:rPr lang="en-US" altLang="ja-JP" b="1">
                <a:solidFill>
                  <a:schemeClr val="bg2"/>
                </a:solidFill>
                <a:ea typeface="HG丸ｺﾞｼｯｸM-PRO" pitchFamily="50" charset="-128"/>
              </a:rPr>
              <a:t>』 </a:t>
            </a:r>
            <a:r>
              <a:rPr lang="ja-JP" altLang="en-US" b="1">
                <a:solidFill>
                  <a:schemeClr val="bg2"/>
                </a:solidFill>
                <a:ea typeface="HG丸ｺﾞｼｯｸM-PRO" pitchFamily="50" charset="-128"/>
              </a:rPr>
              <a:t>やる。</a:t>
            </a:r>
          </a:p>
        </p:txBody>
      </p:sp>
      <p:grpSp>
        <p:nvGrpSpPr>
          <p:cNvPr id="884745" name="Group 9"/>
          <p:cNvGrpSpPr>
            <a:grpSpLocks/>
          </p:cNvGrpSpPr>
          <p:nvPr/>
        </p:nvGrpSpPr>
        <p:grpSpPr bwMode="auto">
          <a:xfrm>
            <a:off x="558800" y="6146800"/>
            <a:ext cx="5842000" cy="152400"/>
            <a:chOff x="1073" y="3840"/>
            <a:chExt cx="3408" cy="144"/>
          </a:xfrm>
        </p:grpSpPr>
        <p:sp>
          <p:nvSpPr>
            <p:cNvPr id="4136" name="Line 10"/>
            <p:cNvSpPr>
              <a:spLocks noChangeShapeType="1"/>
            </p:cNvSpPr>
            <p:nvPr/>
          </p:nvSpPr>
          <p:spPr bwMode="auto">
            <a:xfrm flipV="1">
              <a:off x="1073" y="3840"/>
              <a:ext cx="3408" cy="144"/>
            </a:xfrm>
            <a:prstGeom prst="line">
              <a:avLst/>
            </a:prstGeom>
            <a:noFill/>
            <a:ln w="349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ja-JP" altLang="en-US"/>
            </a:p>
          </p:txBody>
        </p:sp>
        <p:sp>
          <p:nvSpPr>
            <p:cNvPr id="4137" name="Line 11"/>
            <p:cNvSpPr>
              <a:spLocks noChangeShapeType="1"/>
            </p:cNvSpPr>
            <p:nvPr/>
          </p:nvSpPr>
          <p:spPr bwMode="auto">
            <a:xfrm>
              <a:off x="1073" y="3888"/>
              <a:ext cx="3408" cy="96"/>
            </a:xfrm>
            <a:prstGeom prst="line">
              <a:avLst/>
            </a:prstGeom>
            <a:noFill/>
            <a:ln w="349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ja-JP" altLang="en-US"/>
            </a:p>
          </p:txBody>
        </p:sp>
      </p:grpSp>
      <p:sp>
        <p:nvSpPr>
          <p:cNvPr id="4103" name="AutoShape 36"/>
          <p:cNvSpPr>
            <a:spLocks noChangeArrowheads="1"/>
          </p:cNvSpPr>
          <p:nvPr/>
        </p:nvSpPr>
        <p:spPr bwMode="auto">
          <a:xfrm>
            <a:off x="825500" y="4419600"/>
            <a:ext cx="7958138" cy="647700"/>
          </a:xfrm>
          <a:prstGeom prst="bevel">
            <a:avLst>
              <a:gd name="adj" fmla="val 6130"/>
            </a:avLst>
          </a:prstGeom>
          <a:gradFill rotWithShape="1">
            <a:gsLst>
              <a:gs pos="0">
                <a:srgbClr val="FFFFFF"/>
              </a:gs>
              <a:gs pos="100000">
                <a:srgbClr val="FFFF99"/>
              </a:gs>
            </a:gsLst>
            <a:path path="rect">
              <a:fillToRect l="50000" t="50000" r="50000" b="50000"/>
            </a:path>
          </a:gradFill>
          <a:ln w="19050" cmpd="thickThin">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97200" anchor="ctr"/>
          <a:lstStyle>
            <a:lvl1pPr marL="342900" indent="-342900">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lnSpc>
                <a:spcPct val="120000"/>
              </a:lnSpc>
              <a:buFontTx/>
              <a:buNone/>
            </a:pPr>
            <a:r>
              <a:rPr lang="ja-JP" altLang="en-US" sz="2800" b="1">
                <a:solidFill>
                  <a:schemeClr val="bg2"/>
                </a:solidFill>
                <a:ea typeface="HG丸ｺﾞｼｯｸM-PRO" pitchFamily="50" charset="-128"/>
              </a:rPr>
              <a:t>Ｑ　Ｃ　サ　ー　ク　ル　活　動 </a:t>
            </a:r>
          </a:p>
        </p:txBody>
      </p:sp>
      <p:grpSp>
        <p:nvGrpSpPr>
          <p:cNvPr id="884773" name="Group 37"/>
          <p:cNvGrpSpPr>
            <a:grpSpLocks/>
          </p:cNvGrpSpPr>
          <p:nvPr/>
        </p:nvGrpSpPr>
        <p:grpSpPr bwMode="auto">
          <a:xfrm>
            <a:off x="584200" y="4953000"/>
            <a:ext cx="8264525" cy="1724025"/>
            <a:chOff x="432" y="3120"/>
            <a:chExt cx="5206" cy="1086"/>
          </a:xfrm>
        </p:grpSpPr>
        <p:sp>
          <p:nvSpPr>
            <p:cNvPr id="4134" name="Rectangle 38"/>
            <p:cNvSpPr>
              <a:spLocks noChangeArrowheads="1"/>
            </p:cNvSpPr>
            <p:nvPr/>
          </p:nvSpPr>
          <p:spPr bwMode="auto">
            <a:xfrm>
              <a:off x="432" y="3360"/>
              <a:ext cx="3792"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b="1">
                  <a:solidFill>
                    <a:schemeClr val="bg2"/>
                  </a:solidFill>
                  <a:ea typeface="HG丸ｺﾞｼｯｸM-PRO" pitchFamily="50" charset="-128"/>
                </a:rPr>
                <a:t>ＱＣサークル活動 </a:t>
              </a:r>
              <a:r>
                <a:rPr lang="en-US" altLang="ja-JP" b="1">
                  <a:solidFill>
                    <a:schemeClr val="bg2"/>
                  </a:solidFill>
                  <a:ea typeface="HG丸ｺﾞｼｯｸM-PRO" pitchFamily="50" charset="-128"/>
                </a:rPr>
                <a:t>『</a:t>
              </a:r>
              <a:r>
                <a:rPr lang="ja-JP" altLang="en-US" b="1">
                  <a:solidFill>
                    <a:schemeClr val="bg2"/>
                  </a:solidFill>
                  <a:ea typeface="HG丸ｺﾞｼｯｸM-PRO" pitchFamily="50" charset="-128"/>
                </a:rPr>
                <a:t>で</a:t>
              </a:r>
              <a:r>
                <a:rPr lang="en-US" altLang="ja-JP" b="1">
                  <a:solidFill>
                    <a:schemeClr val="bg2"/>
                  </a:solidFill>
                  <a:ea typeface="HG丸ｺﾞｼｯｸM-PRO" pitchFamily="50" charset="-128"/>
                </a:rPr>
                <a:t>』 </a:t>
              </a:r>
              <a:r>
                <a:rPr lang="ja-JP" altLang="en-US" b="1">
                  <a:solidFill>
                    <a:schemeClr val="bg2"/>
                  </a:solidFill>
                  <a:ea typeface="HG丸ｺﾞｼｯｸM-PRO" pitchFamily="50" charset="-128"/>
                </a:rPr>
                <a:t>やる。</a:t>
              </a:r>
            </a:p>
          </p:txBody>
        </p:sp>
        <p:pic>
          <p:nvPicPr>
            <p:cNvPr id="4135" name="Picture 39" descr="1-0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72" y="3120"/>
              <a:ext cx="1366" cy="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105" name="Text Box 44"/>
          <p:cNvSpPr txBox="1">
            <a:spLocks noChangeArrowheads="1"/>
          </p:cNvSpPr>
          <p:nvPr/>
        </p:nvSpPr>
        <p:spPr bwMode="auto">
          <a:xfrm>
            <a:off x="1849438" y="982663"/>
            <a:ext cx="64119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342900" indent="-342900">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chemeClr val="bg2"/>
                </a:solidFill>
              </a:rPr>
              <a:t>職場の６大使命（Ｑ，Ｃ、Ｄ、Ｓ、Ｍ，Ｅ）の達成</a:t>
            </a:r>
          </a:p>
        </p:txBody>
      </p:sp>
      <p:grpSp>
        <p:nvGrpSpPr>
          <p:cNvPr id="4106" name="Group 46"/>
          <p:cNvGrpSpPr>
            <a:grpSpLocks/>
          </p:cNvGrpSpPr>
          <p:nvPr/>
        </p:nvGrpSpPr>
        <p:grpSpPr bwMode="auto">
          <a:xfrm>
            <a:off x="776288" y="1492250"/>
            <a:ext cx="7975600" cy="2851150"/>
            <a:chOff x="489" y="940"/>
            <a:chExt cx="5024" cy="1796"/>
          </a:xfrm>
        </p:grpSpPr>
        <p:grpSp>
          <p:nvGrpSpPr>
            <p:cNvPr id="4107" name="Group 13"/>
            <p:cNvGrpSpPr>
              <a:grpSpLocks/>
            </p:cNvGrpSpPr>
            <p:nvPr/>
          </p:nvGrpSpPr>
          <p:grpSpPr bwMode="auto">
            <a:xfrm>
              <a:off x="1149" y="1398"/>
              <a:ext cx="192" cy="223"/>
              <a:chOff x="1344" y="1536"/>
              <a:chExt cx="192" cy="240"/>
            </a:xfrm>
          </p:grpSpPr>
          <p:sp>
            <p:nvSpPr>
              <p:cNvPr id="4132" name="Line 14"/>
              <p:cNvSpPr>
                <a:spLocks noChangeShapeType="1"/>
              </p:cNvSpPr>
              <p:nvPr/>
            </p:nvSpPr>
            <p:spPr bwMode="auto">
              <a:xfrm>
                <a:off x="1344" y="1632"/>
                <a:ext cx="192" cy="0"/>
              </a:xfrm>
              <a:prstGeom prst="line">
                <a:avLst/>
              </a:prstGeom>
              <a:noFill/>
              <a:ln w="317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33" name="Line 15"/>
              <p:cNvSpPr>
                <a:spLocks noChangeShapeType="1"/>
              </p:cNvSpPr>
              <p:nvPr/>
            </p:nvSpPr>
            <p:spPr bwMode="auto">
              <a:xfrm>
                <a:off x="1440" y="1536"/>
                <a:ext cx="0" cy="240"/>
              </a:xfrm>
              <a:prstGeom prst="line">
                <a:avLst/>
              </a:prstGeom>
              <a:noFill/>
              <a:ln w="317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4108" name="Text Box 16"/>
            <p:cNvSpPr txBox="1">
              <a:spLocks noChangeArrowheads="1"/>
            </p:cNvSpPr>
            <p:nvPr/>
          </p:nvSpPr>
          <p:spPr bwMode="auto">
            <a:xfrm>
              <a:off x="2374" y="963"/>
              <a:ext cx="466" cy="1437"/>
            </a:xfrm>
            <a:prstGeom prst="rect">
              <a:avLst/>
            </a:prstGeom>
            <a:solidFill>
              <a:srgbClr val="CCFFFF"/>
            </a:solidFill>
            <a:ln w="254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201600" tIns="46038" rIns="92075" bIns="46038" anchor="ct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dist" eaLnBrk="1" hangingPunct="1">
                <a:lnSpc>
                  <a:spcPct val="120000"/>
                </a:lnSpc>
                <a:spcBef>
                  <a:spcPct val="50000"/>
                </a:spcBef>
                <a:buFontTx/>
                <a:buNone/>
              </a:pPr>
              <a:r>
                <a:rPr lang="ja-JP" altLang="en-US" sz="2400" b="1">
                  <a:solidFill>
                    <a:schemeClr val="bg2"/>
                  </a:solidFill>
                  <a:ea typeface="HG丸ｺﾞｼｯｸM-PRO" pitchFamily="50" charset="-128"/>
                </a:rPr>
                <a:t>生産性向上活動</a:t>
              </a:r>
            </a:p>
          </p:txBody>
        </p:sp>
        <p:sp>
          <p:nvSpPr>
            <p:cNvPr id="4109" name="Text Box 17"/>
            <p:cNvSpPr txBox="1">
              <a:spLocks noChangeArrowheads="1"/>
            </p:cNvSpPr>
            <p:nvPr/>
          </p:nvSpPr>
          <p:spPr bwMode="auto">
            <a:xfrm>
              <a:off x="1454" y="955"/>
              <a:ext cx="466" cy="1445"/>
            </a:xfrm>
            <a:prstGeom prst="rect">
              <a:avLst/>
            </a:prstGeom>
            <a:solidFill>
              <a:srgbClr val="CCFFFF"/>
            </a:solidFill>
            <a:ln w="254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201600" tIns="46038" rIns="92075" bIns="46038" anchor="ct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dist" eaLnBrk="1" hangingPunct="1">
                <a:lnSpc>
                  <a:spcPct val="120000"/>
                </a:lnSpc>
                <a:spcBef>
                  <a:spcPct val="50000"/>
                </a:spcBef>
                <a:buFontTx/>
                <a:buNone/>
              </a:pPr>
              <a:r>
                <a:rPr lang="ja-JP" altLang="en-US" sz="2400" b="1">
                  <a:solidFill>
                    <a:schemeClr val="bg2"/>
                  </a:solidFill>
                  <a:ea typeface="HG丸ｺﾞｼｯｸM-PRO" pitchFamily="50" charset="-128"/>
                </a:rPr>
                <a:t>原価低減活動</a:t>
              </a:r>
            </a:p>
          </p:txBody>
        </p:sp>
        <p:sp>
          <p:nvSpPr>
            <p:cNvPr id="4110" name="Text Box 18"/>
            <p:cNvSpPr txBox="1">
              <a:spLocks noChangeArrowheads="1"/>
            </p:cNvSpPr>
            <p:nvPr/>
          </p:nvSpPr>
          <p:spPr bwMode="auto">
            <a:xfrm>
              <a:off x="4172" y="963"/>
              <a:ext cx="466" cy="1437"/>
            </a:xfrm>
            <a:prstGeom prst="rect">
              <a:avLst/>
            </a:prstGeom>
            <a:solidFill>
              <a:srgbClr val="CCFFFF"/>
            </a:solidFill>
            <a:ln w="254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201600" tIns="46038" rIns="92075" bIns="46038" anchor="ct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dist" eaLnBrk="1" hangingPunct="1">
                <a:lnSpc>
                  <a:spcPct val="120000"/>
                </a:lnSpc>
                <a:spcBef>
                  <a:spcPct val="50000"/>
                </a:spcBef>
                <a:buFontTx/>
                <a:buNone/>
              </a:pPr>
              <a:r>
                <a:rPr lang="ja-JP" altLang="en-US" sz="2400" b="1">
                  <a:solidFill>
                    <a:schemeClr val="bg2"/>
                  </a:solidFill>
                  <a:ea typeface="HG丸ｺﾞｼｯｸM-PRO" pitchFamily="50" charset="-128"/>
                </a:rPr>
                <a:t>士気向上</a:t>
              </a:r>
            </a:p>
          </p:txBody>
        </p:sp>
        <p:sp>
          <p:nvSpPr>
            <p:cNvPr id="4111" name="Text Box 19"/>
            <p:cNvSpPr txBox="1">
              <a:spLocks noChangeArrowheads="1"/>
            </p:cNvSpPr>
            <p:nvPr/>
          </p:nvSpPr>
          <p:spPr bwMode="auto">
            <a:xfrm>
              <a:off x="554" y="940"/>
              <a:ext cx="466" cy="1460"/>
            </a:xfrm>
            <a:prstGeom prst="rect">
              <a:avLst/>
            </a:prstGeom>
            <a:solidFill>
              <a:srgbClr val="CCFFFF"/>
            </a:solidFill>
            <a:ln w="254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201600" tIns="46038" rIns="92075" bIns="46038" anchor="ct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dist" eaLnBrk="1" hangingPunct="1">
                <a:lnSpc>
                  <a:spcPct val="120000"/>
                </a:lnSpc>
                <a:spcBef>
                  <a:spcPct val="50000"/>
                </a:spcBef>
                <a:buFontTx/>
                <a:buNone/>
              </a:pPr>
              <a:r>
                <a:rPr lang="ja-JP" altLang="en-US" sz="2400" b="1">
                  <a:solidFill>
                    <a:schemeClr val="bg2"/>
                  </a:solidFill>
                  <a:ea typeface="HG丸ｺﾞｼｯｸM-PRO" pitchFamily="50" charset="-128"/>
                </a:rPr>
                <a:t>品質向上活動</a:t>
              </a:r>
            </a:p>
          </p:txBody>
        </p:sp>
        <p:sp>
          <p:nvSpPr>
            <p:cNvPr id="4112" name="Text Box 20"/>
            <p:cNvSpPr txBox="1">
              <a:spLocks noChangeArrowheads="1"/>
            </p:cNvSpPr>
            <p:nvPr/>
          </p:nvSpPr>
          <p:spPr bwMode="auto">
            <a:xfrm>
              <a:off x="3275" y="962"/>
              <a:ext cx="466" cy="1438"/>
            </a:xfrm>
            <a:prstGeom prst="rect">
              <a:avLst/>
            </a:prstGeom>
            <a:solidFill>
              <a:srgbClr val="CCFFFF"/>
            </a:solidFill>
            <a:ln w="254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201600" tIns="46038" rIns="92075" bIns="46038" anchor="ct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dist" eaLnBrk="1" hangingPunct="1">
                <a:lnSpc>
                  <a:spcPct val="120000"/>
                </a:lnSpc>
                <a:spcBef>
                  <a:spcPct val="50000"/>
                </a:spcBef>
                <a:buFontTx/>
                <a:buNone/>
              </a:pPr>
              <a:r>
                <a:rPr lang="ja-JP" altLang="en-US" sz="2400" b="1">
                  <a:solidFill>
                    <a:schemeClr val="bg2"/>
                  </a:solidFill>
                  <a:ea typeface="HG丸ｺﾞｼｯｸM-PRO" pitchFamily="50" charset="-128"/>
                </a:rPr>
                <a:t>安全活動</a:t>
              </a:r>
            </a:p>
          </p:txBody>
        </p:sp>
        <p:grpSp>
          <p:nvGrpSpPr>
            <p:cNvPr id="4113" name="Group 21"/>
            <p:cNvGrpSpPr>
              <a:grpSpLocks/>
            </p:cNvGrpSpPr>
            <p:nvPr/>
          </p:nvGrpSpPr>
          <p:grpSpPr bwMode="auto">
            <a:xfrm>
              <a:off x="2081" y="1398"/>
              <a:ext cx="192" cy="276"/>
              <a:chOff x="1344" y="1536"/>
              <a:chExt cx="192" cy="240"/>
            </a:xfrm>
          </p:grpSpPr>
          <p:sp>
            <p:nvSpPr>
              <p:cNvPr id="4130" name="Line 22"/>
              <p:cNvSpPr>
                <a:spLocks noChangeShapeType="1"/>
              </p:cNvSpPr>
              <p:nvPr/>
            </p:nvSpPr>
            <p:spPr bwMode="auto">
              <a:xfrm>
                <a:off x="1344" y="1632"/>
                <a:ext cx="192" cy="0"/>
              </a:xfrm>
              <a:prstGeom prst="line">
                <a:avLst/>
              </a:prstGeom>
              <a:noFill/>
              <a:ln w="317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31" name="Line 23"/>
              <p:cNvSpPr>
                <a:spLocks noChangeShapeType="1"/>
              </p:cNvSpPr>
              <p:nvPr/>
            </p:nvSpPr>
            <p:spPr bwMode="auto">
              <a:xfrm>
                <a:off x="1440" y="1536"/>
                <a:ext cx="0" cy="240"/>
              </a:xfrm>
              <a:prstGeom prst="line">
                <a:avLst/>
              </a:prstGeom>
              <a:noFill/>
              <a:ln w="317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4114" name="Group 24"/>
            <p:cNvGrpSpPr>
              <a:grpSpLocks/>
            </p:cNvGrpSpPr>
            <p:nvPr/>
          </p:nvGrpSpPr>
          <p:grpSpPr bwMode="auto">
            <a:xfrm>
              <a:off x="3009" y="1398"/>
              <a:ext cx="192" cy="276"/>
              <a:chOff x="1344" y="1536"/>
              <a:chExt cx="192" cy="240"/>
            </a:xfrm>
          </p:grpSpPr>
          <p:sp>
            <p:nvSpPr>
              <p:cNvPr id="4128" name="Line 25"/>
              <p:cNvSpPr>
                <a:spLocks noChangeShapeType="1"/>
              </p:cNvSpPr>
              <p:nvPr/>
            </p:nvSpPr>
            <p:spPr bwMode="auto">
              <a:xfrm>
                <a:off x="1344" y="1632"/>
                <a:ext cx="192" cy="0"/>
              </a:xfrm>
              <a:prstGeom prst="line">
                <a:avLst/>
              </a:prstGeom>
              <a:noFill/>
              <a:ln w="317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29" name="Line 26"/>
              <p:cNvSpPr>
                <a:spLocks noChangeShapeType="1"/>
              </p:cNvSpPr>
              <p:nvPr/>
            </p:nvSpPr>
            <p:spPr bwMode="auto">
              <a:xfrm>
                <a:off x="1440" y="1536"/>
                <a:ext cx="0" cy="240"/>
              </a:xfrm>
              <a:prstGeom prst="line">
                <a:avLst/>
              </a:prstGeom>
              <a:noFill/>
              <a:ln w="317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4115" name="Group 27"/>
            <p:cNvGrpSpPr>
              <a:grpSpLocks/>
            </p:cNvGrpSpPr>
            <p:nvPr/>
          </p:nvGrpSpPr>
          <p:grpSpPr bwMode="auto">
            <a:xfrm>
              <a:off x="3873" y="1398"/>
              <a:ext cx="192" cy="276"/>
              <a:chOff x="1344" y="1536"/>
              <a:chExt cx="192" cy="240"/>
            </a:xfrm>
          </p:grpSpPr>
          <p:sp>
            <p:nvSpPr>
              <p:cNvPr id="4126" name="Line 28"/>
              <p:cNvSpPr>
                <a:spLocks noChangeShapeType="1"/>
              </p:cNvSpPr>
              <p:nvPr/>
            </p:nvSpPr>
            <p:spPr bwMode="auto">
              <a:xfrm>
                <a:off x="1344" y="1632"/>
                <a:ext cx="192" cy="0"/>
              </a:xfrm>
              <a:prstGeom prst="line">
                <a:avLst/>
              </a:prstGeom>
              <a:noFill/>
              <a:ln w="317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27" name="Line 29"/>
              <p:cNvSpPr>
                <a:spLocks noChangeShapeType="1"/>
              </p:cNvSpPr>
              <p:nvPr/>
            </p:nvSpPr>
            <p:spPr bwMode="auto">
              <a:xfrm>
                <a:off x="1440" y="1536"/>
                <a:ext cx="0" cy="240"/>
              </a:xfrm>
              <a:prstGeom prst="line">
                <a:avLst/>
              </a:prstGeom>
              <a:noFill/>
              <a:ln w="317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4116" name="AutoShape 31"/>
            <p:cNvSpPr>
              <a:spLocks noChangeArrowheads="1"/>
            </p:cNvSpPr>
            <p:nvPr/>
          </p:nvSpPr>
          <p:spPr bwMode="auto">
            <a:xfrm>
              <a:off x="1425" y="2496"/>
              <a:ext cx="528" cy="240"/>
            </a:xfrm>
            <a:prstGeom prst="upArrow">
              <a:avLst>
                <a:gd name="adj1" fmla="val 50000"/>
                <a:gd name="adj2" fmla="val 43750"/>
              </a:avLst>
            </a:prstGeom>
            <a:gradFill rotWithShape="1">
              <a:gsLst>
                <a:gs pos="0">
                  <a:srgbClr val="4D4D4D"/>
                </a:gs>
                <a:gs pos="100000">
                  <a:srgbClr val="B9B9B9"/>
                </a:gs>
              </a:gsLst>
              <a:lin ang="5400000" scaled="1"/>
            </a:gra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4117" name="AutoShape 32"/>
            <p:cNvSpPr>
              <a:spLocks noChangeArrowheads="1"/>
            </p:cNvSpPr>
            <p:nvPr/>
          </p:nvSpPr>
          <p:spPr bwMode="auto">
            <a:xfrm>
              <a:off x="489" y="2496"/>
              <a:ext cx="528" cy="240"/>
            </a:xfrm>
            <a:prstGeom prst="upArrow">
              <a:avLst>
                <a:gd name="adj1" fmla="val 50000"/>
                <a:gd name="adj2" fmla="val 43750"/>
              </a:avLst>
            </a:prstGeom>
            <a:gradFill rotWithShape="1">
              <a:gsLst>
                <a:gs pos="0">
                  <a:srgbClr val="4D4D4D"/>
                </a:gs>
                <a:gs pos="100000">
                  <a:srgbClr val="B9B9B9"/>
                </a:gs>
              </a:gsLst>
              <a:lin ang="5400000" scaled="1"/>
            </a:gra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4118" name="AutoShape 33"/>
            <p:cNvSpPr>
              <a:spLocks noChangeArrowheads="1"/>
            </p:cNvSpPr>
            <p:nvPr/>
          </p:nvSpPr>
          <p:spPr bwMode="auto">
            <a:xfrm>
              <a:off x="2345" y="2496"/>
              <a:ext cx="528" cy="240"/>
            </a:xfrm>
            <a:prstGeom prst="upArrow">
              <a:avLst>
                <a:gd name="adj1" fmla="val 50000"/>
                <a:gd name="adj2" fmla="val 43750"/>
              </a:avLst>
            </a:prstGeom>
            <a:gradFill rotWithShape="1">
              <a:gsLst>
                <a:gs pos="0">
                  <a:srgbClr val="4D4D4D"/>
                </a:gs>
                <a:gs pos="100000">
                  <a:srgbClr val="B9B9B9"/>
                </a:gs>
              </a:gsLst>
              <a:lin ang="5400000" scaled="1"/>
            </a:gra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4119" name="AutoShape 34"/>
            <p:cNvSpPr>
              <a:spLocks noChangeArrowheads="1"/>
            </p:cNvSpPr>
            <p:nvPr/>
          </p:nvSpPr>
          <p:spPr bwMode="auto">
            <a:xfrm>
              <a:off x="3241" y="2496"/>
              <a:ext cx="528" cy="240"/>
            </a:xfrm>
            <a:prstGeom prst="upArrow">
              <a:avLst>
                <a:gd name="adj1" fmla="val 50000"/>
                <a:gd name="adj2" fmla="val 43750"/>
              </a:avLst>
            </a:prstGeom>
            <a:gradFill rotWithShape="1">
              <a:gsLst>
                <a:gs pos="0">
                  <a:srgbClr val="4D4D4D"/>
                </a:gs>
                <a:gs pos="100000">
                  <a:srgbClr val="B9B9B9"/>
                </a:gs>
              </a:gsLst>
              <a:lin ang="5400000" scaled="1"/>
            </a:gra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4120" name="AutoShape 35"/>
            <p:cNvSpPr>
              <a:spLocks noChangeArrowheads="1"/>
            </p:cNvSpPr>
            <p:nvPr/>
          </p:nvSpPr>
          <p:spPr bwMode="auto">
            <a:xfrm>
              <a:off x="4129" y="2496"/>
              <a:ext cx="528" cy="240"/>
            </a:xfrm>
            <a:prstGeom prst="upArrow">
              <a:avLst>
                <a:gd name="adj1" fmla="val 50000"/>
                <a:gd name="adj2" fmla="val 43750"/>
              </a:avLst>
            </a:prstGeom>
            <a:gradFill rotWithShape="1">
              <a:gsLst>
                <a:gs pos="0">
                  <a:srgbClr val="4D4D4D"/>
                </a:gs>
                <a:gs pos="100000">
                  <a:srgbClr val="B9B9B9"/>
                </a:gs>
              </a:gsLst>
              <a:lin ang="5400000" scaled="1"/>
            </a:gra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4121" name="Text Box 40"/>
            <p:cNvSpPr txBox="1">
              <a:spLocks noChangeArrowheads="1"/>
            </p:cNvSpPr>
            <p:nvPr/>
          </p:nvSpPr>
          <p:spPr bwMode="auto">
            <a:xfrm>
              <a:off x="5018" y="963"/>
              <a:ext cx="466" cy="1421"/>
            </a:xfrm>
            <a:prstGeom prst="rect">
              <a:avLst/>
            </a:prstGeom>
            <a:solidFill>
              <a:srgbClr val="CCFFFF"/>
            </a:solidFill>
            <a:ln w="254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201600" tIns="46038" rIns="92075" bIns="46038" anchor="ct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dist" eaLnBrk="1" hangingPunct="1">
                <a:lnSpc>
                  <a:spcPct val="120000"/>
                </a:lnSpc>
                <a:spcBef>
                  <a:spcPct val="50000"/>
                </a:spcBef>
                <a:buFontTx/>
                <a:buNone/>
              </a:pPr>
              <a:r>
                <a:rPr lang="ja-JP" altLang="en-US" sz="2400" b="1">
                  <a:solidFill>
                    <a:schemeClr val="bg2"/>
                  </a:solidFill>
                  <a:ea typeface="HG丸ｺﾞｼｯｸM-PRO" pitchFamily="50" charset="-128"/>
                </a:rPr>
                <a:t>環境保全活動 </a:t>
              </a:r>
            </a:p>
          </p:txBody>
        </p:sp>
        <p:grpSp>
          <p:nvGrpSpPr>
            <p:cNvPr id="4122" name="Group 41"/>
            <p:cNvGrpSpPr>
              <a:grpSpLocks/>
            </p:cNvGrpSpPr>
            <p:nvPr/>
          </p:nvGrpSpPr>
          <p:grpSpPr bwMode="auto">
            <a:xfrm>
              <a:off x="4737" y="1430"/>
              <a:ext cx="192" cy="276"/>
              <a:chOff x="1344" y="1536"/>
              <a:chExt cx="192" cy="240"/>
            </a:xfrm>
          </p:grpSpPr>
          <p:sp>
            <p:nvSpPr>
              <p:cNvPr id="4124" name="Line 42"/>
              <p:cNvSpPr>
                <a:spLocks noChangeShapeType="1"/>
              </p:cNvSpPr>
              <p:nvPr/>
            </p:nvSpPr>
            <p:spPr bwMode="auto">
              <a:xfrm>
                <a:off x="1344" y="1632"/>
                <a:ext cx="192" cy="0"/>
              </a:xfrm>
              <a:prstGeom prst="line">
                <a:avLst/>
              </a:prstGeom>
              <a:noFill/>
              <a:ln w="317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25" name="Line 43"/>
              <p:cNvSpPr>
                <a:spLocks noChangeShapeType="1"/>
              </p:cNvSpPr>
              <p:nvPr/>
            </p:nvSpPr>
            <p:spPr bwMode="auto">
              <a:xfrm>
                <a:off x="1440" y="1536"/>
                <a:ext cx="0" cy="240"/>
              </a:xfrm>
              <a:prstGeom prst="line">
                <a:avLst/>
              </a:prstGeom>
              <a:noFill/>
              <a:ln w="317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4123" name="AutoShape 45"/>
            <p:cNvSpPr>
              <a:spLocks noChangeArrowheads="1"/>
            </p:cNvSpPr>
            <p:nvPr/>
          </p:nvSpPr>
          <p:spPr bwMode="auto">
            <a:xfrm>
              <a:off x="4985" y="2496"/>
              <a:ext cx="528" cy="240"/>
            </a:xfrm>
            <a:prstGeom prst="upArrow">
              <a:avLst>
                <a:gd name="adj1" fmla="val 50000"/>
                <a:gd name="adj2" fmla="val 43750"/>
              </a:avLst>
            </a:prstGeom>
            <a:gradFill rotWithShape="1">
              <a:gsLst>
                <a:gs pos="0">
                  <a:srgbClr val="4D4D4D"/>
                </a:gs>
                <a:gs pos="100000">
                  <a:srgbClr val="B9B9B9"/>
                </a:gs>
              </a:gsLst>
              <a:lin ang="5400000" scaled="1"/>
            </a:gra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84744"/>
                                        </p:tgtEl>
                                        <p:attrNameLst>
                                          <p:attrName>style.visibility</p:attrName>
                                        </p:attrNameLst>
                                      </p:cBhvr>
                                      <p:to>
                                        <p:strVal val="visible"/>
                                      </p:to>
                                    </p:set>
                                    <p:anim calcmode="lin" valueType="num">
                                      <p:cBhvr additive="base">
                                        <p:cTn id="7" dur="500" fill="hold"/>
                                        <p:tgtEl>
                                          <p:spTgt spid="884744"/>
                                        </p:tgtEl>
                                        <p:attrNameLst>
                                          <p:attrName>ppt_x</p:attrName>
                                        </p:attrNameLst>
                                      </p:cBhvr>
                                      <p:tavLst>
                                        <p:tav tm="0">
                                          <p:val>
                                            <p:strVal val="0-#ppt_w/2"/>
                                          </p:val>
                                        </p:tav>
                                        <p:tav tm="100000">
                                          <p:val>
                                            <p:strVal val="#ppt_x"/>
                                          </p:val>
                                        </p:tav>
                                      </p:tavLst>
                                    </p:anim>
                                    <p:anim calcmode="lin" valueType="num">
                                      <p:cBhvr additive="base">
                                        <p:cTn id="8" dur="500" fill="hold"/>
                                        <p:tgtEl>
                                          <p:spTgt spid="88474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9" presetClass="entr" presetSubtype="0" fill="hold" nodeType="afterEffect">
                                  <p:stCondLst>
                                    <p:cond delay="3000"/>
                                  </p:stCondLst>
                                  <p:childTnLst>
                                    <p:set>
                                      <p:cBhvr>
                                        <p:cTn id="11" dur="1" fill="hold">
                                          <p:stCondLst>
                                            <p:cond delay="0"/>
                                          </p:stCondLst>
                                        </p:cTn>
                                        <p:tgtEl>
                                          <p:spTgt spid="884745"/>
                                        </p:tgtEl>
                                        <p:attrNameLst>
                                          <p:attrName>style.visibility</p:attrName>
                                        </p:attrNameLst>
                                      </p:cBhvr>
                                      <p:to>
                                        <p:strVal val="visible"/>
                                      </p:to>
                                    </p:set>
                                    <p:animEffect transition="in" filter="dissolve">
                                      <p:cBhvr>
                                        <p:cTn id="12" dur="500"/>
                                        <p:tgtEl>
                                          <p:spTgt spid="88474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884773"/>
                                        </p:tgtEl>
                                        <p:attrNameLst>
                                          <p:attrName>style.visibility</p:attrName>
                                        </p:attrNameLst>
                                      </p:cBhvr>
                                      <p:to>
                                        <p:strVal val="visible"/>
                                      </p:to>
                                    </p:set>
                                    <p:anim calcmode="lin" valueType="num">
                                      <p:cBhvr additive="base">
                                        <p:cTn id="17" dur="500" fill="hold"/>
                                        <p:tgtEl>
                                          <p:spTgt spid="884773"/>
                                        </p:tgtEl>
                                        <p:attrNameLst>
                                          <p:attrName>ppt_x</p:attrName>
                                        </p:attrNameLst>
                                      </p:cBhvr>
                                      <p:tavLst>
                                        <p:tav tm="0">
                                          <p:val>
                                            <p:strVal val="#ppt_x"/>
                                          </p:val>
                                        </p:tav>
                                        <p:tav tm="100000">
                                          <p:val>
                                            <p:strVal val="#ppt_x"/>
                                          </p:val>
                                        </p:tav>
                                      </p:tavLst>
                                    </p:anim>
                                    <p:anim calcmode="lin" valueType="num">
                                      <p:cBhvr additive="base">
                                        <p:cTn id="18" dur="500" fill="hold"/>
                                        <p:tgtEl>
                                          <p:spTgt spid="8847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4744"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AutoShape 132"/>
          <p:cNvSpPr>
            <a:spLocks noChangeArrowheads="1"/>
          </p:cNvSpPr>
          <p:nvPr/>
        </p:nvSpPr>
        <p:spPr bwMode="auto">
          <a:xfrm>
            <a:off x="439738" y="1655763"/>
            <a:ext cx="8240712" cy="4860925"/>
          </a:xfrm>
          <a:prstGeom prst="roundRect">
            <a:avLst>
              <a:gd name="adj" fmla="val 16667"/>
            </a:avLst>
          </a:prstGeom>
          <a:solidFill>
            <a:schemeClr val="tx1"/>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1747" name="Rectangle 104"/>
          <p:cNvSpPr>
            <a:spLocks noChangeArrowheads="1"/>
          </p:cNvSpPr>
          <p:nvPr/>
        </p:nvSpPr>
        <p:spPr bwMode="auto">
          <a:xfrm>
            <a:off x="587375" y="450850"/>
            <a:ext cx="6400800"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a:solidFill>
                  <a:schemeClr val="bg1"/>
                </a:solidFill>
                <a:ea typeface="HGS創英角ﾎﾟｯﾌﾟ体" pitchFamily="50" charset="-128"/>
              </a:rPr>
              <a:t>２．無形効果を確認する</a:t>
            </a:r>
          </a:p>
        </p:txBody>
      </p:sp>
      <p:sp>
        <p:nvSpPr>
          <p:cNvPr id="31748" name="Text Box 106"/>
          <p:cNvSpPr txBox="1">
            <a:spLocks noChangeArrowheads="1"/>
          </p:cNvSpPr>
          <p:nvPr/>
        </p:nvSpPr>
        <p:spPr bwMode="auto">
          <a:xfrm>
            <a:off x="1266825" y="1138238"/>
            <a:ext cx="642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400" b="1">
                <a:solidFill>
                  <a:schemeClr val="bg2"/>
                </a:solidFill>
                <a:ea typeface="HGP創英角ﾎﾟｯﾌﾟ体" pitchFamily="50" charset="-128"/>
              </a:rPr>
              <a:t>◇</a:t>
            </a:r>
            <a:r>
              <a:rPr lang="ja-JP" altLang="en-US" sz="2400" b="1">
                <a:solidFill>
                  <a:schemeClr val="hlink"/>
                </a:solidFill>
                <a:ea typeface="HGP創英角ﾎﾟｯﾌﾟ体" pitchFamily="50" charset="-128"/>
              </a:rPr>
              <a:t>グループ</a:t>
            </a:r>
            <a:r>
              <a:rPr lang="ja-JP" altLang="en-US" sz="2400" b="1">
                <a:solidFill>
                  <a:srgbClr val="660033"/>
                </a:solidFill>
                <a:ea typeface="HGP創英角ﾎﾟｯﾌﾟ体" pitchFamily="50" charset="-128"/>
              </a:rPr>
              <a:t>や</a:t>
            </a:r>
            <a:r>
              <a:rPr lang="ja-JP" altLang="en-US" sz="2400" b="1">
                <a:solidFill>
                  <a:schemeClr val="hlink"/>
                </a:solidFill>
                <a:ea typeface="HGP創英角ﾎﾟｯﾌﾟ体" pitchFamily="50" charset="-128"/>
              </a:rPr>
              <a:t>個人</a:t>
            </a:r>
            <a:r>
              <a:rPr lang="ja-JP" altLang="en-US" sz="2400" b="1">
                <a:solidFill>
                  <a:srgbClr val="660033"/>
                </a:solidFill>
                <a:ea typeface="HGP創英角ﾎﾟｯﾌﾟ体" pitchFamily="50" charset="-128"/>
              </a:rPr>
              <a:t>に対しての</a:t>
            </a:r>
            <a:r>
              <a:rPr lang="ja-JP" altLang="en-US" sz="2400" b="1">
                <a:solidFill>
                  <a:schemeClr val="hlink"/>
                </a:solidFill>
                <a:ea typeface="HGP創英角ﾎﾟｯﾌﾟ体" pitchFamily="50" charset="-128"/>
              </a:rPr>
              <a:t>貢献・成長</a:t>
            </a:r>
          </a:p>
        </p:txBody>
      </p:sp>
      <p:grpSp>
        <p:nvGrpSpPr>
          <p:cNvPr id="31749" name="Group 127"/>
          <p:cNvGrpSpPr>
            <a:grpSpLocks/>
          </p:cNvGrpSpPr>
          <p:nvPr/>
        </p:nvGrpSpPr>
        <p:grpSpPr bwMode="auto">
          <a:xfrm>
            <a:off x="6300788" y="2149475"/>
            <a:ext cx="2406650" cy="396875"/>
            <a:chOff x="4244" y="1380"/>
            <a:chExt cx="1516" cy="250"/>
          </a:xfrm>
        </p:grpSpPr>
        <p:sp>
          <p:nvSpPr>
            <p:cNvPr id="31860" name="Line 110"/>
            <p:cNvSpPr>
              <a:spLocks noChangeShapeType="1"/>
            </p:cNvSpPr>
            <p:nvPr/>
          </p:nvSpPr>
          <p:spPr bwMode="auto">
            <a:xfrm flipV="1">
              <a:off x="4369" y="1494"/>
              <a:ext cx="405" cy="2"/>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61" name="Freeform 111"/>
            <p:cNvSpPr>
              <a:spLocks/>
            </p:cNvSpPr>
            <p:nvPr/>
          </p:nvSpPr>
          <p:spPr bwMode="auto">
            <a:xfrm>
              <a:off x="4244" y="1397"/>
              <a:ext cx="145" cy="168"/>
            </a:xfrm>
            <a:custGeom>
              <a:avLst/>
              <a:gdLst>
                <a:gd name="T0" fmla="*/ 152995 w 87"/>
                <a:gd name="T1" fmla="*/ 0 h 87"/>
                <a:gd name="T2" fmla="*/ 308812 w 87"/>
                <a:gd name="T3" fmla="*/ 1645334 h 87"/>
                <a:gd name="T4" fmla="*/ 152995 w 87"/>
                <a:gd name="T5" fmla="*/ 3250771 h 87"/>
                <a:gd name="T6" fmla="*/ 0 w 87"/>
                <a:gd name="T7" fmla="*/ 1645334 h 87"/>
                <a:gd name="T8" fmla="*/ 152995 w 87"/>
                <a:gd name="T9" fmla="*/ 0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87">
                  <a:moveTo>
                    <a:pt x="43" y="0"/>
                  </a:moveTo>
                  <a:lnTo>
                    <a:pt x="87" y="44"/>
                  </a:lnTo>
                  <a:lnTo>
                    <a:pt x="43" y="87"/>
                  </a:lnTo>
                  <a:lnTo>
                    <a:pt x="0" y="44"/>
                  </a:lnTo>
                  <a:lnTo>
                    <a:pt x="43"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1862" name="Freeform 112"/>
            <p:cNvSpPr>
              <a:spLocks/>
            </p:cNvSpPr>
            <p:nvPr/>
          </p:nvSpPr>
          <p:spPr bwMode="auto">
            <a:xfrm>
              <a:off x="4722" y="1389"/>
              <a:ext cx="168" cy="156"/>
            </a:xfrm>
            <a:custGeom>
              <a:avLst/>
              <a:gdLst>
                <a:gd name="T0" fmla="*/ 1604767 w 87"/>
                <a:gd name="T1" fmla="*/ 0 h 87"/>
                <a:gd name="T2" fmla="*/ 3250771 w 87"/>
                <a:gd name="T3" fmla="*/ 504744 h 87"/>
                <a:gd name="T4" fmla="*/ 1604767 w 87"/>
                <a:gd name="T5" fmla="*/ 994274 h 87"/>
                <a:gd name="T6" fmla="*/ 0 w 87"/>
                <a:gd name="T7" fmla="*/ 504744 h 87"/>
                <a:gd name="T8" fmla="*/ 1604767 w 87"/>
                <a:gd name="T9" fmla="*/ 0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87">
                  <a:moveTo>
                    <a:pt x="43" y="0"/>
                  </a:moveTo>
                  <a:lnTo>
                    <a:pt x="87" y="44"/>
                  </a:lnTo>
                  <a:lnTo>
                    <a:pt x="43" y="87"/>
                  </a:lnTo>
                  <a:lnTo>
                    <a:pt x="0" y="44"/>
                  </a:lnTo>
                  <a:lnTo>
                    <a:pt x="43"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1863" name="Text Box 114"/>
            <p:cNvSpPr txBox="1">
              <a:spLocks noChangeArrowheads="1"/>
            </p:cNvSpPr>
            <p:nvPr/>
          </p:nvSpPr>
          <p:spPr bwMode="auto">
            <a:xfrm>
              <a:off x="4970" y="1380"/>
              <a:ext cx="79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solidFill>
                    <a:schemeClr val="bg2"/>
                  </a:solidFill>
                  <a:ea typeface="HGSｺﾞｼｯｸE" pitchFamily="50" charset="-128"/>
                </a:rPr>
                <a:t>改善前</a:t>
              </a:r>
            </a:p>
          </p:txBody>
        </p:sp>
      </p:grpSp>
      <p:grpSp>
        <p:nvGrpSpPr>
          <p:cNvPr id="31750" name="Group 128"/>
          <p:cNvGrpSpPr>
            <a:grpSpLocks/>
          </p:cNvGrpSpPr>
          <p:nvPr/>
        </p:nvGrpSpPr>
        <p:grpSpPr bwMode="auto">
          <a:xfrm>
            <a:off x="6361113" y="1768475"/>
            <a:ext cx="2463800" cy="396875"/>
            <a:chOff x="4365" y="1900"/>
            <a:chExt cx="1287" cy="250"/>
          </a:xfrm>
        </p:grpSpPr>
        <p:sp>
          <p:nvSpPr>
            <p:cNvPr id="31856" name="Line 107"/>
            <p:cNvSpPr>
              <a:spLocks noChangeShapeType="1"/>
            </p:cNvSpPr>
            <p:nvPr/>
          </p:nvSpPr>
          <p:spPr bwMode="auto">
            <a:xfrm>
              <a:off x="4449" y="2006"/>
              <a:ext cx="396" cy="3"/>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57" name="Rectangle 108"/>
            <p:cNvSpPr>
              <a:spLocks noChangeArrowheads="1"/>
            </p:cNvSpPr>
            <p:nvPr/>
          </p:nvSpPr>
          <p:spPr bwMode="auto">
            <a:xfrm>
              <a:off x="4365" y="1944"/>
              <a:ext cx="110" cy="120"/>
            </a:xfrm>
            <a:prstGeom prst="rect">
              <a:avLst/>
            </a:prstGeom>
            <a:solidFill>
              <a:srgbClr val="FF00FF"/>
            </a:solidFill>
            <a:ln w="23813">
              <a:solidFill>
                <a:schemeClr val="bg2"/>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1858" name="Rectangle 109"/>
            <p:cNvSpPr>
              <a:spLocks noChangeArrowheads="1"/>
            </p:cNvSpPr>
            <p:nvPr/>
          </p:nvSpPr>
          <p:spPr bwMode="auto">
            <a:xfrm>
              <a:off x="4728" y="1944"/>
              <a:ext cx="132" cy="118"/>
            </a:xfrm>
            <a:prstGeom prst="rect">
              <a:avLst/>
            </a:prstGeom>
            <a:solidFill>
              <a:srgbClr val="FF00FF"/>
            </a:solidFill>
            <a:ln w="23813">
              <a:solidFill>
                <a:schemeClr val="bg2"/>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1859" name="Text Box 115"/>
            <p:cNvSpPr txBox="1">
              <a:spLocks noChangeArrowheads="1"/>
            </p:cNvSpPr>
            <p:nvPr/>
          </p:nvSpPr>
          <p:spPr bwMode="auto">
            <a:xfrm>
              <a:off x="4962" y="1900"/>
              <a:ext cx="69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solidFill>
                    <a:schemeClr val="bg2"/>
                  </a:solidFill>
                  <a:ea typeface="HGSｺﾞｼｯｸE" pitchFamily="50" charset="-128"/>
                </a:rPr>
                <a:t>改善後</a:t>
              </a:r>
            </a:p>
          </p:txBody>
        </p:sp>
      </p:grpSp>
      <p:grpSp>
        <p:nvGrpSpPr>
          <p:cNvPr id="31751" name="Group 130"/>
          <p:cNvGrpSpPr>
            <a:grpSpLocks/>
          </p:cNvGrpSpPr>
          <p:nvPr/>
        </p:nvGrpSpPr>
        <p:grpSpPr bwMode="auto">
          <a:xfrm>
            <a:off x="965200" y="1809750"/>
            <a:ext cx="6513513" cy="4518025"/>
            <a:chOff x="608" y="1140"/>
            <a:chExt cx="4103" cy="2846"/>
          </a:xfrm>
        </p:grpSpPr>
        <p:sp>
          <p:nvSpPr>
            <p:cNvPr id="31753" name="Line 2"/>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54" name="Line 3"/>
            <p:cNvSpPr>
              <a:spLocks noChangeShapeType="1"/>
            </p:cNvSpPr>
            <p:nvPr/>
          </p:nvSpPr>
          <p:spPr bwMode="auto">
            <a:xfrm>
              <a:off x="2318" y="2185"/>
              <a:ext cx="134" cy="6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55" name="Line 4"/>
            <p:cNvSpPr>
              <a:spLocks noChangeShapeType="1"/>
            </p:cNvSpPr>
            <p:nvPr/>
          </p:nvSpPr>
          <p:spPr bwMode="auto">
            <a:xfrm>
              <a:off x="2318" y="1976"/>
              <a:ext cx="283" cy="12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56" name="Line 5"/>
            <p:cNvSpPr>
              <a:spLocks noChangeShapeType="1"/>
            </p:cNvSpPr>
            <p:nvPr/>
          </p:nvSpPr>
          <p:spPr bwMode="auto">
            <a:xfrm>
              <a:off x="2318" y="1782"/>
              <a:ext cx="417" cy="17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57" name="Line 6"/>
            <p:cNvSpPr>
              <a:spLocks noChangeShapeType="1"/>
            </p:cNvSpPr>
            <p:nvPr/>
          </p:nvSpPr>
          <p:spPr bwMode="auto">
            <a:xfrm>
              <a:off x="2318" y="1573"/>
              <a:ext cx="566" cy="23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58" name="Line 7"/>
            <p:cNvSpPr>
              <a:spLocks noChangeShapeType="1"/>
            </p:cNvSpPr>
            <p:nvPr/>
          </p:nvSpPr>
          <p:spPr bwMode="auto">
            <a:xfrm>
              <a:off x="2318" y="1364"/>
              <a:ext cx="714" cy="29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59" name="Line 8"/>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60" name="Line 9"/>
            <p:cNvSpPr>
              <a:spLocks noChangeShapeType="1"/>
            </p:cNvSpPr>
            <p:nvPr/>
          </p:nvSpPr>
          <p:spPr bwMode="auto">
            <a:xfrm>
              <a:off x="2452" y="2245"/>
              <a:ext cx="60" cy="133"/>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61" name="Line 10"/>
            <p:cNvSpPr>
              <a:spLocks noChangeShapeType="1"/>
            </p:cNvSpPr>
            <p:nvPr/>
          </p:nvSpPr>
          <p:spPr bwMode="auto">
            <a:xfrm>
              <a:off x="2601" y="2096"/>
              <a:ext cx="119" cy="282"/>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62" name="Line 11"/>
            <p:cNvSpPr>
              <a:spLocks noChangeShapeType="1"/>
            </p:cNvSpPr>
            <p:nvPr/>
          </p:nvSpPr>
          <p:spPr bwMode="auto">
            <a:xfrm>
              <a:off x="2735" y="1961"/>
              <a:ext cx="179" cy="417"/>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63" name="Line 12"/>
            <p:cNvSpPr>
              <a:spLocks noChangeShapeType="1"/>
            </p:cNvSpPr>
            <p:nvPr/>
          </p:nvSpPr>
          <p:spPr bwMode="auto">
            <a:xfrm>
              <a:off x="2884" y="1812"/>
              <a:ext cx="238" cy="566"/>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64" name="Line 13"/>
            <p:cNvSpPr>
              <a:spLocks noChangeShapeType="1"/>
            </p:cNvSpPr>
            <p:nvPr/>
          </p:nvSpPr>
          <p:spPr bwMode="auto">
            <a:xfrm>
              <a:off x="3032" y="1663"/>
              <a:ext cx="298" cy="715"/>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65" name="Line 14"/>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66" name="Line 15"/>
            <p:cNvSpPr>
              <a:spLocks noChangeShapeType="1"/>
            </p:cNvSpPr>
            <p:nvPr/>
          </p:nvSpPr>
          <p:spPr bwMode="auto">
            <a:xfrm flipH="1">
              <a:off x="2452" y="2378"/>
              <a:ext cx="60" cy="135"/>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67" name="Line 16"/>
            <p:cNvSpPr>
              <a:spLocks noChangeShapeType="1"/>
            </p:cNvSpPr>
            <p:nvPr/>
          </p:nvSpPr>
          <p:spPr bwMode="auto">
            <a:xfrm flipH="1">
              <a:off x="2601" y="2378"/>
              <a:ext cx="119" cy="284"/>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68" name="Line 17"/>
            <p:cNvSpPr>
              <a:spLocks noChangeShapeType="1"/>
            </p:cNvSpPr>
            <p:nvPr/>
          </p:nvSpPr>
          <p:spPr bwMode="auto">
            <a:xfrm flipH="1">
              <a:off x="2735" y="2378"/>
              <a:ext cx="179" cy="41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69" name="Line 18"/>
            <p:cNvSpPr>
              <a:spLocks noChangeShapeType="1"/>
            </p:cNvSpPr>
            <p:nvPr/>
          </p:nvSpPr>
          <p:spPr bwMode="auto">
            <a:xfrm flipH="1">
              <a:off x="2884" y="2378"/>
              <a:ext cx="238" cy="568"/>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70" name="Line 19"/>
            <p:cNvSpPr>
              <a:spLocks noChangeShapeType="1"/>
            </p:cNvSpPr>
            <p:nvPr/>
          </p:nvSpPr>
          <p:spPr bwMode="auto">
            <a:xfrm flipH="1">
              <a:off x="3032" y="2378"/>
              <a:ext cx="298" cy="717"/>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71" name="Line 20"/>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72" name="Line 21"/>
            <p:cNvSpPr>
              <a:spLocks noChangeShapeType="1"/>
            </p:cNvSpPr>
            <p:nvPr/>
          </p:nvSpPr>
          <p:spPr bwMode="auto">
            <a:xfrm flipH="1">
              <a:off x="2318" y="2513"/>
              <a:ext cx="134" cy="6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73" name="Line 22"/>
            <p:cNvSpPr>
              <a:spLocks noChangeShapeType="1"/>
            </p:cNvSpPr>
            <p:nvPr/>
          </p:nvSpPr>
          <p:spPr bwMode="auto">
            <a:xfrm flipH="1">
              <a:off x="2318" y="2662"/>
              <a:ext cx="283" cy="12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74" name="Line 23"/>
            <p:cNvSpPr>
              <a:spLocks noChangeShapeType="1"/>
            </p:cNvSpPr>
            <p:nvPr/>
          </p:nvSpPr>
          <p:spPr bwMode="auto">
            <a:xfrm flipH="1">
              <a:off x="2318" y="2797"/>
              <a:ext cx="417" cy="17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75" name="Line 24"/>
            <p:cNvSpPr>
              <a:spLocks noChangeShapeType="1"/>
            </p:cNvSpPr>
            <p:nvPr/>
          </p:nvSpPr>
          <p:spPr bwMode="auto">
            <a:xfrm flipH="1">
              <a:off x="2318" y="2946"/>
              <a:ext cx="566" cy="23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76" name="Line 25"/>
            <p:cNvSpPr>
              <a:spLocks noChangeShapeType="1"/>
            </p:cNvSpPr>
            <p:nvPr/>
          </p:nvSpPr>
          <p:spPr bwMode="auto">
            <a:xfrm flipH="1">
              <a:off x="2318" y="3095"/>
              <a:ext cx="714" cy="29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77" name="Line 26"/>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78" name="Line 27"/>
            <p:cNvSpPr>
              <a:spLocks noChangeShapeType="1"/>
            </p:cNvSpPr>
            <p:nvPr/>
          </p:nvSpPr>
          <p:spPr bwMode="auto">
            <a:xfrm flipH="1" flipV="1">
              <a:off x="2185" y="2513"/>
              <a:ext cx="133" cy="6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79" name="Line 28"/>
            <p:cNvSpPr>
              <a:spLocks noChangeShapeType="1"/>
            </p:cNvSpPr>
            <p:nvPr/>
          </p:nvSpPr>
          <p:spPr bwMode="auto">
            <a:xfrm flipH="1" flipV="1">
              <a:off x="2036" y="2662"/>
              <a:ext cx="282" cy="12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80" name="Line 29"/>
            <p:cNvSpPr>
              <a:spLocks noChangeShapeType="1"/>
            </p:cNvSpPr>
            <p:nvPr/>
          </p:nvSpPr>
          <p:spPr bwMode="auto">
            <a:xfrm flipH="1" flipV="1">
              <a:off x="1902" y="2797"/>
              <a:ext cx="416" cy="17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81" name="Line 30"/>
            <p:cNvSpPr>
              <a:spLocks noChangeShapeType="1"/>
            </p:cNvSpPr>
            <p:nvPr/>
          </p:nvSpPr>
          <p:spPr bwMode="auto">
            <a:xfrm flipH="1" flipV="1">
              <a:off x="1753" y="2946"/>
              <a:ext cx="565" cy="23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82" name="Line 31"/>
            <p:cNvSpPr>
              <a:spLocks noChangeShapeType="1"/>
            </p:cNvSpPr>
            <p:nvPr/>
          </p:nvSpPr>
          <p:spPr bwMode="auto">
            <a:xfrm flipH="1" flipV="1">
              <a:off x="1604" y="3095"/>
              <a:ext cx="714" cy="29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83" name="Line 32"/>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84" name="Line 33"/>
            <p:cNvSpPr>
              <a:spLocks noChangeShapeType="1"/>
            </p:cNvSpPr>
            <p:nvPr/>
          </p:nvSpPr>
          <p:spPr bwMode="auto">
            <a:xfrm flipH="1" flipV="1">
              <a:off x="2125" y="2378"/>
              <a:ext cx="60" cy="135"/>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85" name="Line 34"/>
            <p:cNvSpPr>
              <a:spLocks noChangeShapeType="1"/>
            </p:cNvSpPr>
            <p:nvPr/>
          </p:nvSpPr>
          <p:spPr bwMode="auto">
            <a:xfrm flipH="1" flipV="1">
              <a:off x="1917" y="2378"/>
              <a:ext cx="119" cy="284"/>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86" name="Line 35"/>
            <p:cNvSpPr>
              <a:spLocks noChangeShapeType="1"/>
            </p:cNvSpPr>
            <p:nvPr/>
          </p:nvSpPr>
          <p:spPr bwMode="auto">
            <a:xfrm flipH="1" flipV="1">
              <a:off x="1723" y="2378"/>
              <a:ext cx="179" cy="41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87" name="Line 36"/>
            <p:cNvSpPr>
              <a:spLocks noChangeShapeType="1"/>
            </p:cNvSpPr>
            <p:nvPr/>
          </p:nvSpPr>
          <p:spPr bwMode="auto">
            <a:xfrm flipH="1" flipV="1">
              <a:off x="1515" y="2378"/>
              <a:ext cx="238" cy="568"/>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88" name="Line 37"/>
            <p:cNvSpPr>
              <a:spLocks noChangeShapeType="1"/>
            </p:cNvSpPr>
            <p:nvPr/>
          </p:nvSpPr>
          <p:spPr bwMode="auto">
            <a:xfrm flipH="1" flipV="1">
              <a:off x="1307" y="2378"/>
              <a:ext cx="297" cy="717"/>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89" name="Line 38"/>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90" name="Line 39"/>
            <p:cNvSpPr>
              <a:spLocks noChangeShapeType="1"/>
            </p:cNvSpPr>
            <p:nvPr/>
          </p:nvSpPr>
          <p:spPr bwMode="auto">
            <a:xfrm flipV="1">
              <a:off x="2125" y="2245"/>
              <a:ext cx="60" cy="133"/>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91" name="Line 40"/>
            <p:cNvSpPr>
              <a:spLocks noChangeShapeType="1"/>
            </p:cNvSpPr>
            <p:nvPr/>
          </p:nvSpPr>
          <p:spPr bwMode="auto">
            <a:xfrm flipV="1">
              <a:off x="1917" y="2096"/>
              <a:ext cx="119" cy="282"/>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92" name="Line 41"/>
            <p:cNvSpPr>
              <a:spLocks noChangeShapeType="1"/>
            </p:cNvSpPr>
            <p:nvPr/>
          </p:nvSpPr>
          <p:spPr bwMode="auto">
            <a:xfrm flipV="1">
              <a:off x="1723" y="1961"/>
              <a:ext cx="179" cy="417"/>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93" name="Line 42"/>
            <p:cNvSpPr>
              <a:spLocks noChangeShapeType="1"/>
            </p:cNvSpPr>
            <p:nvPr/>
          </p:nvSpPr>
          <p:spPr bwMode="auto">
            <a:xfrm flipV="1">
              <a:off x="1515" y="1812"/>
              <a:ext cx="238" cy="566"/>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94" name="Line 43"/>
            <p:cNvSpPr>
              <a:spLocks noChangeShapeType="1"/>
            </p:cNvSpPr>
            <p:nvPr/>
          </p:nvSpPr>
          <p:spPr bwMode="auto">
            <a:xfrm flipV="1">
              <a:off x="1307" y="1663"/>
              <a:ext cx="297" cy="715"/>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95" name="Line 44"/>
            <p:cNvSpPr>
              <a:spLocks noChangeShapeType="1"/>
            </p:cNvSpPr>
            <p:nvPr/>
          </p:nvSpPr>
          <p:spPr bwMode="auto">
            <a:xfrm>
              <a:off x="2318" y="2378"/>
              <a:ext cx="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96" name="Line 45"/>
            <p:cNvSpPr>
              <a:spLocks noChangeShapeType="1"/>
            </p:cNvSpPr>
            <p:nvPr/>
          </p:nvSpPr>
          <p:spPr bwMode="auto">
            <a:xfrm flipV="1">
              <a:off x="2185" y="2185"/>
              <a:ext cx="133" cy="6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97" name="Line 46"/>
            <p:cNvSpPr>
              <a:spLocks noChangeShapeType="1"/>
            </p:cNvSpPr>
            <p:nvPr/>
          </p:nvSpPr>
          <p:spPr bwMode="auto">
            <a:xfrm flipV="1">
              <a:off x="2036" y="1976"/>
              <a:ext cx="282" cy="120"/>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98" name="Line 47"/>
            <p:cNvSpPr>
              <a:spLocks noChangeShapeType="1"/>
            </p:cNvSpPr>
            <p:nvPr/>
          </p:nvSpPr>
          <p:spPr bwMode="auto">
            <a:xfrm flipV="1">
              <a:off x="1902" y="1782"/>
              <a:ext cx="416" cy="17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99" name="Line 48"/>
            <p:cNvSpPr>
              <a:spLocks noChangeShapeType="1"/>
            </p:cNvSpPr>
            <p:nvPr/>
          </p:nvSpPr>
          <p:spPr bwMode="auto">
            <a:xfrm flipV="1">
              <a:off x="1753" y="1573"/>
              <a:ext cx="565" cy="23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00" name="Line 49"/>
            <p:cNvSpPr>
              <a:spLocks noChangeShapeType="1"/>
            </p:cNvSpPr>
            <p:nvPr/>
          </p:nvSpPr>
          <p:spPr bwMode="auto">
            <a:xfrm flipV="1">
              <a:off x="1604" y="1364"/>
              <a:ext cx="714" cy="299"/>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01" name="Line 50"/>
            <p:cNvSpPr>
              <a:spLocks noChangeShapeType="1"/>
            </p:cNvSpPr>
            <p:nvPr/>
          </p:nvSpPr>
          <p:spPr bwMode="auto">
            <a:xfrm flipV="1">
              <a:off x="2318" y="1364"/>
              <a:ext cx="1" cy="1014"/>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02" name="Line 51"/>
            <p:cNvSpPr>
              <a:spLocks noChangeShapeType="1"/>
            </p:cNvSpPr>
            <p:nvPr/>
          </p:nvSpPr>
          <p:spPr bwMode="auto">
            <a:xfrm flipV="1">
              <a:off x="2318" y="1663"/>
              <a:ext cx="714" cy="715"/>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03" name="Line 52"/>
            <p:cNvSpPr>
              <a:spLocks noChangeShapeType="1"/>
            </p:cNvSpPr>
            <p:nvPr/>
          </p:nvSpPr>
          <p:spPr bwMode="auto">
            <a:xfrm>
              <a:off x="2318" y="2378"/>
              <a:ext cx="1012"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04" name="Line 53"/>
            <p:cNvSpPr>
              <a:spLocks noChangeShapeType="1"/>
            </p:cNvSpPr>
            <p:nvPr/>
          </p:nvSpPr>
          <p:spPr bwMode="auto">
            <a:xfrm>
              <a:off x="2318" y="2378"/>
              <a:ext cx="714" cy="717"/>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05" name="Line 54"/>
            <p:cNvSpPr>
              <a:spLocks noChangeShapeType="1"/>
            </p:cNvSpPr>
            <p:nvPr/>
          </p:nvSpPr>
          <p:spPr bwMode="auto">
            <a:xfrm>
              <a:off x="2318" y="2378"/>
              <a:ext cx="1" cy="1016"/>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06" name="Line 55"/>
            <p:cNvSpPr>
              <a:spLocks noChangeShapeType="1"/>
            </p:cNvSpPr>
            <p:nvPr/>
          </p:nvSpPr>
          <p:spPr bwMode="auto">
            <a:xfrm flipH="1">
              <a:off x="1604" y="2378"/>
              <a:ext cx="714" cy="717"/>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07" name="Line 56"/>
            <p:cNvSpPr>
              <a:spLocks noChangeShapeType="1"/>
            </p:cNvSpPr>
            <p:nvPr/>
          </p:nvSpPr>
          <p:spPr bwMode="auto">
            <a:xfrm flipH="1">
              <a:off x="1307" y="2378"/>
              <a:ext cx="1011" cy="1"/>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08" name="Line 57"/>
            <p:cNvSpPr>
              <a:spLocks noChangeShapeType="1"/>
            </p:cNvSpPr>
            <p:nvPr/>
          </p:nvSpPr>
          <p:spPr bwMode="auto">
            <a:xfrm flipH="1" flipV="1">
              <a:off x="1604" y="1663"/>
              <a:ext cx="714" cy="715"/>
            </a:xfrm>
            <a:prstGeom prst="line">
              <a:avLst/>
            </a:prstGeom>
            <a:noFill/>
            <a:ln w="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09" name="Line 58"/>
            <p:cNvSpPr>
              <a:spLocks noChangeShapeType="1"/>
            </p:cNvSpPr>
            <p:nvPr/>
          </p:nvSpPr>
          <p:spPr bwMode="auto">
            <a:xfrm>
              <a:off x="2318" y="1976"/>
              <a:ext cx="283" cy="120"/>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10" name="Line 59"/>
            <p:cNvSpPr>
              <a:spLocks noChangeShapeType="1"/>
            </p:cNvSpPr>
            <p:nvPr/>
          </p:nvSpPr>
          <p:spPr bwMode="auto">
            <a:xfrm>
              <a:off x="2601" y="2096"/>
              <a:ext cx="15" cy="282"/>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11" name="Line 60"/>
            <p:cNvSpPr>
              <a:spLocks noChangeShapeType="1"/>
            </p:cNvSpPr>
            <p:nvPr/>
          </p:nvSpPr>
          <p:spPr bwMode="auto">
            <a:xfrm flipH="1">
              <a:off x="2601" y="2378"/>
              <a:ext cx="15" cy="284"/>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12" name="Line 61"/>
            <p:cNvSpPr>
              <a:spLocks noChangeShapeType="1"/>
            </p:cNvSpPr>
            <p:nvPr/>
          </p:nvSpPr>
          <p:spPr bwMode="auto">
            <a:xfrm flipH="1">
              <a:off x="2318" y="2662"/>
              <a:ext cx="283" cy="225"/>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13" name="Line 62"/>
            <p:cNvSpPr>
              <a:spLocks noChangeShapeType="1"/>
            </p:cNvSpPr>
            <p:nvPr/>
          </p:nvSpPr>
          <p:spPr bwMode="auto">
            <a:xfrm flipH="1" flipV="1">
              <a:off x="2036" y="2662"/>
              <a:ext cx="282" cy="225"/>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14" name="Line 63"/>
            <p:cNvSpPr>
              <a:spLocks noChangeShapeType="1"/>
            </p:cNvSpPr>
            <p:nvPr/>
          </p:nvSpPr>
          <p:spPr bwMode="auto">
            <a:xfrm flipH="1" flipV="1">
              <a:off x="1813" y="2378"/>
              <a:ext cx="223" cy="284"/>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15" name="Line 64"/>
            <p:cNvSpPr>
              <a:spLocks noChangeShapeType="1"/>
            </p:cNvSpPr>
            <p:nvPr/>
          </p:nvSpPr>
          <p:spPr bwMode="auto">
            <a:xfrm flipV="1">
              <a:off x="1813" y="2096"/>
              <a:ext cx="223" cy="282"/>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16" name="Line 65"/>
            <p:cNvSpPr>
              <a:spLocks noChangeShapeType="1"/>
            </p:cNvSpPr>
            <p:nvPr/>
          </p:nvSpPr>
          <p:spPr bwMode="auto">
            <a:xfrm flipV="1">
              <a:off x="2036" y="1976"/>
              <a:ext cx="282" cy="120"/>
            </a:xfrm>
            <a:prstGeom prst="line">
              <a:avLst/>
            </a:prstGeom>
            <a:noFill/>
            <a:ln w="69850">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17" name="Line 66"/>
            <p:cNvSpPr>
              <a:spLocks noChangeShapeType="1"/>
            </p:cNvSpPr>
            <p:nvPr/>
          </p:nvSpPr>
          <p:spPr bwMode="auto">
            <a:xfrm>
              <a:off x="2318" y="1468"/>
              <a:ext cx="566" cy="344"/>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18" name="Line 67"/>
            <p:cNvSpPr>
              <a:spLocks noChangeShapeType="1"/>
            </p:cNvSpPr>
            <p:nvPr/>
          </p:nvSpPr>
          <p:spPr bwMode="auto">
            <a:xfrm>
              <a:off x="2884" y="1812"/>
              <a:ext cx="320" cy="577"/>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19" name="Line 68"/>
            <p:cNvSpPr>
              <a:spLocks noChangeShapeType="1"/>
            </p:cNvSpPr>
            <p:nvPr/>
          </p:nvSpPr>
          <p:spPr bwMode="auto">
            <a:xfrm flipH="1">
              <a:off x="2824" y="2413"/>
              <a:ext cx="369" cy="474"/>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20" name="Line 69"/>
            <p:cNvSpPr>
              <a:spLocks noChangeShapeType="1"/>
            </p:cNvSpPr>
            <p:nvPr/>
          </p:nvSpPr>
          <p:spPr bwMode="auto">
            <a:xfrm flipH="1">
              <a:off x="2318" y="2887"/>
              <a:ext cx="506" cy="103"/>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21" name="Line 70"/>
            <p:cNvSpPr>
              <a:spLocks noChangeShapeType="1"/>
            </p:cNvSpPr>
            <p:nvPr/>
          </p:nvSpPr>
          <p:spPr bwMode="auto">
            <a:xfrm flipH="1" flipV="1">
              <a:off x="1961" y="2736"/>
              <a:ext cx="357" cy="254"/>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22" name="Line 71"/>
            <p:cNvSpPr>
              <a:spLocks noChangeShapeType="1"/>
            </p:cNvSpPr>
            <p:nvPr/>
          </p:nvSpPr>
          <p:spPr bwMode="auto">
            <a:xfrm flipH="1" flipV="1">
              <a:off x="1709" y="2378"/>
              <a:ext cx="252" cy="358"/>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23" name="Line 72"/>
            <p:cNvSpPr>
              <a:spLocks noChangeShapeType="1"/>
            </p:cNvSpPr>
            <p:nvPr/>
          </p:nvSpPr>
          <p:spPr bwMode="auto">
            <a:xfrm flipV="1">
              <a:off x="1709" y="1871"/>
              <a:ext cx="104" cy="507"/>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24" name="Line 73"/>
            <p:cNvSpPr>
              <a:spLocks noChangeShapeType="1"/>
            </p:cNvSpPr>
            <p:nvPr/>
          </p:nvSpPr>
          <p:spPr bwMode="auto">
            <a:xfrm flipV="1">
              <a:off x="1813" y="1468"/>
              <a:ext cx="505" cy="403"/>
            </a:xfrm>
            <a:prstGeom prst="line">
              <a:avLst/>
            </a:prstGeom>
            <a:noFill/>
            <a:ln w="69850">
              <a:solidFill>
                <a:srgbClr val="CC0099"/>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25" name="Freeform 74"/>
            <p:cNvSpPr>
              <a:spLocks/>
            </p:cNvSpPr>
            <p:nvPr/>
          </p:nvSpPr>
          <p:spPr bwMode="auto">
            <a:xfrm>
              <a:off x="2274" y="1931"/>
              <a:ext cx="89" cy="89"/>
            </a:xfrm>
            <a:custGeom>
              <a:avLst/>
              <a:gdLst>
                <a:gd name="T0" fmla="*/ 59 w 87"/>
                <a:gd name="T1" fmla="*/ 0 h 87"/>
                <a:gd name="T2" fmla="*/ 124 w 87"/>
                <a:gd name="T3" fmla="*/ 60 h 87"/>
                <a:gd name="T4" fmla="*/ 59 w 87"/>
                <a:gd name="T5" fmla="*/ 124 h 87"/>
                <a:gd name="T6" fmla="*/ 0 w 87"/>
                <a:gd name="T7" fmla="*/ 60 h 87"/>
                <a:gd name="T8" fmla="*/ 59 w 87"/>
                <a:gd name="T9" fmla="*/ 0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87">
                  <a:moveTo>
                    <a:pt x="43" y="0"/>
                  </a:moveTo>
                  <a:lnTo>
                    <a:pt x="87" y="44"/>
                  </a:lnTo>
                  <a:lnTo>
                    <a:pt x="43" y="87"/>
                  </a:lnTo>
                  <a:lnTo>
                    <a:pt x="0" y="44"/>
                  </a:lnTo>
                  <a:lnTo>
                    <a:pt x="43"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1826" name="Freeform 75"/>
            <p:cNvSpPr>
              <a:spLocks/>
            </p:cNvSpPr>
            <p:nvPr/>
          </p:nvSpPr>
          <p:spPr bwMode="auto">
            <a:xfrm>
              <a:off x="2556" y="2050"/>
              <a:ext cx="90" cy="90"/>
            </a:xfrm>
            <a:custGeom>
              <a:avLst/>
              <a:gdLst>
                <a:gd name="T0" fmla="*/ 60 w 88"/>
                <a:gd name="T1" fmla="*/ 0 h 87"/>
                <a:gd name="T2" fmla="*/ 125 w 88"/>
                <a:gd name="T3" fmla="*/ 77 h 87"/>
                <a:gd name="T4" fmla="*/ 60 w 88"/>
                <a:gd name="T5" fmla="*/ 149 h 87"/>
                <a:gd name="T6" fmla="*/ 0 w 88"/>
                <a:gd name="T7" fmla="*/ 77 h 87"/>
                <a:gd name="T8" fmla="*/ 60 w 88"/>
                <a:gd name="T9" fmla="*/ 0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 h="87">
                  <a:moveTo>
                    <a:pt x="44" y="0"/>
                  </a:moveTo>
                  <a:lnTo>
                    <a:pt x="88" y="44"/>
                  </a:lnTo>
                  <a:lnTo>
                    <a:pt x="44" y="87"/>
                  </a:lnTo>
                  <a:lnTo>
                    <a:pt x="0" y="44"/>
                  </a:lnTo>
                  <a:lnTo>
                    <a:pt x="44"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1827" name="Freeform 76"/>
            <p:cNvSpPr>
              <a:spLocks/>
            </p:cNvSpPr>
            <p:nvPr/>
          </p:nvSpPr>
          <p:spPr bwMode="auto">
            <a:xfrm>
              <a:off x="2571" y="2334"/>
              <a:ext cx="89" cy="90"/>
            </a:xfrm>
            <a:custGeom>
              <a:avLst/>
              <a:gdLst>
                <a:gd name="T0" fmla="*/ 60 w 87"/>
                <a:gd name="T1" fmla="*/ 0 h 87"/>
                <a:gd name="T2" fmla="*/ 124 w 87"/>
                <a:gd name="T3" fmla="*/ 74 h 87"/>
                <a:gd name="T4" fmla="*/ 60 w 87"/>
                <a:gd name="T5" fmla="*/ 149 h 87"/>
                <a:gd name="T6" fmla="*/ 0 w 87"/>
                <a:gd name="T7" fmla="*/ 74 h 87"/>
                <a:gd name="T8" fmla="*/ 60 w 87"/>
                <a:gd name="T9" fmla="*/ 0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87">
                  <a:moveTo>
                    <a:pt x="44" y="0"/>
                  </a:moveTo>
                  <a:lnTo>
                    <a:pt x="87" y="43"/>
                  </a:lnTo>
                  <a:lnTo>
                    <a:pt x="44" y="87"/>
                  </a:lnTo>
                  <a:lnTo>
                    <a:pt x="0" y="43"/>
                  </a:lnTo>
                  <a:lnTo>
                    <a:pt x="44"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1828" name="Freeform 77"/>
            <p:cNvSpPr>
              <a:spLocks/>
            </p:cNvSpPr>
            <p:nvPr/>
          </p:nvSpPr>
          <p:spPr bwMode="auto">
            <a:xfrm>
              <a:off x="2556" y="2617"/>
              <a:ext cx="90" cy="90"/>
            </a:xfrm>
            <a:custGeom>
              <a:avLst/>
              <a:gdLst>
                <a:gd name="T0" fmla="*/ 60 w 88"/>
                <a:gd name="T1" fmla="*/ 0 h 87"/>
                <a:gd name="T2" fmla="*/ 125 w 88"/>
                <a:gd name="T3" fmla="*/ 77 h 87"/>
                <a:gd name="T4" fmla="*/ 60 w 88"/>
                <a:gd name="T5" fmla="*/ 149 h 87"/>
                <a:gd name="T6" fmla="*/ 0 w 88"/>
                <a:gd name="T7" fmla="*/ 77 h 87"/>
                <a:gd name="T8" fmla="*/ 60 w 88"/>
                <a:gd name="T9" fmla="*/ 0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 h="87">
                  <a:moveTo>
                    <a:pt x="44" y="0"/>
                  </a:moveTo>
                  <a:lnTo>
                    <a:pt x="88" y="44"/>
                  </a:lnTo>
                  <a:lnTo>
                    <a:pt x="44" y="87"/>
                  </a:lnTo>
                  <a:lnTo>
                    <a:pt x="0" y="44"/>
                  </a:lnTo>
                  <a:lnTo>
                    <a:pt x="44"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1829" name="Freeform 78"/>
            <p:cNvSpPr>
              <a:spLocks/>
            </p:cNvSpPr>
            <p:nvPr/>
          </p:nvSpPr>
          <p:spPr bwMode="auto">
            <a:xfrm>
              <a:off x="2274" y="2841"/>
              <a:ext cx="89" cy="90"/>
            </a:xfrm>
            <a:custGeom>
              <a:avLst/>
              <a:gdLst>
                <a:gd name="T0" fmla="*/ 59 w 87"/>
                <a:gd name="T1" fmla="*/ 0 h 87"/>
                <a:gd name="T2" fmla="*/ 124 w 87"/>
                <a:gd name="T3" fmla="*/ 77 h 87"/>
                <a:gd name="T4" fmla="*/ 59 w 87"/>
                <a:gd name="T5" fmla="*/ 149 h 87"/>
                <a:gd name="T6" fmla="*/ 0 w 87"/>
                <a:gd name="T7" fmla="*/ 77 h 87"/>
                <a:gd name="T8" fmla="*/ 59 w 87"/>
                <a:gd name="T9" fmla="*/ 0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87">
                  <a:moveTo>
                    <a:pt x="43" y="0"/>
                  </a:moveTo>
                  <a:lnTo>
                    <a:pt x="87" y="44"/>
                  </a:lnTo>
                  <a:lnTo>
                    <a:pt x="43" y="87"/>
                  </a:lnTo>
                  <a:lnTo>
                    <a:pt x="0" y="44"/>
                  </a:lnTo>
                  <a:lnTo>
                    <a:pt x="43"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1830" name="Freeform 79"/>
            <p:cNvSpPr>
              <a:spLocks/>
            </p:cNvSpPr>
            <p:nvPr/>
          </p:nvSpPr>
          <p:spPr bwMode="auto">
            <a:xfrm>
              <a:off x="1991" y="2617"/>
              <a:ext cx="89" cy="90"/>
            </a:xfrm>
            <a:custGeom>
              <a:avLst/>
              <a:gdLst>
                <a:gd name="T0" fmla="*/ 60 w 87"/>
                <a:gd name="T1" fmla="*/ 0 h 87"/>
                <a:gd name="T2" fmla="*/ 124 w 87"/>
                <a:gd name="T3" fmla="*/ 77 h 87"/>
                <a:gd name="T4" fmla="*/ 60 w 87"/>
                <a:gd name="T5" fmla="*/ 149 h 87"/>
                <a:gd name="T6" fmla="*/ 0 w 87"/>
                <a:gd name="T7" fmla="*/ 77 h 87"/>
                <a:gd name="T8" fmla="*/ 60 w 87"/>
                <a:gd name="T9" fmla="*/ 0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87">
                  <a:moveTo>
                    <a:pt x="44" y="0"/>
                  </a:moveTo>
                  <a:lnTo>
                    <a:pt x="87" y="44"/>
                  </a:lnTo>
                  <a:lnTo>
                    <a:pt x="44" y="87"/>
                  </a:lnTo>
                  <a:lnTo>
                    <a:pt x="0" y="44"/>
                  </a:lnTo>
                  <a:lnTo>
                    <a:pt x="44"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1831" name="Freeform 80"/>
            <p:cNvSpPr>
              <a:spLocks/>
            </p:cNvSpPr>
            <p:nvPr/>
          </p:nvSpPr>
          <p:spPr bwMode="auto">
            <a:xfrm>
              <a:off x="1768" y="2334"/>
              <a:ext cx="90" cy="90"/>
            </a:xfrm>
            <a:custGeom>
              <a:avLst/>
              <a:gdLst>
                <a:gd name="T0" fmla="*/ 74 w 87"/>
                <a:gd name="T1" fmla="*/ 0 h 87"/>
                <a:gd name="T2" fmla="*/ 149 w 87"/>
                <a:gd name="T3" fmla="*/ 74 h 87"/>
                <a:gd name="T4" fmla="*/ 74 w 87"/>
                <a:gd name="T5" fmla="*/ 149 h 87"/>
                <a:gd name="T6" fmla="*/ 0 w 87"/>
                <a:gd name="T7" fmla="*/ 74 h 87"/>
                <a:gd name="T8" fmla="*/ 74 w 87"/>
                <a:gd name="T9" fmla="*/ 0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87">
                  <a:moveTo>
                    <a:pt x="43" y="0"/>
                  </a:moveTo>
                  <a:lnTo>
                    <a:pt x="87" y="43"/>
                  </a:lnTo>
                  <a:lnTo>
                    <a:pt x="43" y="87"/>
                  </a:lnTo>
                  <a:lnTo>
                    <a:pt x="0" y="43"/>
                  </a:lnTo>
                  <a:lnTo>
                    <a:pt x="43"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1832" name="Freeform 81"/>
            <p:cNvSpPr>
              <a:spLocks/>
            </p:cNvSpPr>
            <p:nvPr/>
          </p:nvSpPr>
          <p:spPr bwMode="auto">
            <a:xfrm>
              <a:off x="1991" y="2050"/>
              <a:ext cx="89" cy="90"/>
            </a:xfrm>
            <a:custGeom>
              <a:avLst/>
              <a:gdLst>
                <a:gd name="T0" fmla="*/ 60 w 87"/>
                <a:gd name="T1" fmla="*/ 0 h 87"/>
                <a:gd name="T2" fmla="*/ 124 w 87"/>
                <a:gd name="T3" fmla="*/ 77 h 87"/>
                <a:gd name="T4" fmla="*/ 60 w 87"/>
                <a:gd name="T5" fmla="*/ 149 h 87"/>
                <a:gd name="T6" fmla="*/ 0 w 87"/>
                <a:gd name="T7" fmla="*/ 77 h 87"/>
                <a:gd name="T8" fmla="*/ 60 w 87"/>
                <a:gd name="T9" fmla="*/ 0 h 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7" h="87">
                  <a:moveTo>
                    <a:pt x="44" y="0"/>
                  </a:moveTo>
                  <a:lnTo>
                    <a:pt x="87" y="44"/>
                  </a:lnTo>
                  <a:lnTo>
                    <a:pt x="44" y="87"/>
                  </a:lnTo>
                  <a:lnTo>
                    <a:pt x="0" y="44"/>
                  </a:lnTo>
                  <a:lnTo>
                    <a:pt x="44" y="0"/>
                  </a:lnTo>
                  <a:close/>
                </a:path>
              </a:pathLst>
            </a:custGeom>
            <a:solidFill>
              <a:srgbClr val="FFCC00"/>
            </a:solidFill>
            <a:ln w="23813">
              <a:solidFill>
                <a:schemeClr val="bg2"/>
              </a:solidFill>
              <a:prstDash val="solid"/>
              <a:round/>
              <a:headEnd/>
              <a:tailEnd/>
            </a:ln>
          </p:spPr>
          <p:txBody>
            <a:bodyPr/>
            <a:lstStyle/>
            <a:p>
              <a:endParaRPr lang="ja-JP" altLang="en-US"/>
            </a:p>
          </p:txBody>
        </p:sp>
        <p:sp>
          <p:nvSpPr>
            <p:cNvPr id="31833" name="Rectangle 82"/>
            <p:cNvSpPr>
              <a:spLocks noChangeArrowheads="1"/>
            </p:cNvSpPr>
            <p:nvPr/>
          </p:nvSpPr>
          <p:spPr bwMode="auto">
            <a:xfrm>
              <a:off x="2274" y="1424"/>
              <a:ext cx="74" cy="74"/>
            </a:xfrm>
            <a:prstGeom prst="rect">
              <a:avLst/>
            </a:prstGeom>
            <a:solidFill>
              <a:srgbClr val="FF00FF"/>
            </a:solidFill>
            <a:ln w="23813">
              <a:solidFill>
                <a:schemeClr val="bg2"/>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1834" name="Rectangle 83"/>
            <p:cNvSpPr>
              <a:spLocks noChangeArrowheads="1"/>
            </p:cNvSpPr>
            <p:nvPr/>
          </p:nvSpPr>
          <p:spPr bwMode="auto">
            <a:xfrm>
              <a:off x="2839" y="1767"/>
              <a:ext cx="75" cy="74"/>
            </a:xfrm>
            <a:prstGeom prst="rect">
              <a:avLst/>
            </a:prstGeom>
            <a:solidFill>
              <a:srgbClr val="FF00FF"/>
            </a:solidFill>
            <a:ln w="23813">
              <a:solidFill>
                <a:schemeClr val="bg2"/>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1835" name="Rectangle 84"/>
            <p:cNvSpPr>
              <a:spLocks noChangeArrowheads="1"/>
            </p:cNvSpPr>
            <p:nvPr/>
          </p:nvSpPr>
          <p:spPr bwMode="auto">
            <a:xfrm>
              <a:off x="3172" y="2346"/>
              <a:ext cx="63" cy="62"/>
            </a:xfrm>
            <a:prstGeom prst="rect">
              <a:avLst/>
            </a:prstGeom>
            <a:solidFill>
              <a:srgbClr val="FF00FF"/>
            </a:solidFill>
            <a:ln w="23813">
              <a:solidFill>
                <a:schemeClr val="bg2"/>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1836" name="Rectangle 85"/>
            <p:cNvSpPr>
              <a:spLocks noChangeArrowheads="1"/>
            </p:cNvSpPr>
            <p:nvPr/>
          </p:nvSpPr>
          <p:spPr bwMode="auto">
            <a:xfrm>
              <a:off x="2779" y="2841"/>
              <a:ext cx="75" cy="75"/>
            </a:xfrm>
            <a:prstGeom prst="rect">
              <a:avLst/>
            </a:prstGeom>
            <a:solidFill>
              <a:srgbClr val="FF00FF"/>
            </a:solidFill>
            <a:ln w="23813">
              <a:solidFill>
                <a:schemeClr val="bg2"/>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1837" name="Rectangle 86"/>
            <p:cNvSpPr>
              <a:spLocks noChangeArrowheads="1"/>
            </p:cNvSpPr>
            <p:nvPr/>
          </p:nvSpPr>
          <p:spPr bwMode="auto">
            <a:xfrm>
              <a:off x="2274" y="2946"/>
              <a:ext cx="74" cy="74"/>
            </a:xfrm>
            <a:prstGeom prst="rect">
              <a:avLst/>
            </a:prstGeom>
            <a:solidFill>
              <a:srgbClr val="FF00FF"/>
            </a:solidFill>
            <a:ln w="23813">
              <a:solidFill>
                <a:schemeClr val="bg2"/>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1838" name="Rectangle 87"/>
            <p:cNvSpPr>
              <a:spLocks noChangeArrowheads="1"/>
            </p:cNvSpPr>
            <p:nvPr/>
          </p:nvSpPr>
          <p:spPr bwMode="auto">
            <a:xfrm>
              <a:off x="1917" y="2692"/>
              <a:ext cx="74" cy="74"/>
            </a:xfrm>
            <a:prstGeom prst="rect">
              <a:avLst/>
            </a:prstGeom>
            <a:solidFill>
              <a:srgbClr val="FF00FF"/>
            </a:solidFill>
            <a:ln w="23813">
              <a:solidFill>
                <a:schemeClr val="bg2"/>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1839" name="Rectangle 88"/>
            <p:cNvSpPr>
              <a:spLocks noChangeArrowheads="1"/>
            </p:cNvSpPr>
            <p:nvPr/>
          </p:nvSpPr>
          <p:spPr bwMode="auto">
            <a:xfrm>
              <a:off x="1664" y="2334"/>
              <a:ext cx="75" cy="74"/>
            </a:xfrm>
            <a:prstGeom prst="rect">
              <a:avLst/>
            </a:prstGeom>
            <a:solidFill>
              <a:srgbClr val="FF00FF"/>
            </a:solidFill>
            <a:ln w="23813">
              <a:solidFill>
                <a:schemeClr val="bg2"/>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1840" name="Rectangle 89"/>
            <p:cNvSpPr>
              <a:spLocks noChangeArrowheads="1"/>
            </p:cNvSpPr>
            <p:nvPr/>
          </p:nvSpPr>
          <p:spPr bwMode="auto">
            <a:xfrm>
              <a:off x="1768" y="1827"/>
              <a:ext cx="74" cy="74"/>
            </a:xfrm>
            <a:prstGeom prst="rect">
              <a:avLst/>
            </a:prstGeom>
            <a:solidFill>
              <a:srgbClr val="FF00FF"/>
            </a:solidFill>
            <a:ln w="23813">
              <a:solidFill>
                <a:schemeClr val="bg2"/>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1841" name="Rectangle 90"/>
            <p:cNvSpPr>
              <a:spLocks noChangeArrowheads="1"/>
            </p:cNvSpPr>
            <p:nvPr/>
          </p:nvSpPr>
          <p:spPr bwMode="auto">
            <a:xfrm>
              <a:off x="2169" y="2304"/>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2000">
                  <a:solidFill>
                    <a:schemeClr val="bg2"/>
                  </a:solidFill>
                  <a:latin typeface="ＭＳ Ｐゴシック" pitchFamily="50" charset="-128"/>
                </a:rPr>
                <a:t>0</a:t>
              </a:r>
              <a:endParaRPr lang="en-US" altLang="ja-JP" sz="2400">
                <a:solidFill>
                  <a:schemeClr val="bg2"/>
                </a:solidFill>
              </a:endParaRPr>
            </a:p>
          </p:txBody>
        </p:sp>
        <p:sp>
          <p:nvSpPr>
            <p:cNvPr id="31842" name="Rectangle 91"/>
            <p:cNvSpPr>
              <a:spLocks noChangeArrowheads="1"/>
            </p:cNvSpPr>
            <p:nvPr/>
          </p:nvSpPr>
          <p:spPr bwMode="auto">
            <a:xfrm>
              <a:off x="2169" y="2110"/>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2000">
                  <a:solidFill>
                    <a:schemeClr val="bg2"/>
                  </a:solidFill>
                  <a:latin typeface="ＭＳ Ｐゴシック" pitchFamily="50" charset="-128"/>
                </a:rPr>
                <a:t>2</a:t>
              </a:r>
              <a:endParaRPr lang="en-US" altLang="ja-JP" sz="2400">
                <a:solidFill>
                  <a:schemeClr val="bg2"/>
                </a:solidFill>
              </a:endParaRPr>
            </a:p>
          </p:txBody>
        </p:sp>
        <p:sp>
          <p:nvSpPr>
            <p:cNvPr id="31843" name="Rectangle 92"/>
            <p:cNvSpPr>
              <a:spLocks noChangeArrowheads="1"/>
            </p:cNvSpPr>
            <p:nvPr/>
          </p:nvSpPr>
          <p:spPr bwMode="auto">
            <a:xfrm>
              <a:off x="2169" y="1901"/>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2000">
                  <a:solidFill>
                    <a:schemeClr val="bg2"/>
                  </a:solidFill>
                  <a:latin typeface="ＭＳ Ｐゴシック" pitchFamily="50" charset="-128"/>
                </a:rPr>
                <a:t>4</a:t>
              </a:r>
              <a:endParaRPr lang="en-US" altLang="ja-JP" sz="2400">
                <a:solidFill>
                  <a:schemeClr val="bg2"/>
                </a:solidFill>
              </a:endParaRPr>
            </a:p>
          </p:txBody>
        </p:sp>
        <p:sp>
          <p:nvSpPr>
            <p:cNvPr id="31844" name="Rectangle 93"/>
            <p:cNvSpPr>
              <a:spLocks noChangeArrowheads="1"/>
            </p:cNvSpPr>
            <p:nvPr/>
          </p:nvSpPr>
          <p:spPr bwMode="auto">
            <a:xfrm>
              <a:off x="2169" y="1708"/>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2000">
                  <a:solidFill>
                    <a:schemeClr val="bg2"/>
                  </a:solidFill>
                  <a:latin typeface="ＭＳ Ｐゴシック" pitchFamily="50" charset="-128"/>
                </a:rPr>
                <a:t>6</a:t>
              </a:r>
              <a:endParaRPr lang="en-US" altLang="ja-JP" sz="2400">
                <a:solidFill>
                  <a:schemeClr val="bg2"/>
                </a:solidFill>
              </a:endParaRPr>
            </a:p>
          </p:txBody>
        </p:sp>
        <p:sp>
          <p:nvSpPr>
            <p:cNvPr id="31845" name="Rectangle 94"/>
            <p:cNvSpPr>
              <a:spLocks noChangeArrowheads="1"/>
            </p:cNvSpPr>
            <p:nvPr/>
          </p:nvSpPr>
          <p:spPr bwMode="auto">
            <a:xfrm>
              <a:off x="2169" y="1498"/>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2000">
                  <a:solidFill>
                    <a:schemeClr val="bg2"/>
                  </a:solidFill>
                  <a:latin typeface="ＭＳ Ｐゴシック" pitchFamily="50" charset="-128"/>
                </a:rPr>
                <a:t>8</a:t>
              </a:r>
              <a:endParaRPr lang="en-US" altLang="ja-JP" sz="2400">
                <a:solidFill>
                  <a:schemeClr val="bg2"/>
                </a:solidFill>
              </a:endParaRPr>
            </a:p>
          </p:txBody>
        </p:sp>
        <p:sp>
          <p:nvSpPr>
            <p:cNvPr id="31846" name="Rectangle 95"/>
            <p:cNvSpPr>
              <a:spLocks noChangeArrowheads="1"/>
            </p:cNvSpPr>
            <p:nvPr/>
          </p:nvSpPr>
          <p:spPr bwMode="auto">
            <a:xfrm>
              <a:off x="2080" y="1289"/>
              <a:ext cx="16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2000">
                  <a:solidFill>
                    <a:schemeClr val="bg2"/>
                  </a:solidFill>
                  <a:latin typeface="ＭＳ Ｐゴシック" pitchFamily="50" charset="-128"/>
                </a:rPr>
                <a:t>10</a:t>
              </a:r>
              <a:endParaRPr lang="en-US" altLang="ja-JP" sz="2400">
                <a:solidFill>
                  <a:schemeClr val="bg2"/>
                </a:solidFill>
              </a:endParaRPr>
            </a:p>
          </p:txBody>
        </p:sp>
        <p:sp>
          <p:nvSpPr>
            <p:cNvPr id="31847" name="Rectangle 96"/>
            <p:cNvSpPr>
              <a:spLocks noChangeArrowheads="1"/>
            </p:cNvSpPr>
            <p:nvPr/>
          </p:nvSpPr>
          <p:spPr bwMode="auto">
            <a:xfrm>
              <a:off x="1842" y="1140"/>
              <a:ext cx="999"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0" b="1">
                  <a:solidFill>
                    <a:schemeClr val="bg2"/>
                  </a:solidFill>
                  <a:latin typeface="ＭＳ Ｐゴシック" pitchFamily="50" charset="-128"/>
                </a:rPr>
                <a:t>会合での発言 </a:t>
              </a:r>
              <a:endParaRPr lang="ja-JP" altLang="en-US" sz="2400" b="1">
                <a:solidFill>
                  <a:schemeClr val="bg2"/>
                </a:solidFill>
              </a:endParaRPr>
            </a:p>
          </p:txBody>
        </p:sp>
        <p:sp>
          <p:nvSpPr>
            <p:cNvPr id="31848" name="Rectangle 97"/>
            <p:cNvSpPr>
              <a:spLocks noChangeArrowheads="1"/>
            </p:cNvSpPr>
            <p:nvPr/>
          </p:nvSpPr>
          <p:spPr bwMode="auto">
            <a:xfrm>
              <a:off x="3077" y="1573"/>
              <a:ext cx="854"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0" b="1">
                  <a:solidFill>
                    <a:schemeClr val="bg2"/>
                  </a:solidFill>
                  <a:latin typeface="ＭＳ Ｐゴシック" pitchFamily="50" charset="-128"/>
                </a:rPr>
                <a:t>手法の活用 </a:t>
              </a:r>
            </a:p>
          </p:txBody>
        </p:sp>
        <p:sp>
          <p:nvSpPr>
            <p:cNvPr id="31849" name="Rectangle 98"/>
            <p:cNvSpPr>
              <a:spLocks noChangeArrowheads="1"/>
            </p:cNvSpPr>
            <p:nvPr/>
          </p:nvSpPr>
          <p:spPr bwMode="auto">
            <a:xfrm>
              <a:off x="3374" y="2304"/>
              <a:ext cx="1337"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0" b="1">
                  <a:solidFill>
                    <a:schemeClr val="bg2"/>
                  </a:solidFill>
                  <a:latin typeface="ＭＳ Ｐゴシック" pitchFamily="50" charset="-128"/>
                </a:rPr>
                <a:t>問題解決能力向上 </a:t>
              </a:r>
            </a:p>
          </p:txBody>
        </p:sp>
        <p:sp>
          <p:nvSpPr>
            <p:cNvPr id="31850" name="Rectangle 99"/>
            <p:cNvSpPr>
              <a:spLocks noChangeArrowheads="1"/>
            </p:cNvSpPr>
            <p:nvPr/>
          </p:nvSpPr>
          <p:spPr bwMode="auto">
            <a:xfrm>
              <a:off x="3077" y="3036"/>
              <a:ext cx="1390"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0" b="1">
                  <a:solidFill>
                    <a:schemeClr val="bg2"/>
                  </a:solidFill>
                  <a:latin typeface="ＭＳ Ｐゴシック" pitchFamily="50" charset="-128"/>
                </a:rPr>
                <a:t>得られた 知識見識  </a:t>
              </a:r>
            </a:p>
          </p:txBody>
        </p:sp>
        <p:sp>
          <p:nvSpPr>
            <p:cNvPr id="31851" name="Rectangle 100"/>
            <p:cNvSpPr>
              <a:spLocks noChangeArrowheads="1"/>
            </p:cNvSpPr>
            <p:nvPr/>
          </p:nvSpPr>
          <p:spPr bwMode="auto">
            <a:xfrm>
              <a:off x="2021" y="3468"/>
              <a:ext cx="687"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0" b="1">
                  <a:solidFill>
                    <a:schemeClr val="bg2"/>
                  </a:solidFill>
                  <a:latin typeface="ＭＳ Ｐゴシック" pitchFamily="50" charset="-128"/>
                </a:rPr>
                <a:t>モラール  </a:t>
              </a:r>
            </a:p>
          </p:txBody>
        </p:sp>
        <p:sp>
          <p:nvSpPr>
            <p:cNvPr id="31852" name="Rectangle 101"/>
            <p:cNvSpPr>
              <a:spLocks noChangeArrowheads="1"/>
            </p:cNvSpPr>
            <p:nvPr/>
          </p:nvSpPr>
          <p:spPr bwMode="auto">
            <a:xfrm>
              <a:off x="905" y="3036"/>
              <a:ext cx="693"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0" b="1">
                  <a:solidFill>
                    <a:schemeClr val="bg2"/>
                  </a:solidFill>
                  <a:latin typeface="ＭＳ Ｐゴシック" pitchFamily="50" charset="-128"/>
                </a:rPr>
                <a:t>改善意識 </a:t>
              </a:r>
            </a:p>
          </p:txBody>
        </p:sp>
        <p:sp>
          <p:nvSpPr>
            <p:cNvPr id="31853" name="Rectangle 102"/>
            <p:cNvSpPr>
              <a:spLocks noChangeArrowheads="1"/>
            </p:cNvSpPr>
            <p:nvPr/>
          </p:nvSpPr>
          <p:spPr bwMode="auto">
            <a:xfrm>
              <a:off x="608" y="2304"/>
              <a:ext cx="791"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0" b="1">
                  <a:solidFill>
                    <a:schemeClr val="bg2"/>
                  </a:solidFill>
                  <a:latin typeface="ＭＳ Ｐゴシック" pitchFamily="50" charset="-128"/>
                </a:rPr>
                <a:t>品質意識   </a:t>
              </a:r>
            </a:p>
          </p:txBody>
        </p:sp>
        <p:sp>
          <p:nvSpPr>
            <p:cNvPr id="31854" name="Rectangle 103"/>
            <p:cNvSpPr>
              <a:spLocks noChangeArrowheads="1"/>
            </p:cNvSpPr>
            <p:nvPr/>
          </p:nvSpPr>
          <p:spPr bwMode="auto">
            <a:xfrm>
              <a:off x="1069" y="1573"/>
              <a:ext cx="532"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0" b="1">
                  <a:solidFill>
                    <a:schemeClr val="bg2"/>
                  </a:solidFill>
                  <a:latin typeface="ＭＳ Ｐゴシック" pitchFamily="50" charset="-128"/>
                </a:rPr>
                <a:t>協調性 </a:t>
              </a:r>
            </a:p>
          </p:txBody>
        </p:sp>
        <p:sp>
          <p:nvSpPr>
            <p:cNvPr id="31855" name="Text Box 117"/>
            <p:cNvSpPr txBox="1">
              <a:spLocks noChangeArrowheads="1"/>
            </p:cNvSpPr>
            <p:nvPr/>
          </p:nvSpPr>
          <p:spPr bwMode="auto">
            <a:xfrm>
              <a:off x="1318" y="3755"/>
              <a:ext cx="329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b="1" u="sng">
                  <a:solidFill>
                    <a:schemeClr val="bg2"/>
                  </a:solidFill>
                  <a:ea typeface="HG丸ｺﾞｼｯｸM-PRO" pitchFamily="50" charset="-128"/>
                </a:rPr>
                <a:t>グループの成長のレーダーチャート</a:t>
              </a:r>
            </a:p>
          </p:txBody>
        </p:sp>
      </p:grpSp>
      <p:sp>
        <p:nvSpPr>
          <p:cNvPr id="31752" name="Text Box 131"/>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P33</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AutoShape 4"/>
          <p:cNvSpPr>
            <a:spLocks noChangeArrowheads="1"/>
          </p:cNvSpPr>
          <p:nvPr/>
        </p:nvSpPr>
        <p:spPr bwMode="auto">
          <a:xfrm>
            <a:off x="817563" y="298450"/>
            <a:ext cx="6700837" cy="827088"/>
          </a:xfrm>
          <a:prstGeom prst="roundRect">
            <a:avLst>
              <a:gd name="adj" fmla="val 16667"/>
            </a:avLst>
          </a:prstGeom>
          <a:solidFill>
            <a:srgbClr val="FFFF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2771" name="Rectangle 2"/>
          <p:cNvSpPr>
            <a:spLocks noGrp="1" noChangeArrowheads="1"/>
          </p:cNvSpPr>
          <p:nvPr>
            <p:ph type="ctrTitle"/>
          </p:nvPr>
        </p:nvSpPr>
        <p:spPr>
          <a:xfrm>
            <a:off x="1633538" y="336550"/>
            <a:ext cx="5970587" cy="782638"/>
          </a:xfrm>
        </p:spPr>
        <p:txBody>
          <a:bodyPr anchor="ctr"/>
          <a:lstStyle/>
          <a:p>
            <a:pPr eaLnBrk="1" hangingPunct="1"/>
            <a:r>
              <a:rPr lang="ja-JP" altLang="en-US" sz="4000" smtClean="0">
                <a:solidFill>
                  <a:schemeClr val="tx1"/>
                </a:solidFill>
                <a:ea typeface="HGS創英角ﾎﾟｯﾌﾟ体" pitchFamily="50" charset="-128"/>
              </a:rPr>
              <a:t>標準化</a:t>
            </a:r>
            <a:r>
              <a:rPr lang="ja-JP" altLang="en-US" sz="3600" smtClean="0">
                <a:solidFill>
                  <a:schemeClr val="tx1"/>
                </a:solidFill>
                <a:ea typeface="HGS創英角ﾎﾟｯﾌﾟ体" pitchFamily="50" charset="-128"/>
              </a:rPr>
              <a:t>と</a:t>
            </a:r>
            <a:r>
              <a:rPr lang="ja-JP" altLang="en-US" sz="4000" smtClean="0">
                <a:solidFill>
                  <a:schemeClr val="tx1"/>
                </a:solidFill>
                <a:ea typeface="HGS創英角ﾎﾟｯﾌﾟ体" pitchFamily="50" charset="-128"/>
              </a:rPr>
              <a:t>管理</a:t>
            </a:r>
            <a:r>
              <a:rPr lang="ja-JP" altLang="en-US" sz="3600" smtClean="0">
                <a:solidFill>
                  <a:schemeClr val="tx1"/>
                </a:solidFill>
                <a:ea typeface="HGS創英角ﾎﾟｯﾌﾟ体" pitchFamily="50" charset="-128"/>
              </a:rPr>
              <a:t>の</a:t>
            </a:r>
            <a:r>
              <a:rPr lang="ja-JP" altLang="en-US" sz="4000" smtClean="0">
                <a:solidFill>
                  <a:schemeClr val="tx1"/>
                </a:solidFill>
                <a:ea typeface="HGS創英角ﾎﾟｯﾌﾟ体" pitchFamily="50" charset="-128"/>
              </a:rPr>
              <a:t>定着</a:t>
            </a:r>
          </a:p>
        </p:txBody>
      </p:sp>
      <p:sp>
        <p:nvSpPr>
          <p:cNvPr id="35905" name="Text Box 65"/>
          <p:cNvSpPr txBox="1">
            <a:spLocks noChangeArrowheads="1"/>
          </p:cNvSpPr>
          <p:nvPr/>
        </p:nvSpPr>
        <p:spPr bwMode="auto">
          <a:xfrm>
            <a:off x="595313" y="3090863"/>
            <a:ext cx="62039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33020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33020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33020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33020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3302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3302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3302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3302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3302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2800" b="1">
                <a:solidFill>
                  <a:srgbClr val="3333CC"/>
                </a:solidFill>
                <a:latin typeface="HGPｺﾞｼｯｸE" pitchFamily="50" charset="-128"/>
                <a:ea typeface="HGPｺﾞｼｯｸE" pitchFamily="50" charset="-128"/>
              </a:rPr>
              <a:t>SDCA</a:t>
            </a:r>
            <a:r>
              <a:rPr lang="ja-JP" altLang="en-US" sz="1600" b="1">
                <a:solidFill>
                  <a:srgbClr val="008000"/>
                </a:solidFill>
                <a:latin typeface="HGPｺﾞｼｯｸE" pitchFamily="50" charset="-128"/>
                <a:ea typeface="HGPｺﾞｼｯｸE" pitchFamily="50" charset="-128"/>
              </a:rPr>
              <a:t>：</a:t>
            </a:r>
            <a:r>
              <a:rPr lang="en-US" altLang="ja-JP" sz="2000" b="1">
                <a:solidFill>
                  <a:srgbClr val="008000"/>
                </a:solidFill>
                <a:latin typeface="HGPｺﾞｼｯｸE" pitchFamily="50" charset="-128"/>
                <a:ea typeface="HGPｺﾞｼｯｸE" pitchFamily="50" charset="-128"/>
              </a:rPr>
              <a:t>Standard(</a:t>
            </a:r>
            <a:r>
              <a:rPr lang="ja-JP" altLang="en-US" sz="2000" b="1">
                <a:solidFill>
                  <a:srgbClr val="008000"/>
                </a:solidFill>
                <a:latin typeface="HGPｺﾞｼｯｸE" pitchFamily="50" charset="-128"/>
                <a:ea typeface="HGPｺﾞｼｯｸE" pitchFamily="50" charset="-128"/>
              </a:rPr>
              <a:t>標準</a:t>
            </a:r>
            <a:r>
              <a:rPr lang="en-US" altLang="ja-JP" sz="2000" b="1">
                <a:solidFill>
                  <a:srgbClr val="008000"/>
                </a:solidFill>
                <a:latin typeface="HGPｺﾞｼｯｸE" pitchFamily="50" charset="-128"/>
                <a:ea typeface="HGPｺﾞｼｯｸE" pitchFamily="50" charset="-128"/>
              </a:rPr>
              <a:t>)</a:t>
            </a:r>
            <a:r>
              <a:rPr lang="ja-JP" altLang="en-US" sz="2000" b="1">
                <a:solidFill>
                  <a:srgbClr val="008000"/>
                </a:solidFill>
                <a:latin typeface="HGPｺﾞｼｯｸE" pitchFamily="50" charset="-128"/>
                <a:ea typeface="HGPｺﾞｼｯｸE" pitchFamily="50" charset="-128"/>
              </a:rPr>
              <a:t>　</a:t>
            </a:r>
            <a:r>
              <a:rPr lang="en-US" altLang="ja-JP" sz="1600" b="1">
                <a:solidFill>
                  <a:srgbClr val="008000"/>
                </a:solidFill>
                <a:latin typeface="HGPｺﾞｼｯｸE" pitchFamily="50" charset="-128"/>
                <a:ea typeface="HGPｺﾞｼｯｸE" pitchFamily="50" charset="-128"/>
              </a:rPr>
              <a:t>D(</a:t>
            </a:r>
            <a:r>
              <a:rPr lang="ja-JP" altLang="en-US" sz="1600" b="1">
                <a:solidFill>
                  <a:srgbClr val="008000"/>
                </a:solidFill>
                <a:latin typeface="HGPｺﾞｼｯｸE" pitchFamily="50" charset="-128"/>
                <a:ea typeface="HGPｺﾞｼｯｸE" pitchFamily="50" charset="-128"/>
              </a:rPr>
              <a:t>実行</a:t>
            </a:r>
            <a:r>
              <a:rPr lang="en-US" altLang="ja-JP" sz="1600" b="1">
                <a:solidFill>
                  <a:srgbClr val="008000"/>
                </a:solidFill>
                <a:latin typeface="HGPｺﾞｼｯｸE" pitchFamily="50" charset="-128"/>
                <a:ea typeface="HGPｺﾞｼｯｸE" pitchFamily="50" charset="-128"/>
              </a:rPr>
              <a:t>)</a:t>
            </a:r>
            <a:r>
              <a:rPr lang="ja-JP" altLang="en-US" sz="1600" b="1">
                <a:solidFill>
                  <a:srgbClr val="008000"/>
                </a:solidFill>
                <a:latin typeface="HGPｺﾞｼｯｸE" pitchFamily="50" charset="-128"/>
                <a:ea typeface="HGPｺﾞｼｯｸE" pitchFamily="50" charset="-128"/>
              </a:rPr>
              <a:t>　</a:t>
            </a:r>
            <a:r>
              <a:rPr lang="en-US" altLang="ja-JP" sz="1600" b="1">
                <a:solidFill>
                  <a:srgbClr val="008000"/>
                </a:solidFill>
                <a:latin typeface="HGPｺﾞｼｯｸE" pitchFamily="50" charset="-128"/>
                <a:ea typeface="HGPｺﾞｼｯｸE" pitchFamily="50" charset="-128"/>
              </a:rPr>
              <a:t>C(</a:t>
            </a:r>
            <a:r>
              <a:rPr lang="ja-JP" altLang="en-US" sz="1600" b="1">
                <a:solidFill>
                  <a:srgbClr val="008000"/>
                </a:solidFill>
                <a:latin typeface="HGPｺﾞｼｯｸE" pitchFamily="50" charset="-128"/>
                <a:ea typeface="HGPｺﾞｼｯｸE" pitchFamily="50" charset="-128"/>
              </a:rPr>
              <a:t>チェック</a:t>
            </a:r>
            <a:r>
              <a:rPr lang="en-US" altLang="ja-JP" sz="1600" b="1">
                <a:solidFill>
                  <a:srgbClr val="008000"/>
                </a:solidFill>
                <a:latin typeface="HGPｺﾞｼｯｸE" pitchFamily="50" charset="-128"/>
                <a:ea typeface="HGPｺﾞｼｯｸE" pitchFamily="50" charset="-128"/>
              </a:rPr>
              <a:t>)</a:t>
            </a:r>
            <a:r>
              <a:rPr lang="ja-JP" altLang="en-US" sz="1600" b="1">
                <a:solidFill>
                  <a:srgbClr val="008000"/>
                </a:solidFill>
                <a:latin typeface="HGPｺﾞｼｯｸE" pitchFamily="50" charset="-128"/>
                <a:ea typeface="HGPｺﾞｼｯｸE" pitchFamily="50" charset="-128"/>
              </a:rPr>
              <a:t>　 </a:t>
            </a:r>
            <a:r>
              <a:rPr lang="en-US" altLang="ja-JP" sz="1600" b="1">
                <a:solidFill>
                  <a:srgbClr val="008000"/>
                </a:solidFill>
                <a:latin typeface="HGPｺﾞｼｯｸE" pitchFamily="50" charset="-128"/>
                <a:ea typeface="HGPｺﾞｼｯｸE" pitchFamily="50" charset="-128"/>
              </a:rPr>
              <a:t>A(</a:t>
            </a:r>
            <a:r>
              <a:rPr lang="ja-JP" altLang="en-US" sz="1600" b="1">
                <a:solidFill>
                  <a:srgbClr val="008000"/>
                </a:solidFill>
                <a:latin typeface="HGPｺﾞｼｯｸE" pitchFamily="50" charset="-128"/>
                <a:ea typeface="HGPｺﾞｼｯｸE" pitchFamily="50" charset="-128"/>
              </a:rPr>
              <a:t>アクション</a:t>
            </a:r>
            <a:r>
              <a:rPr lang="en-US" altLang="ja-JP" sz="1600" b="1">
                <a:solidFill>
                  <a:srgbClr val="008000"/>
                </a:solidFill>
                <a:latin typeface="HGPｺﾞｼｯｸE" pitchFamily="50" charset="-128"/>
                <a:ea typeface="HGPｺﾞｼｯｸE" pitchFamily="50" charset="-128"/>
              </a:rPr>
              <a:t>)  </a:t>
            </a:r>
          </a:p>
        </p:txBody>
      </p:sp>
      <p:sp>
        <p:nvSpPr>
          <p:cNvPr id="35906" name="Text Box 66"/>
          <p:cNvSpPr txBox="1">
            <a:spLocks noChangeArrowheads="1"/>
          </p:cNvSpPr>
          <p:nvPr/>
        </p:nvSpPr>
        <p:spPr bwMode="auto">
          <a:xfrm>
            <a:off x="603250" y="3554413"/>
            <a:ext cx="549433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16205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116205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116205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116205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116205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116205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116205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116205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116205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2800" b="1">
                <a:solidFill>
                  <a:schemeClr val="hlink"/>
                </a:solidFill>
                <a:latin typeface="HGPｺﾞｼｯｸE" pitchFamily="50" charset="-128"/>
                <a:ea typeface="HGPｺﾞｼｯｸE" pitchFamily="50" charset="-128"/>
              </a:rPr>
              <a:t>PDCA</a:t>
            </a:r>
            <a:r>
              <a:rPr lang="ja-JP" altLang="en-US" sz="1600" b="1">
                <a:solidFill>
                  <a:srgbClr val="008000"/>
                </a:solidFill>
                <a:latin typeface="HGPｺﾞｼｯｸE" pitchFamily="50" charset="-128"/>
                <a:ea typeface="HGPｺﾞｼｯｸE" pitchFamily="50" charset="-128"/>
              </a:rPr>
              <a:t>：</a:t>
            </a:r>
            <a:r>
              <a:rPr lang="en-US" altLang="ja-JP" sz="2000" b="1">
                <a:solidFill>
                  <a:srgbClr val="008000"/>
                </a:solidFill>
                <a:latin typeface="HGPｺﾞｼｯｸE" pitchFamily="50" charset="-128"/>
                <a:ea typeface="HGPｺﾞｼｯｸE" pitchFamily="50" charset="-128"/>
              </a:rPr>
              <a:t>P (</a:t>
            </a:r>
            <a:r>
              <a:rPr lang="ja-JP" altLang="en-US" sz="2000" b="1">
                <a:solidFill>
                  <a:srgbClr val="008000"/>
                </a:solidFill>
                <a:latin typeface="HGPｺﾞｼｯｸE" pitchFamily="50" charset="-128"/>
                <a:ea typeface="HGPｺﾞｼｯｸE" pitchFamily="50" charset="-128"/>
              </a:rPr>
              <a:t>計画</a:t>
            </a:r>
            <a:r>
              <a:rPr lang="en-US" altLang="ja-JP" sz="2000" b="1">
                <a:solidFill>
                  <a:srgbClr val="008000"/>
                </a:solidFill>
                <a:latin typeface="HGPｺﾞｼｯｸE" pitchFamily="50" charset="-128"/>
                <a:ea typeface="HGPｺﾞｼｯｸE" pitchFamily="50" charset="-128"/>
              </a:rPr>
              <a:t>)</a:t>
            </a:r>
            <a:r>
              <a:rPr lang="ja-JP" altLang="en-US" sz="2000" b="1">
                <a:solidFill>
                  <a:srgbClr val="008000"/>
                </a:solidFill>
                <a:latin typeface="HGPｺﾞｼｯｸE" pitchFamily="50" charset="-128"/>
                <a:ea typeface="HGPｺﾞｼｯｸE" pitchFamily="50" charset="-128"/>
              </a:rPr>
              <a:t>　</a:t>
            </a:r>
            <a:r>
              <a:rPr lang="en-US" altLang="ja-JP" sz="1600" b="1">
                <a:solidFill>
                  <a:srgbClr val="008000"/>
                </a:solidFill>
                <a:latin typeface="HGPｺﾞｼｯｸE" pitchFamily="50" charset="-128"/>
                <a:ea typeface="HGPｺﾞｼｯｸE" pitchFamily="50" charset="-128"/>
              </a:rPr>
              <a:t>D(</a:t>
            </a:r>
            <a:r>
              <a:rPr lang="ja-JP" altLang="en-US" sz="1600" b="1">
                <a:solidFill>
                  <a:srgbClr val="008000"/>
                </a:solidFill>
                <a:latin typeface="HGPｺﾞｼｯｸE" pitchFamily="50" charset="-128"/>
                <a:ea typeface="HGPｺﾞｼｯｸE" pitchFamily="50" charset="-128"/>
              </a:rPr>
              <a:t>実行</a:t>
            </a:r>
            <a:r>
              <a:rPr lang="en-US" altLang="ja-JP" sz="1600" b="1">
                <a:solidFill>
                  <a:srgbClr val="008000"/>
                </a:solidFill>
                <a:latin typeface="HGPｺﾞｼｯｸE" pitchFamily="50" charset="-128"/>
                <a:ea typeface="HGPｺﾞｼｯｸE" pitchFamily="50" charset="-128"/>
              </a:rPr>
              <a:t>)</a:t>
            </a:r>
            <a:r>
              <a:rPr lang="ja-JP" altLang="en-US" sz="1600" b="1">
                <a:solidFill>
                  <a:srgbClr val="008000"/>
                </a:solidFill>
                <a:latin typeface="HGPｺﾞｼｯｸE" pitchFamily="50" charset="-128"/>
                <a:ea typeface="HGPｺﾞｼｯｸE" pitchFamily="50" charset="-128"/>
              </a:rPr>
              <a:t>　</a:t>
            </a:r>
            <a:r>
              <a:rPr lang="en-US" altLang="ja-JP" sz="1600" b="1">
                <a:solidFill>
                  <a:srgbClr val="008000"/>
                </a:solidFill>
                <a:latin typeface="HGPｺﾞｼｯｸE" pitchFamily="50" charset="-128"/>
                <a:ea typeface="HGPｺﾞｼｯｸE" pitchFamily="50" charset="-128"/>
              </a:rPr>
              <a:t>C(</a:t>
            </a:r>
            <a:r>
              <a:rPr lang="ja-JP" altLang="en-US" sz="1600" b="1">
                <a:solidFill>
                  <a:srgbClr val="008000"/>
                </a:solidFill>
                <a:latin typeface="HGPｺﾞｼｯｸE" pitchFamily="50" charset="-128"/>
                <a:ea typeface="HGPｺﾞｼｯｸE" pitchFamily="50" charset="-128"/>
              </a:rPr>
              <a:t>チェック</a:t>
            </a:r>
            <a:r>
              <a:rPr lang="en-US" altLang="ja-JP" sz="1600" b="1">
                <a:solidFill>
                  <a:srgbClr val="008000"/>
                </a:solidFill>
                <a:latin typeface="HGPｺﾞｼｯｸE" pitchFamily="50" charset="-128"/>
                <a:ea typeface="HGPｺﾞｼｯｸE" pitchFamily="50" charset="-128"/>
              </a:rPr>
              <a:t>)</a:t>
            </a:r>
            <a:r>
              <a:rPr lang="ja-JP" altLang="en-US" sz="1600" b="1">
                <a:solidFill>
                  <a:srgbClr val="008000"/>
                </a:solidFill>
                <a:latin typeface="HGPｺﾞｼｯｸE" pitchFamily="50" charset="-128"/>
                <a:ea typeface="HGPｺﾞｼｯｸE" pitchFamily="50" charset="-128"/>
              </a:rPr>
              <a:t>　</a:t>
            </a:r>
            <a:r>
              <a:rPr lang="en-US" altLang="ja-JP" sz="1600" b="1">
                <a:solidFill>
                  <a:srgbClr val="008000"/>
                </a:solidFill>
                <a:latin typeface="HGPｺﾞｼｯｸE" pitchFamily="50" charset="-128"/>
                <a:ea typeface="HGPｺﾞｼｯｸE" pitchFamily="50" charset="-128"/>
              </a:rPr>
              <a:t>A(</a:t>
            </a:r>
            <a:r>
              <a:rPr lang="ja-JP" altLang="en-US" sz="1600" b="1">
                <a:solidFill>
                  <a:srgbClr val="008000"/>
                </a:solidFill>
                <a:latin typeface="HGPｺﾞｼｯｸE" pitchFamily="50" charset="-128"/>
                <a:ea typeface="HGPｺﾞｼｯｸE" pitchFamily="50" charset="-128"/>
              </a:rPr>
              <a:t>アクショ ン</a:t>
            </a:r>
            <a:r>
              <a:rPr lang="en-US" altLang="ja-JP" sz="1600" b="1">
                <a:solidFill>
                  <a:srgbClr val="008000"/>
                </a:solidFill>
                <a:latin typeface="HGPｺﾞｼｯｸE" pitchFamily="50" charset="-128"/>
                <a:ea typeface="HGPｺﾞｼｯｸE" pitchFamily="50" charset="-128"/>
              </a:rPr>
              <a:t>)  </a:t>
            </a:r>
          </a:p>
        </p:txBody>
      </p:sp>
      <p:grpSp>
        <p:nvGrpSpPr>
          <p:cNvPr id="35920" name="Group 80"/>
          <p:cNvGrpSpPr>
            <a:grpSpLocks/>
          </p:cNvGrpSpPr>
          <p:nvPr/>
        </p:nvGrpSpPr>
        <p:grpSpPr bwMode="auto">
          <a:xfrm>
            <a:off x="1104900" y="3630613"/>
            <a:ext cx="7469188" cy="3017837"/>
            <a:chOff x="1225" y="2502"/>
            <a:chExt cx="4200" cy="1533"/>
          </a:xfrm>
        </p:grpSpPr>
        <p:graphicFrame>
          <p:nvGraphicFramePr>
            <p:cNvPr id="32780" name="Object 39"/>
            <p:cNvGraphicFramePr>
              <a:graphicFrameLocks noChangeAspect="1"/>
            </p:cNvGraphicFramePr>
            <p:nvPr/>
          </p:nvGraphicFramePr>
          <p:xfrm>
            <a:off x="2003" y="2955"/>
            <a:ext cx="914" cy="826"/>
          </p:xfrm>
          <a:graphic>
            <a:graphicData uri="http://schemas.openxmlformats.org/presentationml/2006/ole">
              <mc:AlternateContent xmlns:mc="http://schemas.openxmlformats.org/markup-compatibility/2006">
                <mc:Choice xmlns:v="urn:schemas-microsoft-com:vml" Requires="v">
                  <p:oleObj spid="_x0000_s32807" name="グラフ" r:id="rId5" imgW="1990954" imgH="1952854" progId="MSGraph.Chart.8">
                    <p:embed followColorScheme="full"/>
                  </p:oleObj>
                </mc:Choice>
                <mc:Fallback>
                  <p:oleObj name="グラフ" r:id="rId5" imgW="1990954" imgH="1952854" progId="MSGraph.Chart.8">
                    <p:embed followColorScheme="full"/>
                    <p:pic>
                      <p:nvPicPr>
                        <p:cNvPr id="0" name="Object 3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03" y="2955"/>
                          <a:ext cx="914" cy="8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81" name="Object 40"/>
            <p:cNvGraphicFramePr>
              <a:graphicFrameLocks noChangeAspect="1"/>
            </p:cNvGraphicFramePr>
            <p:nvPr/>
          </p:nvGraphicFramePr>
          <p:xfrm>
            <a:off x="2841" y="2810"/>
            <a:ext cx="915" cy="825"/>
          </p:xfrm>
          <a:graphic>
            <a:graphicData uri="http://schemas.openxmlformats.org/presentationml/2006/ole">
              <mc:AlternateContent xmlns:mc="http://schemas.openxmlformats.org/markup-compatibility/2006">
                <mc:Choice xmlns:v="urn:schemas-microsoft-com:vml" Requires="v">
                  <p:oleObj spid="_x0000_s32808" name="グラフ" r:id="rId7" imgW="1990954" imgH="1962607" progId="MSGraph.Chart.8">
                    <p:embed followColorScheme="full"/>
                  </p:oleObj>
                </mc:Choice>
                <mc:Fallback>
                  <p:oleObj name="グラフ" r:id="rId7" imgW="1990954" imgH="1962607" progId="MSGraph.Chart.8">
                    <p:embed followColorScheme="full"/>
                    <p:pic>
                      <p:nvPicPr>
                        <p:cNvPr id="0" name="Object 4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41" y="2810"/>
                          <a:ext cx="915" cy="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82" name="Object 41"/>
            <p:cNvGraphicFramePr>
              <a:graphicFrameLocks noChangeAspect="1"/>
            </p:cNvGraphicFramePr>
            <p:nvPr/>
          </p:nvGraphicFramePr>
          <p:xfrm>
            <a:off x="3662" y="2639"/>
            <a:ext cx="914" cy="825"/>
          </p:xfrm>
          <a:graphic>
            <a:graphicData uri="http://schemas.openxmlformats.org/presentationml/2006/ole">
              <mc:AlternateContent xmlns:mc="http://schemas.openxmlformats.org/markup-compatibility/2006">
                <mc:Choice xmlns:v="urn:schemas-microsoft-com:vml" Requires="v">
                  <p:oleObj spid="_x0000_s32809" name="グラフ" r:id="rId9" imgW="1990954" imgH="1962607" progId="MSGraph.Chart.8">
                    <p:embed followColorScheme="full"/>
                  </p:oleObj>
                </mc:Choice>
                <mc:Fallback>
                  <p:oleObj name="グラフ" r:id="rId9" imgW="1990954" imgH="1962607" progId="MSGraph.Chart.8">
                    <p:embed followColorScheme="full"/>
                    <p:pic>
                      <p:nvPicPr>
                        <p:cNvPr id="0" name="Object 4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62" y="2639"/>
                          <a:ext cx="914" cy="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83" name="Object 42"/>
            <p:cNvGraphicFramePr>
              <a:graphicFrameLocks noChangeAspect="1"/>
            </p:cNvGraphicFramePr>
            <p:nvPr/>
          </p:nvGraphicFramePr>
          <p:xfrm>
            <a:off x="4482" y="2502"/>
            <a:ext cx="914" cy="826"/>
          </p:xfrm>
          <a:graphic>
            <a:graphicData uri="http://schemas.openxmlformats.org/presentationml/2006/ole">
              <mc:AlternateContent xmlns:mc="http://schemas.openxmlformats.org/markup-compatibility/2006">
                <mc:Choice xmlns:v="urn:schemas-microsoft-com:vml" Requires="v">
                  <p:oleObj spid="_x0000_s32810" name="グラフ" r:id="rId11" imgW="1990954" imgH="1962607" progId="MSGraph.Chart.8">
                    <p:embed followColorScheme="full"/>
                  </p:oleObj>
                </mc:Choice>
                <mc:Fallback>
                  <p:oleObj name="グラフ" r:id="rId11" imgW="1990954" imgH="1962607" progId="MSGraph.Chart.8">
                    <p:embed followColorScheme="full"/>
                    <p:pic>
                      <p:nvPicPr>
                        <p:cNvPr id="0" name="Object 4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482" y="2502"/>
                          <a:ext cx="914" cy="8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784" name="Arc 44"/>
            <p:cNvSpPr>
              <a:spLocks/>
            </p:cNvSpPr>
            <p:nvPr/>
          </p:nvSpPr>
          <p:spPr bwMode="auto">
            <a:xfrm rot="-2379027">
              <a:off x="2165" y="2969"/>
              <a:ext cx="497" cy="344"/>
            </a:xfrm>
            <a:custGeom>
              <a:avLst/>
              <a:gdLst>
                <a:gd name="T0" fmla="*/ 0 w 21600"/>
                <a:gd name="T1" fmla="*/ 0 h 20894"/>
                <a:gd name="T2" fmla="*/ 0 w 21600"/>
                <a:gd name="T3" fmla="*/ 0 h 20894"/>
                <a:gd name="T4" fmla="*/ 0 w 21600"/>
                <a:gd name="T5" fmla="*/ 0 h 20894"/>
                <a:gd name="T6" fmla="*/ 0 60000 65536"/>
                <a:gd name="T7" fmla="*/ 0 60000 65536"/>
                <a:gd name="T8" fmla="*/ 0 60000 65536"/>
              </a:gdLst>
              <a:ahLst/>
              <a:cxnLst>
                <a:cxn ang="T6">
                  <a:pos x="T0" y="T1"/>
                </a:cxn>
                <a:cxn ang="T7">
                  <a:pos x="T2" y="T3"/>
                </a:cxn>
                <a:cxn ang="T8">
                  <a:pos x="T4" y="T5"/>
                </a:cxn>
              </a:cxnLst>
              <a:rect l="0" t="0" r="r" b="b"/>
              <a:pathLst>
                <a:path w="21600" h="20894" fill="none" extrusionOk="0">
                  <a:moveTo>
                    <a:pt x="5477" y="0"/>
                  </a:moveTo>
                  <a:cubicBezTo>
                    <a:pt x="14976" y="2490"/>
                    <a:pt x="21600" y="11074"/>
                    <a:pt x="21600" y="20894"/>
                  </a:cubicBezTo>
                </a:path>
                <a:path w="21600" h="20894" stroke="0" extrusionOk="0">
                  <a:moveTo>
                    <a:pt x="5477" y="0"/>
                  </a:moveTo>
                  <a:cubicBezTo>
                    <a:pt x="14976" y="2490"/>
                    <a:pt x="21600" y="11074"/>
                    <a:pt x="21600" y="20894"/>
                  </a:cubicBezTo>
                  <a:lnTo>
                    <a:pt x="0" y="20894"/>
                  </a:lnTo>
                  <a:lnTo>
                    <a:pt x="5477" y="0"/>
                  </a:lnTo>
                  <a:close/>
                </a:path>
              </a:pathLst>
            </a:custGeom>
            <a:noFill/>
            <a:ln w="28575">
              <a:solidFill>
                <a:schemeClr val="tx1"/>
              </a:solidFill>
              <a:round/>
              <a:headEnd/>
              <a:tailEnd type="arrow"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785" name="Arc 45"/>
            <p:cNvSpPr>
              <a:spLocks/>
            </p:cNvSpPr>
            <p:nvPr/>
          </p:nvSpPr>
          <p:spPr bwMode="auto">
            <a:xfrm rot="-2379027">
              <a:off x="3005" y="2821"/>
              <a:ext cx="497" cy="344"/>
            </a:xfrm>
            <a:custGeom>
              <a:avLst/>
              <a:gdLst>
                <a:gd name="T0" fmla="*/ 0 w 21600"/>
                <a:gd name="T1" fmla="*/ 0 h 20894"/>
                <a:gd name="T2" fmla="*/ 0 w 21600"/>
                <a:gd name="T3" fmla="*/ 0 h 20894"/>
                <a:gd name="T4" fmla="*/ 0 w 21600"/>
                <a:gd name="T5" fmla="*/ 0 h 20894"/>
                <a:gd name="T6" fmla="*/ 0 60000 65536"/>
                <a:gd name="T7" fmla="*/ 0 60000 65536"/>
                <a:gd name="T8" fmla="*/ 0 60000 65536"/>
              </a:gdLst>
              <a:ahLst/>
              <a:cxnLst>
                <a:cxn ang="T6">
                  <a:pos x="T0" y="T1"/>
                </a:cxn>
                <a:cxn ang="T7">
                  <a:pos x="T2" y="T3"/>
                </a:cxn>
                <a:cxn ang="T8">
                  <a:pos x="T4" y="T5"/>
                </a:cxn>
              </a:cxnLst>
              <a:rect l="0" t="0" r="r" b="b"/>
              <a:pathLst>
                <a:path w="21600" h="20894" fill="none" extrusionOk="0">
                  <a:moveTo>
                    <a:pt x="5477" y="0"/>
                  </a:moveTo>
                  <a:cubicBezTo>
                    <a:pt x="14976" y="2490"/>
                    <a:pt x="21600" y="11074"/>
                    <a:pt x="21600" y="20894"/>
                  </a:cubicBezTo>
                </a:path>
                <a:path w="21600" h="20894" stroke="0" extrusionOk="0">
                  <a:moveTo>
                    <a:pt x="5477" y="0"/>
                  </a:moveTo>
                  <a:cubicBezTo>
                    <a:pt x="14976" y="2490"/>
                    <a:pt x="21600" y="11074"/>
                    <a:pt x="21600" y="20894"/>
                  </a:cubicBezTo>
                  <a:lnTo>
                    <a:pt x="0" y="20894"/>
                  </a:lnTo>
                  <a:lnTo>
                    <a:pt x="5477" y="0"/>
                  </a:lnTo>
                  <a:close/>
                </a:path>
              </a:pathLst>
            </a:custGeom>
            <a:noFill/>
            <a:ln w="28575">
              <a:solidFill>
                <a:schemeClr val="tx1"/>
              </a:solidFill>
              <a:round/>
              <a:headEnd/>
              <a:tailEnd type="arrow"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786" name="Arc 46"/>
            <p:cNvSpPr>
              <a:spLocks/>
            </p:cNvSpPr>
            <p:nvPr/>
          </p:nvSpPr>
          <p:spPr bwMode="auto">
            <a:xfrm rot="-2379027">
              <a:off x="3830" y="2645"/>
              <a:ext cx="498" cy="344"/>
            </a:xfrm>
            <a:custGeom>
              <a:avLst/>
              <a:gdLst>
                <a:gd name="T0" fmla="*/ 0 w 21600"/>
                <a:gd name="T1" fmla="*/ 0 h 20894"/>
                <a:gd name="T2" fmla="*/ 0 w 21600"/>
                <a:gd name="T3" fmla="*/ 0 h 20894"/>
                <a:gd name="T4" fmla="*/ 0 w 21600"/>
                <a:gd name="T5" fmla="*/ 0 h 20894"/>
                <a:gd name="T6" fmla="*/ 0 60000 65536"/>
                <a:gd name="T7" fmla="*/ 0 60000 65536"/>
                <a:gd name="T8" fmla="*/ 0 60000 65536"/>
              </a:gdLst>
              <a:ahLst/>
              <a:cxnLst>
                <a:cxn ang="T6">
                  <a:pos x="T0" y="T1"/>
                </a:cxn>
                <a:cxn ang="T7">
                  <a:pos x="T2" y="T3"/>
                </a:cxn>
                <a:cxn ang="T8">
                  <a:pos x="T4" y="T5"/>
                </a:cxn>
              </a:cxnLst>
              <a:rect l="0" t="0" r="r" b="b"/>
              <a:pathLst>
                <a:path w="21600" h="20894" fill="none" extrusionOk="0">
                  <a:moveTo>
                    <a:pt x="5477" y="0"/>
                  </a:moveTo>
                  <a:cubicBezTo>
                    <a:pt x="14976" y="2490"/>
                    <a:pt x="21600" y="11074"/>
                    <a:pt x="21600" y="20894"/>
                  </a:cubicBezTo>
                </a:path>
                <a:path w="21600" h="20894" stroke="0" extrusionOk="0">
                  <a:moveTo>
                    <a:pt x="5477" y="0"/>
                  </a:moveTo>
                  <a:cubicBezTo>
                    <a:pt x="14976" y="2490"/>
                    <a:pt x="21600" y="11074"/>
                    <a:pt x="21600" y="20894"/>
                  </a:cubicBezTo>
                  <a:lnTo>
                    <a:pt x="0" y="20894"/>
                  </a:lnTo>
                  <a:lnTo>
                    <a:pt x="5477" y="0"/>
                  </a:lnTo>
                  <a:close/>
                </a:path>
              </a:pathLst>
            </a:custGeom>
            <a:noFill/>
            <a:ln w="28575">
              <a:solidFill>
                <a:schemeClr val="tx1"/>
              </a:solidFill>
              <a:round/>
              <a:headEnd/>
              <a:tailEnd type="arrow"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787" name="Arc 47"/>
            <p:cNvSpPr>
              <a:spLocks/>
            </p:cNvSpPr>
            <p:nvPr/>
          </p:nvSpPr>
          <p:spPr bwMode="auto">
            <a:xfrm rot="-2379027">
              <a:off x="4645" y="2514"/>
              <a:ext cx="497" cy="344"/>
            </a:xfrm>
            <a:custGeom>
              <a:avLst/>
              <a:gdLst>
                <a:gd name="T0" fmla="*/ 0 w 21600"/>
                <a:gd name="T1" fmla="*/ 0 h 20894"/>
                <a:gd name="T2" fmla="*/ 0 w 21600"/>
                <a:gd name="T3" fmla="*/ 0 h 20894"/>
                <a:gd name="T4" fmla="*/ 0 w 21600"/>
                <a:gd name="T5" fmla="*/ 0 h 20894"/>
                <a:gd name="T6" fmla="*/ 0 60000 65536"/>
                <a:gd name="T7" fmla="*/ 0 60000 65536"/>
                <a:gd name="T8" fmla="*/ 0 60000 65536"/>
              </a:gdLst>
              <a:ahLst/>
              <a:cxnLst>
                <a:cxn ang="T6">
                  <a:pos x="T0" y="T1"/>
                </a:cxn>
                <a:cxn ang="T7">
                  <a:pos x="T2" y="T3"/>
                </a:cxn>
                <a:cxn ang="T8">
                  <a:pos x="T4" y="T5"/>
                </a:cxn>
              </a:cxnLst>
              <a:rect l="0" t="0" r="r" b="b"/>
              <a:pathLst>
                <a:path w="21600" h="20894" fill="none" extrusionOk="0">
                  <a:moveTo>
                    <a:pt x="5477" y="0"/>
                  </a:moveTo>
                  <a:cubicBezTo>
                    <a:pt x="14976" y="2490"/>
                    <a:pt x="21600" y="11074"/>
                    <a:pt x="21600" y="20894"/>
                  </a:cubicBezTo>
                </a:path>
                <a:path w="21600" h="20894" stroke="0" extrusionOk="0">
                  <a:moveTo>
                    <a:pt x="5477" y="0"/>
                  </a:moveTo>
                  <a:cubicBezTo>
                    <a:pt x="14976" y="2490"/>
                    <a:pt x="21600" y="11074"/>
                    <a:pt x="21600" y="20894"/>
                  </a:cubicBezTo>
                  <a:lnTo>
                    <a:pt x="0" y="20894"/>
                  </a:lnTo>
                  <a:lnTo>
                    <a:pt x="5477" y="0"/>
                  </a:lnTo>
                  <a:close/>
                </a:path>
              </a:pathLst>
            </a:custGeom>
            <a:noFill/>
            <a:ln w="28575">
              <a:solidFill>
                <a:schemeClr val="tx1"/>
              </a:solidFill>
              <a:round/>
              <a:headEnd/>
              <a:tailEnd type="arrow"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788" name="Line 48"/>
            <p:cNvSpPr>
              <a:spLocks noChangeShapeType="1"/>
            </p:cNvSpPr>
            <p:nvPr/>
          </p:nvSpPr>
          <p:spPr bwMode="auto">
            <a:xfrm>
              <a:off x="1259" y="3854"/>
              <a:ext cx="82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89" name="Line 49"/>
            <p:cNvSpPr>
              <a:spLocks noChangeShapeType="1"/>
            </p:cNvSpPr>
            <p:nvPr/>
          </p:nvSpPr>
          <p:spPr bwMode="auto">
            <a:xfrm>
              <a:off x="2899" y="3533"/>
              <a:ext cx="82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90" name="Line 50"/>
            <p:cNvSpPr>
              <a:spLocks noChangeShapeType="1"/>
            </p:cNvSpPr>
            <p:nvPr/>
          </p:nvSpPr>
          <p:spPr bwMode="auto">
            <a:xfrm>
              <a:off x="4527" y="3221"/>
              <a:ext cx="82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cxnSp>
          <p:nvCxnSpPr>
            <p:cNvPr id="32791" name="AutoShape 51"/>
            <p:cNvCxnSpPr>
              <a:cxnSpLocks noChangeShapeType="1"/>
              <a:stCxn id="32788" idx="1"/>
              <a:endCxn id="32789" idx="0"/>
            </p:cNvCxnSpPr>
            <p:nvPr/>
          </p:nvCxnSpPr>
          <p:spPr bwMode="auto">
            <a:xfrm flipV="1">
              <a:off x="2079" y="3527"/>
              <a:ext cx="820" cy="333"/>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792" name="AutoShape 52"/>
            <p:cNvCxnSpPr>
              <a:cxnSpLocks noChangeShapeType="1"/>
              <a:stCxn id="32789" idx="1"/>
              <a:endCxn id="32790" idx="0"/>
            </p:cNvCxnSpPr>
            <p:nvPr/>
          </p:nvCxnSpPr>
          <p:spPr bwMode="auto">
            <a:xfrm flipV="1">
              <a:off x="3719" y="3215"/>
              <a:ext cx="808" cy="32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793" name="Line 53"/>
            <p:cNvSpPr>
              <a:spLocks noChangeShapeType="1"/>
            </p:cNvSpPr>
            <p:nvPr/>
          </p:nvSpPr>
          <p:spPr bwMode="auto">
            <a:xfrm>
              <a:off x="2046" y="3854"/>
              <a:ext cx="1248" cy="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94" name="Line 54"/>
            <p:cNvSpPr>
              <a:spLocks noChangeShapeType="1"/>
            </p:cNvSpPr>
            <p:nvPr/>
          </p:nvSpPr>
          <p:spPr bwMode="auto">
            <a:xfrm>
              <a:off x="3708" y="3533"/>
              <a:ext cx="1156" cy="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795" name="AutoShape 55"/>
            <p:cNvSpPr>
              <a:spLocks noChangeArrowheads="1"/>
            </p:cNvSpPr>
            <p:nvPr/>
          </p:nvSpPr>
          <p:spPr bwMode="auto">
            <a:xfrm>
              <a:off x="2786" y="3557"/>
              <a:ext cx="987" cy="312"/>
            </a:xfrm>
            <a:prstGeom prst="upArrow">
              <a:avLst>
                <a:gd name="adj1" fmla="val 50000"/>
                <a:gd name="adj2" fmla="val 25000"/>
              </a:avLst>
            </a:prstGeom>
            <a:solidFill>
              <a:srgbClr val="FFFF00"/>
            </a:solidFill>
            <a:ln w="9525">
              <a:solidFill>
                <a:schemeClr val="tx1"/>
              </a:solidFill>
              <a:miter lim="800000"/>
              <a:headEnd/>
              <a:tailEnd/>
            </a:ln>
            <a:effectLst>
              <a:outerShdw dist="53882" dir="2700000" algn="ctr" rotWithShape="0">
                <a:schemeClr val="bg2"/>
              </a:outerShdw>
            </a:effectLst>
          </p:spPr>
          <p:txBody>
            <a:bodyPr vert="eaVert"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400" b="1">
                  <a:ea typeface="HG丸ｺﾞｼｯｸM-PRO" pitchFamily="50" charset="-128"/>
                </a:rPr>
                <a:t>レベル</a:t>
              </a:r>
            </a:p>
            <a:p>
              <a:pPr algn="ctr" eaLnBrk="1" hangingPunct="1">
                <a:spcBef>
                  <a:spcPct val="0"/>
                </a:spcBef>
                <a:buFontTx/>
                <a:buNone/>
              </a:pPr>
              <a:r>
                <a:rPr lang="ja-JP" altLang="en-US" sz="1400" b="1">
                  <a:ea typeface="HG丸ｺﾞｼｯｸM-PRO" pitchFamily="50" charset="-128"/>
                </a:rPr>
                <a:t>アップ</a:t>
              </a:r>
            </a:p>
          </p:txBody>
        </p:sp>
        <p:sp>
          <p:nvSpPr>
            <p:cNvPr id="32796" name="AutoShape 56"/>
            <p:cNvSpPr>
              <a:spLocks noChangeArrowheads="1"/>
            </p:cNvSpPr>
            <p:nvPr/>
          </p:nvSpPr>
          <p:spPr bwMode="auto">
            <a:xfrm>
              <a:off x="4439" y="3226"/>
              <a:ext cx="986" cy="313"/>
            </a:xfrm>
            <a:prstGeom prst="upArrow">
              <a:avLst>
                <a:gd name="adj1" fmla="val 50000"/>
                <a:gd name="adj2" fmla="val 25000"/>
              </a:avLst>
            </a:prstGeom>
            <a:solidFill>
              <a:srgbClr val="FFFF00"/>
            </a:solidFill>
            <a:ln w="9525">
              <a:solidFill>
                <a:schemeClr val="tx1"/>
              </a:solidFill>
              <a:miter lim="800000"/>
              <a:headEnd/>
              <a:tailEnd/>
            </a:ln>
            <a:effectLst>
              <a:outerShdw dist="53882" dir="2700000" algn="ctr" rotWithShape="0">
                <a:schemeClr val="bg2"/>
              </a:outerShdw>
            </a:effectLst>
          </p:spPr>
          <p:txBody>
            <a:bodyPr vert="eaVert"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400" b="1">
                  <a:ea typeface="HG丸ｺﾞｼｯｸM-PRO" pitchFamily="50" charset="-128"/>
                </a:rPr>
                <a:t>レベル</a:t>
              </a:r>
            </a:p>
            <a:p>
              <a:pPr algn="ctr" eaLnBrk="1" hangingPunct="1">
                <a:spcBef>
                  <a:spcPct val="0"/>
                </a:spcBef>
                <a:buFontTx/>
                <a:buNone/>
              </a:pPr>
              <a:r>
                <a:rPr lang="ja-JP" altLang="en-US" sz="1400" b="1">
                  <a:ea typeface="HG丸ｺﾞｼｯｸM-PRO" pitchFamily="50" charset="-128"/>
                </a:rPr>
                <a:t>アップ</a:t>
              </a:r>
            </a:p>
          </p:txBody>
        </p:sp>
        <p:sp>
          <p:nvSpPr>
            <p:cNvPr id="32797" name="Line 57"/>
            <p:cNvSpPr>
              <a:spLocks noChangeShapeType="1"/>
            </p:cNvSpPr>
            <p:nvPr/>
          </p:nvSpPr>
          <p:spPr bwMode="auto">
            <a:xfrm>
              <a:off x="1259" y="4026"/>
              <a:ext cx="4093"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37372" dir="3378596" algn="ctr" rotWithShape="0">
                      <a:schemeClr val="bg2"/>
                    </a:outerShdw>
                  </a:effectLst>
                </a14:hiddenEffects>
              </a:ext>
            </a:extLst>
          </p:spPr>
          <p:txBody>
            <a:bodyPr/>
            <a:lstStyle/>
            <a:p>
              <a:endParaRPr lang="ja-JP" altLang="en-US"/>
            </a:p>
          </p:txBody>
        </p:sp>
        <p:cxnSp>
          <p:nvCxnSpPr>
            <p:cNvPr id="32798" name="AutoShape 58"/>
            <p:cNvCxnSpPr>
              <a:cxnSpLocks noChangeShapeType="1"/>
              <a:stCxn id="32790" idx="1"/>
              <a:endCxn id="32797" idx="1"/>
            </p:cNvCxnSpPr>
            <p:nvPr/>
          </p:nvCxnSpPr>
          <p:spPr bwMode="auto">
            <a:xfrm>
              <a:off x="5347" y="3230"/>
              <a:ext cx="5" cy="80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799" name="AutoShape 59"/>
            <p:cNvCxnSpPr>
              <a:cxnSpLocks noChangeShapeType="1"/>
              <a:stCxn id="32788" idx="0"/>
              <a:endCxn id="32797" idx="0"/>
            </p:cNvCxnSpPr>
            <p:nvPr/>
          </p:nvCxnSpPr>
          <p:spPr bwMode="auto">
            <a:xfrm>
              <a:off x="1259" y="3845"/>
              <a:ext cx="0" cy="172"/>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800" name="Oval 61"/>
            <p:cNvSpPr>
              <a:spLocks noChangeArrowheads="1"/>
            </p:cNvSpPr>
            <p:nvPr/>
          </p:nvSpPr>
          <p:spPr bwMode="auto">
            <a:xfrm>
              <a:off x="3152" y="3094"/>
              <a:ext cx="280" cy="256"/>
            </a:xfrm>
            <a:prstGeom prst="ellipse">
              <a:avLst/>
            </a:prstGeom>
            <a:solidFill>
              <a:srgbClr val="66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800">
                  <a:ea typeface="HGS創英角ｺﾞｼｯｸUB" pitchFamily="50" charset="-128"/>
                </a:rPr>
                <a:t>維持</a:t>
              </a:r>
            </a:p>
          </p:txBody>
        </p:sp>
        <p:sp>
          <p:nvSpPr>
            <p:cNvPr id="32801" name="Oval 62"/>
            <p:cNvSpPr>
              <a:spLocks noChangeArrowheads="1"/>
            </p:cNvSpPr>
            <p:nvPr/>
          </p:nvSpPr>
          <p:spPr bwMode="auto">
            <a:xfrm>
              <a:off x="4796" y="2785"/>
              <a:ext cx="280" cy="257"/>
            </a:xfrm>
            <a:prstGeom prst="ellipse">
              <a:avLst/>
            </a:prstGeom>
            <a:solidFill>
              <a:srgbClr val="66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800">
                  <a:ea typeface="HGS創英角ｺﾞｼｯｸUB" pitchFamily="50" charset="-128"/>
                </a:rPr>
                <a:t>維持</a:t>
              </a:r>
            </a:p>
          </p:txBody>
        </p:sp>
        <p:sp>
          <p:nvSpPr>
            <p:cNvPr id="32802" name="Oval 63"/>
            <p:cNvSpPr>
              <a:spLocks noChangeArrowheads="1"/>
            </p:cNvSpPr>
            <p:nvPr/>
          </p:nvSpPr>
          <p:spPr bwMode="auto">
            <a:xfrm>
              <a:off x="2313" y="3242"/>
              <a:ext cx="279" cy="257"/>
            </a:xfrm>
            <a:prstGeom prst="ellipse">
              <a:avLst/>
            </a:prstGeom>
            <a:solidFill>
              <a:srgbClr val="FF99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800">
                  <a:ea typeface="HGS創英角ｺﾞｼｯｸUB" pitchFamily="50" charset="-128"/>
                </a:rPr>
                <a:t>改善</a:t>
              </a:r>
            </a:p>
          </p:txBody>
        </p:sp>
        <p:sp>
          <p:nvSpPr>
            <p:cNvPr id="32803" name="Oval 64"/>
            <p:cNvSpPr>
              <a:spLocks noChangeArrowheads="1"/>
            </p:cNvSpPr>
            <p:nvPr/>
          </p:nvSpPr>
          <p:spPr bwMode="auto">
            <a:xfrm>
              <a:off x="3975" y="2925"/>
              <a:ext cx="279" cy="257"/>
            </a:xfrm>
            <a:prstGeom prst="ellipse">
              <a:avLst/>
            </a:prstGeom>
            <a:solidFill>
              <a:srgbClr val="FF99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800">
                  <a:ea typeface="HGS創英角ｺﾞｼｯｸUB" pitchFamily="50" charset="-128"/>
                </a:rPr>
                <a:t>改善</a:t>
              </a:r>
            </a:p>
          </p:txBody>
        </p:sp>
        <p:graphicFrame>
          <p:nvGraphicFramePr>
            <p:cNvPr id="32804" name="Object 67"/>
            <p:cNvGraphicFramePr>
              <a:graphicFrameLocks noChangeAspect="1"/>
            </p:cNvGraphicFramePr>
            <p:nvPr/>
          </p:nvGraphicFramePr>
          <p:xfrm>
            <a:off x="1225" y="3123"/>
            <a:ext cx="914" cy="823"/>
          </p:xfrm>
          <a:graphic>
            <a:graphicData uri="http://schemas.openxmlformats.org/presentationml/2006/ole">
              <mc:AlternateContent xmlns:mc="http://schemas.openxmlformats.org/markup-compatibility/2006">
                <mc:Choice xmlns:v="urn:schemas-microsoft-com:vml" Requires="v">
                  <p:oleObj spid="_x0000_s32811" name="グラフ" r:id="rId13" imgW="1972056" imgH="1962607" progId="MSGraph.Chart.8">
                    <p:embed followColorScheme="full"/>
                  </p:oleObj>
                </mc:Choice>
                <mc:Fallback>
                  <p:oleObj name="グラフ" r:id="rId13" imgW="1972056" imgH="1962607" progId="MSGraph.Chart.8">
                    <p:embed followColorScheme="full"/>
                    <p:pic>
                      <p:nvPicPr>
                        <p:cNvPr id="0" name="Object 6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25" y="3123"/>
                          <a:ext cx="914" cy="8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805" name="Oval 68"/>
            <p:cNvSpPr>
              <a:spLocks noChangeArrowheads="1"/>
            </p:cNvSpPr>
            <p:nvPr/>
          </p:nvSpPr>
          <p:spPr bwMode="auto">
            <a:xfrm>
              <a:off x="1535" y="3411"/>
              <a:ext cx="280" cy="257"/>
            </a:xfrm>
            <a:prstGeom prst="ellipse">
              <a:avLst/>
            </a:prstGeom>
            <a:solidFill>
              <a:srgbClr val="66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800">
                  <a:ea typeface="HGS創英角ｺﾞｼｯｸUB" pitchFamily="50" charset="-128"/>
                </a:rPr>
                <a:t>維持</a:t>
              </a:r>
            </a:p>
          </p:txBody>
        </p:sp>
        <p:sp>
          <p:nvSpPr>
            <p:cNvPr id="32806" name="Arc 69"/>
            <p:cNvSpPr>
              <a:spLocks/>
            </p:cNvSpPr>
            <p:nvPr/>
          </p:nvSpPr>
          <p:spPr bwMode="auto">
            <a:xfrm rot="-2379027">
              <a:off x="1405" y="3123"/>
              <a:ext cx="497" cy="344"/>
            </a:xfrm>
            <a:custGeom>
              <a:avLst/>
              <a:gdLst>
                <a:gd name="T0" fmla="*/ 0 w 21600"/>
                <a:gd name="T1" fmla="*/ 0 h 20894"/>
                <a:gd name="T2" fmla="*/ 0 w 21600"/>
                <a:gd name="T3" fmla="*/ 0 h 20894"/>
                <a:gd name="T4" fmla="*/ 0 w 21600"/>
                <a:gd name="T5" fmla="*/ 0 h 20894"/>
                <a:gd name="T6" fmla="*/ 0 60000 65536"/>
                <a:gd name="T7" fmla="*/ 0 60000 65536"/>
                <a:gd name="T8" fmla="*/ 0 60000 65536"/>
              </a:gdLst>
              <a:ahLst/>
              <a:cxnLst>
                <a:cxn ang="T6">
                  <a:pos x="T0" y="T1"/>
                </a:cxn>
                <a:cxn ang="T7">
                  <a:pos x="T2" y="T3"/>
                </a:cxn>
                <a:cxn ang="T8">
                  <a:pos x="T4" y="T5"/>
                </a:cxn>
              </a:cxnLst>
              <a:rect l="0" t="0" r="r" b="b"/>
              <a:pathLst>
                <a:path w="21600" h="20894" fill="none" extrusionOk="0">
                  <a:moveTo>
                    <a:pt x="5477" y="0"/>
                  </a:moveTo>
                  <a:cubicBezTo>
                    <a:pt x="14976" y="2490"/>
                    <a:pt x="21600" y="11074"/>
                    <a:pt x="21600" y="20894"/>
                  </a:cubicBezTo>
                </a:path>
                <a:path w="21600" h="20894" stroke="0" extrusionOk="0">
                  <a:moveTo>
                    <a:pt x="5477" y="0"/>
                  </a:moveTo>
                  <a:cubicBezTo>
                    <a:pt x="14976" y="2490"/>
                    <a:pt x="21600" y="11074"/>
                    <a:pt x="21600" y="20894"/>
                  </a:cubicBezTo>
                  <a:lnTo>
                    <a:pt x="0" y="20894"/>
                  </a:lnTo>
                  <a:lnTo>
                    <a:pt x="5477" y="0"/>
                  </a:lnTo>
                  <a:close/>
                </a:path>
              </a:pathLst>
            </a:custGeom>
            <a:noFill/>
            <a:ln w="28575">
              <a:solidFill>
                <a:schemeClr val="tx1"/>
              </a:solidFill>
              <a:round/>
              <a:headEnd/>
              <a:tailEnd type="arrow"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2775" name="Text Box 74"/>
          <p:cNvSpPr txBox="1">
            <a:spLocks noChangeArrowheads="1"/>
          </p:cNvSpPr>
          <p:nvPr/>
        </p:nvSpPr>
        <p:spPr bwMode="auto">
          <a:xfrm>
            <a:off x="746125" y="304800"/>
            <a:ext cx="15541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chemeClr val="tx2"/>
                </a:solidFill>
                <a:latin typeface="HGSｺﾞｼｯｸE" pitchFamily="50" charset="-128"/>
                <a:ea typeface="HGSｺﾞｼｯｸE" pitchFamily="50" charset="-128"/>
              </a:rPr>
              <a:t>手順７</a:t>
            </a:r>
          </a:p>
        </p:txBody>
      </p:sp>
      <p:grpSp>
        <p:nvGrpSpPr>
          <p:cNvPr id="35921" name="Group 81"/>
          <p:cNvGrpSpPr>
            <a:grpSpLocks/>
          </p:cNvGrpSpPr>
          <p:nvPr/>
        </p:nvGrpSpPr>
        <p:grpSpPr bwMode="auto">
          <a:xfrm>
            <a:off x="1819275" y="1157288"/>
            <a:ext cx="6367463" cy="2168525"/>
            <a:chOff x="1146" y="729"/>
            <a:chExt cx="4011" cy="1366"/>
          </a:xfrm>
        </p:grpSpPr>
        <p:pic>
          <p:nvPicPr>
            <p:cNvPr id="32778" name="Picture 7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101" y="729"/>
              <a:ext cx="1056" cy="1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779" name="Text Box 79"/>
            <p:cNvSpPr txBox="1">
              <a:spLocks noChangeArrowheads="1"/>
            </p:cNvSpPr>
            <p:nvPr/>
          </p:nvSpPr>
          <p:spPr bwMode="auto">
            <a:xfrm>
              <a:off x="1146" y="959"/>
              <a:ext cx="2871" cy="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b="1"/>
                <a:t>◇</a:t>
              </a:r>
              <a:r>
                <a:rPr lang="ja-JP" altLang="en-US" sz="2000" b="1"/>
                <a:t>勘どころを押さえ、要点が明確</a:t>
              </a:r>
              <a:endParaRPr lang="ja-JP" altLang="en-US" sz="2000" b="1">
                <a:ea typeface="HG丸ｺﾞｼｯｸM-PRO" pitchFamily="50" charset="-128"/>
              </a:endParaRPr>
            </a:p>
            <a:p>
              <a:pPr eaLnBrk="1" hangingPunct="1">
                <a:spcBef>
                  <a:spcPct val="50000"/>
                </a:spcBef>
                <a:buFontTx/>
                <a:buNone/>
              </a:pPr>
              <a:r>
                <a:rPr lang="ja-JP" altLang="en-US" sz="2000" b="1"/>
                <a:t>◇無理なく遵守できる</a:t>
              </a:r>
            </a:p>
            <a:p>
              <a:pPr eaLnBrk="1" hangingPunct="1">
                <a:spcBef>
                  <a:spcPct val="50000"/>
                </a:spcBef>
                <a:buFontTx/>
                <a:buNone/>
              </a:pPr>
              <a:r>
                <a:rPr lang="ja-JP" altLang="en-US" sz="2000" b="1"/>
                <a:t>◇職場に根付かせ形骸化させない</a:t>
              </a:r>
            </a:p>
          </p:txBody>
        </p:sp>
      </p:grpSp>
      <p:sp>
        <p:nvSpPr>
          <p:cNvPr id="32777" name="Text Box 82"/>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P34</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35921"/>
                                        </p:tgtEl>
                                        <p:attrNameLst>
                                          <p:attrName>style.visibility</p:attrName>
                                        </p:attrNameLst>
                                      </p:cBhvr>
                                      <p:to>
                                        <p:strVal val="visible"/>
                                      </p:to>
                                    </p:set>
                                    <p:anim calcmode="lin" valueType="num">
                                      <p:cBhvr additive="base">
                                        <p:cTn id="7" dur="500" fill="hold"/>
                                        <p:tgtEl>
                                          <p:spTgt spid="35921"/>
                                        </p:tgtEl>
                                        <p:attrNameLst>
                                          <p:attrName>ppt_x</p:attrName>
                                        </p:attrNameLst>
                                      </p:cBhvr>
                                      <p:tavLst>
                                        <p:tav tm="0">
                                          <p:val>
                                            <p:strVal val="1+#ppt_w/2"/>
                                          </p:val>
                                        </p:tav>
                                        <p:tav tm="100000">
                                          <p:val>
                                            <p:strVal val="#ppt_x"/>
                                          </p:val>
                                        </p:tav>
                                      </p:tavLst>
                                    </p:anim>
                                    <p:anim calcmode="lin" valueType="num">
                                      <p:cBhvr additive="base">
                                        <p:cTn id="8" dur="500" fill="hold"/>
                                        <p:tgtEl>
                                          <p:spTgt spid="3592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5905"/>
                                        </p:tgtEl>
                                        <p:attrNameLst>
                                          <p:attrName>style.visibility</p:attrName>
                                        </p:attrNameLst>
                                      </p:cBhvr>
                                      <p:to>
                                        <p:strVal val="visible"/>
                                      </p:to>
                                    </p:set>
                                    <p:anim calcmode="lin" valueType="num">
                                      <p:cBhvr additive="base">
                                        <p:cTn id="13" dur="500" fill="hold"/>
                                        <p:tgtEl>
                                          <p:spTgt spid="35905"/>
                                        </p:tgtEl>
                                        <p:attrNameLst>
                                          <p:attrName>ppt_x</p:attrName>
                                        </p:attrNameLst>
                                      </p:cBhvr>
                                      <p:tavLst>
                                        <p:tav tm="0">
                                          <p:val>
                                            <p:strVal val="1+#ppt_w/2"/>
                                          </p:val>
                                        </p:tav>
                                        <p:tav tm="100000">
                                          <p:val>
                                            <p:strVal val="#ppt_x"/>
                                          </p:val>
                                        </p:tav>
                                      </p:tavLst>
                                    </p:anim>
                                    <p:anim calcmode="lin" valueType="num">
                                      <p:cBhvr additive="base">
                                        <p:cTn id="14" dur="500" fill="hold"/>
                                        <p:tgtEl>
                                          <p:spTgt spid="3590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5906"/>
                                        </p:tgtEl>
                                        <p:attrNameLst>
                                          <p:attrName>style.visibility</p:attrName>
                                        </p:attrNameLst>
                                      </p:cBhvr>
                                      <p:to>
                                        <p:strVal val="visible"/>
                                      </p:to>
                                    </p:set>
                                    <p:anim calcmode="lin" valueType="num">
                                      <p:cBhvr additive="base">
                                        <p:cTn id="19" dur="500" fill="hold"/>
                                        <p:tgtEl>
                                          <p:spTgt spid="35906"/>
                                        </p:tgtEl>
                                        <p:attrNameLst>
                                          <p:attrName>ppt_x</p:attrName>
                                        </p:attrNameLst>
                                      </p:cBhvr>
                                      <p:tavLst>
                                        <p:tav tm="0">
                                          <p:val>
                                            <p:strVal val="1+#ppt_w/2"/>
                                          </p:val>
                                        </p:tav>
                                        <p:tav tm="100000">
                                          <p:val>
                                            <p:strVal val="#ppt_x"/>
                                          </p:val>
                                        </p:tav>
                                      </p:tavLst>
                                    </p:anim>
                                    <p:anim calcmode="lin" valueType="num">
                                      <p:cBhvr additive="base">
                                        <p:cTn id="20" dur="500" fill="hold"/>
                                        <p:tgtEl>
                                          <p:spTgt spid="35906"/>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nodeType="clickEffect">
                                  <p:stCondLst>
                                    <p:cond delay="0"/>
                                  </p:stCondLst>
                                  <p:childTnLst>
                                    <p:set>
                                      <p:cBhvr>
                                        <p:cTn id="24" dur="1" fill="hold">
                                          <p:stCondLst>
                                            <p:cond delay="0"/>
                                          </p:stCondLst>
                                        </p:cTn>
                                        <p:tgtEl>
                                          <p:spTgt spid="35920"/>
                                        </p:tgtEl>
                                        <p:attrNameLst>
                                          <p:attrName>style.visibility</p:attrName>
                                        </p:attrNameLst>
                                      </p:cBhvr>
                                      <p:to>
                                        <p:strVal val="visible"/>
                                      </p:to>
                                    </p:set>
                                    <p:animEffect transition="in" filter="blinds(horizontal)">
                                      <p:cBhvr>
                                        <p:cTn id="25" dur="500"/>
                                        <p:tgtEl>
                                          <p:spTgt spid="359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905" grpId="0" autoUpdateAnimBg="0"/>
      <p:bldP spid="35906"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515938" y="530225"/>
            <a:ext cx="53657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a:solidFill>
                  <a:srgbClr val="0033CC"/>
                </a:solidFill>
                <a:ea typeface="HG創英角ﾎﾟｯﾌﾟ体" pitchFamily="49" charset="-128"/>
              </a:rPr>
              <a:t>１．標準化（ルール化）</a:t>
            </a:r>
            <a:r>
              <a:rPr lang="ja-JP" altLang="en-US" sz="2800">
                <a:solidFill>
                  <a:srgbClr val="0033CC"/>
                </a:solidFill>
                <a:ea typeface="HG創英角ﾎﾟｯﾌﾟ体" pitchFamily="49" charset="-128"/>
              </a:rPr>
              <a:t>する</a:t>
            </a:r>
          </a:p>
        </p:txBody>
      </p:sp>
      <p:sp>
        <p:nvSpPr>
          <p:cNvPr id="179205" name="Text Box 5"/>
          <p:cNvSpPr txBox="1">
            <a:spLocks noChangeArrowheads="1"/>
          </p:cNvSpPr>
          <p:nvPr/>
        </p:nvSpPr>
        <p:spPr bwMode="auto">
          <a:xfrm>
            <a:off x="1095375" y="1714500"/>
            <a:ext cx="48275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800">
                <a:solidFill>
                  <a:srgbClr val="000000"/>
                </a:solidFill>
                <a:ea typeface="HGPｺﾞｼｯｸE" pitchFamily="50" charset="-128"/>
              </a:rPr>
              <a:t>◇</a:t>
            </a:r>
            <a:r>
              <a:rPr lang="ja-JP" altLang="en-US" sz="2000">
                <a:solidFill>
                  <a:srgbClr val="000000"/>
                </a:solidFill>
                <a:ea typeface="HGPｺﾞｼｯｸE" pitchFamily="50" charset="-128"/>
              </a:rPr>
              <a:t>実施時期、切り替え時期を明確にする</a:t>
            </a:r>
          </a:p>
        </p:txBody>
      </p:sp>
      <p:sp>
        <p:nvSpPr>
          <p:cNvPr id="179208" name="Rectangle 8"/>
          <p:cNvSpPr>
            <a:spLocks noChangeArrowheads="1"/>
          </p:cNvSpPr>
          <p:nvPr/>
        </p:nvSpPr>
        <p:spPr bwMode="auto">
          <a:xfrm>
            <a:off x="571500" y="3932238"/>
            <a:ext cx="57721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a:solidFill>
                  <a:schemeClr val="bg1"/>
                </a:solidFill>
                <a:ea typeface="HG創英角ﾎﾟｯﾌﾟ体" pitchFamily="49" charset="-128"/>
              </a:rPr>
              <a:t>２．教育・訓練・周知徹底</a:t>
            </a:r>
            <a:r>
              <a:rPr lang="ja-JP" altLang="en-US" sz="2800">
                <a:solidFill>
                  <a:schemeClr val="bg1"/>
                </a:solidFill>
                <a:ea typeface="HG創英角ﾎﾟｯﾌﾟ体" pitchFamily="49" charset="-128"/>
              </a:rPr>
              <a:t>する</a:t>
            </a:r>
          </a:p>
        </p:txBody>
      </p:sp>
      <p:sp>
        <p:nvSpPr>
          <p:cNvPr id="179210" name="Rectangle 10"/>
          <p:cNvSpPr>
            <a:spLocks noChangeArrowheads="1"/>
          </p:cNvSpPr>
          <p:nvPr/>
        </p:nvSpPr>
        <p:spPr bwMode="auto">
          <a:xfrm>
            <a:off x="1147763" y="5133975"/>
            <a:ext cx="29527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800">
                <a:solidFill>
                  <a:srgbClr val="000000"/>
                </a:solidFill>
                <a:ea typeface="HGPｺﾞｼｯｸE" pitchFamily="50" charset="-128"/>
              </a:rPr>
              <a:t>◇</a:t>
            </a:r>
            <a:r>
              <a:rPr lang="ja-JP" altLang="en-US" sz="2000">
                <a:solidFill>
                  <a:srgbClr val="000000"/>
                </a:solidFill>
                <a:ea typeface="HGPｺﾞｼｯｸE" pitchFamily="50" charset="-128"/>
              </a:rPr>
              <a:t>関係部署にＰＲする</a:t>
            </a:r>
          </a:p>
        </p:txBody>
      </p:sp>
      <p:sp>
        <p:nvSpPr>
          <p:cNvPr id="179212" name="Text Box 12"/>
          <p:cNvSpPr txBox="1">
            <a:spLocks noChangeArrowheads="1"/>
          </p:cNvSpPr>
          <p:nvPr/>
        </p:nvSpPr>
        <p:spPr bwMode="auto">
          <a:xfrm>
            <a:off x="1095375" y="2620963"/>
            <a:ext cx="30416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800">
                <a:solidFill>
                  <a:srgbClr val="000000"/>
                </a:solidFill>
                <a:ea typeface="HGPｺﾞｼｯｸE" pitchFamily="50" charset="-128"/>
              </a:rPr>
              <a:t>◇</a:t>
            </a:r>
            <a:r>
              <a:rPr lang="ja-JP" altLang="en-US" sz="2000">
                <a:solidFill>
                  <a:srgbClr val="000000"/>
                </a:solidFill>
                <a:ea typeface="HGPｺﾞｼｯｸE" pitchFamily="50" charset="-128"/>
              </a:rPr>
              <a:t>古い標準書を廃止する</a:t>
            </a:r>
          </a:p>
        </p:txBody>
      </p:sp>
      <p:grpSp>
        <p:nvGrpSpPr>
          <p:cNvPr id="179217" name="Group 17"/>
          <p:cNvGrpSpPr>
            <a:grpSpLocks/>
          </p:cNvGrpSpPr>
          <p:nvPr/>
        </p:nvGrpSpPr>
        <p:grpSpPr bwMode="auto">
          <a:xfrm>
            <a:off x="1095375" y="1190625"/>
            <a:ext cx="7751763" cy="1876425"/>
            <a:chOff x="690" y="846"/>
            <a:chExt cx="4883" cy="1182"/>
          </a:xfrm>
        </p:grpSpPr>
        <p:sp>
          <p:nvSpPr>
            <p:cNvPr id="33806" name="Text Box 7"/>
            <p:cNvSpPr txBox="1">
              <a:spLocks noChangeArrowheads="1"/>
            </p:cNvSpPr>
            <p:nvPr/>
          </p:nvSpPr>
          <p:spPr bwMode="auto">
            <a:xfrm>
              <a:off x="690" y="1465"/>
              <a:ext cx="442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800">
                  <a:solidFill>
                    <a:srgbClr val="000000"/>
                  </a:solidFill>
                  <a:ea typeface="HGPｺﾞｼｯｸE" pitchFamily="50" charset="-128"/>
                </a:rPr>
                <a:t>◇</a:t>
              </a:r>
              <a:r>
                <a:rPr lang="ja-JP" altLang="en-US" sz="2000">
                  <a:solidFill>
                    <a:srgbClr val="000000"/>
                  </a:solidFill>
                  <a:ea typeface="HGPｺﾞｼｯｸE" pitchFamily="50" charset="-128"/>
                </a:rPr>
                <a:t>新しい標準を制定、改定</a:t>
              </a:r>
              <a:r>
                <a:rPr lang="ja-JP" altLang="en-US" sz="2000">
                  <a:solidFill>
                    <a:srgbClr val="660033"/>
                  </a:solidFill>
                  <a:ea typeface="HGPｺﾞｼｯｸE" pitchFamily="50" charset="-128"/>
                </a:rPr>
                <a:t>、</a:t>
              </a:r>
            </a:p>
          </p:txBody>
        </p:sp>
        <p:pic>
          <p:nvPicPr>
            <p:cNvPr id="33807"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 y="846"/>
              <a:ext cx="1498" cy="1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808" name="Text Box 13"/>
            <p:cNvSpPr txBox="1">
              <a:spLocks noChangeArrowheads="1"/>
            </p:cNvSpPr>
            <p:nvPr/>
          </p:nvSpPr>
          <p:spPr bwMode="auto">
            <a:xfrm>
              <a:off x="4586" y="903"/>
              <a:ext cx="98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chemeClr val="bg2"/>
                  </a:solidFill>
                </a:rPr>
                <a:t>標準書</a:t>
              </a:r>
            </a:p>
          </p:txBody>
        </p:sp>
      </p:grpSp>
      <p:grpSp>
        <p:nvGrpSpPr>
          <p:cNvPr id="179218" name="Group 18"/>
          <p:cNvGrpSpPr>
            <a:grpSpLocks/>
          </p:cNvGrpSpPr>
          <p:nvPr/>
        </p:nvGrpSpPr>
        <p:grpSpPr bwMode="auto">
          <a:xfrm>
            <a:off x="1131888" y="4613275"/>
            <a:ext cx="6299200" cy="2170113"/>
            <a:chOff x="713" y="2634"/>
            <a:chExt cx="3968" cy="1367"/>
          </a:xfrm>
        </p:grpSpPr>
        <p:sp>
          <p:nvSpPr>
            <p:cNvPr id="33804" name="Rectangle 9"/>
            <p:cNvSpPr>
              <a:spLocks noChangeArrowheads="1"/>
            </p:cNvSpPr>
            <p:nvPr/>
          </p:nvSpPr>
          <p:spPr bwMode="auto">
            <a:xfrm>
              <a:off x="713" y="2634"/>
              <a:ext cx="362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800">
                  <a:solidFill>
                    <a:srgbClr val="000000"/>
                  </a:solidFill>
                  <a:ea typeface="HGPｺﾞｼｯｸE" pitchFamily="50" charset="-128"/>
                </a:rPr>
                <a:t>◇</a:t>
              </a:r>
              <a:r>
                <a:rPr lang="ja-JP" altLang="en-US" sz="2000">
                  <a:solidFill>
                    <a:srgbClr val="000000"/>
                  </a:solidFill>
                  <a:ea typeface="HGPｺﾞｼｯｸE" pitchFamily="50" charset="-128"/>
                </a:rPr>
                <a:t>新しい標準が確実に守れるように、教育・訓練する</a:t>
              </a:r>
            </a:p>
          </p:txBody>
        </p:sp>
        <p:pic>
          <p:nvPicPr>
            <p:cNvPr id="33805" name="Picture 15" descr="23_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3" y="3000"/>
              <a:ext cx="1368" cy="1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9216" name="Text Box 16"/>
          <p:cNvSpPr txBox="1">
            <a:spLocks noChangeArrowheads="1"/>
          </p:cNvSpPr>
          <p:nvPr/>
        </p:nvSpPr>
        <p:spPr bwMode="auto">
          <a:xfrm>
            <a:off x="1095375" y="1243013"/>
            <a:ext cx="5730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800">
                <a:solidFill>
                  <a:srgbClr val="000000"/>
                </a:solidFill>
                <a:latin typeface="HGPｺﾞｼｯｸE" pitchFamily="50" charset="-128"/>
                <a:ea typeface="HGPｺﾞｼｯｸE" pitchFamily="50" charset="-128"/>
              </a:rPr>
              <a:t>◇</a:t>
            </a:r>
            <a:r>
              <a:rPr lang="ja-JP" altLang="en-US" sz="2000">
                <a:solidFill>
                  <a:srgbClr val="000000"/>
                </a:solidFill>
                <a:latin typeface="HGPｺﾞｼｯｸE" pitchFamily="50" charset="-128"/>
                <a:ea typeface="HGPｺﾞｼｯｸE" pitchFamily="50" charset="-128"/>
              </a:rPr>
              <a:t>無理なく・間違いなく 守れる標準にする</a:t>
            </a:r>
          </a:p>
        </p:txBody>
      </p:sp>
      <p:sp>
        <p:nvSpPr>
          <p:cNvPr id="33802" name="Text Box 19"/>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P35</a:t>
            </a:r>
          </a:p>
        </p:txBody>
      </p:sp>
      <p:sp>
        <p:nvSpPr>
          <p:cNvPr id="33803" name="AutoShape 20"/>
          <p:cNvSpPr>
            <a:spLocks noChangeArrowheads="1"/>
          </p:cNvSpPr>
          <p:nvPr/>
        </p:nvSpPr>
        <p:spPr bwMode="auto">
          <a:xfrm>
            <a:off x="571500" y="3190875"/>
            <a:ext cx="8264525" cy="546100"/>
          </a:xfrm>
          <a:prstGeom prst="roundRect">
            <a:avLst>
              <a:gd name="adj" fmla="val 16667"/>
            </a:avLst>
          </a:prstGeom>
          <a:solidFill>
            <a:srgbClr val="FFCC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2000">
                <a:solidFill>
                  <a:schemeClr val="bg1"/>
                </a:solidFill>
                <a:ea typeface="HGS創英角ﾎﾟｯﾌﾟ体" pitchFamily="50" charset="-128"/>
              </a:rPr>
              <a:t>ノウハウを標準化し、他の部位、工場等に水平展開できたかも重要</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9216"/>
                                        </p:tgtEl>
                                        <p:attrNameLst>
                                          <p:attrName>style.visibility</p:attrName>
                                        </p:attrNameLst>
                                      </p:cBhvr>
                                      <p:to>
                                        <p:strVal val="visible"/>
                                      </p:to>
                                    </p:set>
                                    <p:anim calcmode="lin" valueType="num">
                                      <p:cBhvr additive="base">
                                        <p:cTn id="7" dur="500" fill="hold"/>
                                        <p:tgtEl>
                                          <p:spTgt spid="179216"/>
                                        </p:tgtEl>
                                        <p:attrNameLst>
                                          <p:attrName>ppt_x</p:attrName>
                                        </p:attrNameLst>
                                      </p:cBhvr>
                                      <p:tavLst>
                                        <p:tav tm="0">
                                          <p:val>
                                            <p:strVal val="1+#ppt_w/2"/>
                                          </p:val>
                                        </p:tav>
                                        <p:tav tm="100000">
                                          <p:val>
                                            <p:strVal val="#ppt_x"/>
                                          </p:val>
                                        </p:tav>
                                      </p:tavLst>
                                    </p:anim>
                                    <p:anim calcmode="lin" valueType="num">
                                      <p:cBhvr additive="base">
                                        <p:cTn id="8" dur="500" fill="hold"/>
                                        <p:tgtEl>
                                          <p:spTgt spid="17921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79205"/>
                                        </p:tgtEl>
                                        <p:attrNameLst>
                                          <p:attrName>style.visibility</p:attrName>
                                        </p:attrNameLst>
                                      </p:cBhvr>
                                      <p:to>
                                        <p:strVal val="visible"/>
                                      </p:to>
                                    </p:set>
                                    <p:anim calcmode="lin" valueType="num">
                                      <p:cBhvr additive="base">
                                        <p:cTn id="13" dur="500" fill="hold"/>
                                        <p:tgtEl>
                                          <p:spTgt spid="179205"/>
                                        </p:tgtEl>
                                        <p:attrNameLst>
                                          <p:attrName>ppt_x</p:attrName>
                                        </p:attrNameLst>
                                      </p:cBhvr>
                                      <p:tavLst>
                                        <p:tav tm="0">
                                          <p:val>
                                            <p:strVal val="1+#ppt_w/2"/>
                                          </p:val>
                                        </p:tav>
                                        <p:tav tm="100000">
                                          <p:val>
                                            <p:strVal val="#ppt_x"/>
                                          </p:val>
                                        </p:tav>
                                      </p:tavLst>
                                    </p:anim>
                                    <p:anim calcmode="lin" valueType="num">
                                      <p:cBhvr additive="base">
                                        <p:cTn id="14" dur="500" fill="hold"/>
                                        <p:tgtEl>
                                          <p:spTgt spid="17920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179217"/>
                                        </p:tgtEl>
                                        <p:attrNameLst>
                                          <p:attrName>style.visibility</p:attrName>
                                        </p:attrNameLst>
                                      </p:cBhvr>
                                      <p:to>
                                        <p:strVal val="visible"/>
                                      </p:to>
                                    </p:set>
                                    <p:anim calcmode="lin" valueType="num">
                                      <p:cBhvr additive="base">
                                        <p:cTn id="19" dur="500" fill="hold"/>
                                        <p:tgtEl>
                                          <p:spTgt spid="179217"/>
                                        </p:tgtEl>
                                        <p:attrNameLst>
                                          <p:attrName>ppt_x</p:attrName>
                                        </p:attrNameLst>
                                      </p:cBhvr>
                                      <p:tavLst>
                                        <p:tav tm="0">
                                          <p:val>
                                            <p:strVal val="1+#ppt_w/2"/>
                                          </p:val>
                                        </p:tav>
                                        <p:tav tm="100000">
                                          <p:val>
                                            <p:strVal val="#ppt_x"/>
                                          </p:val>
                                        </p:tav>
                                      </p:tavLst>
                                    </p:anim>
                                    <p:anim calcmode="lin" valueType="num">
                                      <p:cBhvr additive="base">
                                        <p:cTn id="20" dur="500" fill="hold"/>
                                        <p:tgtEl>
                                          <p:spTgt spid="179217"/>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79212"/>
                                        </p:tgtEl>
                                        <p:attrNameLst>
                                          <p:attrName>style.visibility</p:attrName>
                                        </p:attrNameLst>
                                      </p:cBhvr>
                                      <p:to>
                                        <p:strVal val="visible"/>
                                      </p:to>
                                    </p:set>
                                    <p:anim calcmode="lin" valueType="num">
                                      <p:cBhvr additive="base">
                                        <p:cTn id="25" dur="500" fill="hold"/>
                                        <p:tgtEl>
                                          <p:spTgt spid="179212"/>
                                        </p:tgtEl>
                                        <p:attrNameLst>
                                          <p:attrName>ppt_x</p:attrName>
                                        </p:attrNameLst>
                                      </p:cBhvr>
                                      <p:tavLst>
                                        <p:tav tm="0">
                                          <p:val>
                                            <p:strVal val="1+#ppt_w/2"/>
                                          </p:val>
                                        </p:tav>
                                        <p:tav tm="100000">
                                          <p:val>
                                            <p:strVal val="#ppt_x"/>
                                          </p:val>
                                        </p:tav>
                                      </p:tavLst>
                                    </p:anim>
                                    <p:anim calcmode="lin" valueType="num">
                                      <p:cBhvr additive="base">
                                        <p:cTn id="26" dur="500" fill="hold"/>
                                        <p:tgtEl>
                                          <p:spTgt spid="179212"/>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79208"/>
                                        </p:tgtEl>
                                        <p:attrNameLst>
                                          <p:attrName>style.visibility</p:attrName>
                                        </p:attrNameLst>
                                      </p:cBhvr>
                                      <p:to>
                                        <p:strVal val="visible"/>
                                      </p:to>
                                    </p:set>
                                    <p:animEffect transition="in" filter="blinds(horizontal)">
                                      <p:cBhvr>
                                        <p:cTn id="31" dur="500"/>
                                        <p:tgtEl>
                                          <p:spTgt spid="179208"/>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2" fill="hold" nodeType="clickEffect">
                                  <p:stCondLst>
                                    <p:cond delay="0"/>
                                  </p:stCondLst>
                                  <p:childTnLst>
                                    <p:set>
                                      <p:cBhvr>
                                        <p:cTn id="35" dur="1" fill="hold">
                                          <p:stCondLst>
                                            <p:cond delay="0"/>
                                          </p:stCondLst>
                                        </p:cTn>
                                        <p:tgtEl>
                                          <p:spTgt spid="179218"/>
                                        </p:tgtEl>
                                        <p:attrNameLst>
                                          <p:attrName>style.visibility</p:attrName>
                                        </p:attrNameLst>
                                      </p:cBhvr>
                                      <p:to>
                                        <p:strVal val="visible"/>
                                      </p:to>
                                    </p:set>
                                    <p:anim calcmode="lin" valueType="num">
                                      <p:cBhvr additive="base">
                                        <p:cTn id="36" dur="500" fill="hold"/>
                                        <p:tgtEl>
                                          <p:spTgt spid="179218"/>
                                        </p:tgtEl>
                                        <p:attrNameLst>
                                          <p:attrName>ppt_x</p:attrName>
                                        </p:attrNameLst>
                                      </p:cBhvr>
                                      <p:tavLst>
                                        <p:tav tm="0">
                                          <p:val>
                                            <p:strVal val="1+#ppt_w/2"/>
                                          </p:val>
                                        </p:tav>
                                        <p:tav tm="100000">
                                          <p:val>
                                            <p:strVal val="#ppt_x"/>
                                          </p:val>
                                        </p:tav>
                                      </p:tavLst>
                                    </p:anim>
                                    <p:anim calcmode="lin" valueType="num">
                                      <p:cBhvr additive="base">
                                        <p:cTn id="37" dur="500" fill="hold"/>
                                        <p:tgtEl>
                                          <p:spTgt spid="179218"/>
                                        </p:tgtEl>
                                        <p:attrNameLst>
                                          <p:attrName>ppt_y</p:attrName>
                                        </p:attrNameLst>
                                      </p:cBhvr>
                                      <p:tavLst>
                                        <p:tav tm="0">
                                          <p:val>
                                            <p:strVal val="#ppt_y"/>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2" fill="hold" grpId="0" nodeType="clickEffect">
                                  <p:stCondLst>
                                    <p:cond delay="0"/>
                                  </p:stCondLst>
                                  <p:childTnLst>
                                    <p:set>
                                      <p:cBhvr>
                                        <p:cTn id="41" dur="1" fill="hold">
                                          <p:stCondLst>
                                            <p:cond delay="0"/>
                                          </p:stCondLst>
                                        </p:cTn>
                                        <p:tgtEl>
                                          <p:spTgt spid="179210"/>
                                        </p:tgtEl>
                                        <p:attrNameLst>
                                          <p:attrName>style.visibility</p:attrName>
                                        </p:attrNameLst>
                                      </p:cBhvr>
                                      <p:to>
                                        <p:strVal val="visible"/>
                                      </p:to>
                                    </p:set>
                                    <p:anim calcmode="lin" valueType="num">
                                      <p:cBhvr additive="base">
                                        <p:cTn id="42" dur="500" fill="hold"/>
                                        <p:tgtEl>
                                          <p:spTgt spid="179210"/>
                                        </p:tgtEl>
                                        <p:attrNameLst>
                                          <p:attrName>ppt_x</p:attrName>
                                        </p:attrNameLst>
                                      </p:cBhvr>
                                      <p:tavLst>
                                        <p:tav tm="0">
                                          <p:val>
                                            <p:strVal val="1+#ppt_w/2"/>
                                          </p:val>
                                        </p:tav>
                                        <p:tav tm="100000">
                                          <p:val>
                                            <p:strVal val="#ppt_x"/>
                                          </p:val>
                                        </p:tav>
                                      </p:tavLst>
                                    </p:anim>
                                    <p:anim calcmode="lin" valueType="num">
                                      <p:cBhvr additive="base">
                                        <p:cTn id="43" dur="500" fill="hold"/>
                                        <p:tgtEl>
                                          <p:spTgt spid="1792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5" grpId="0" autoUpdateAnimBg="0"/>
      <p:bldP spid="179208" grpId="0" autoUpdateAnimBg="0"/>
      <p:bldP spid="179210" grpId="0" autoUpdateAnimBg="0"/>
      <p:bldP spid="179212" grpId="0" autoUpdateAnimBg="0"/>
      <p:bldP spid="179216"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87" name="Group 1047"/>
          <p:cNvGrpSpPr>
            <a:grpSpLocks/>
          </p:cNvGrpSpPr>
          <p:nvPr/>
        </p:nvGrpSpPr>
        <p:grpSpPr bwMode="auto">
          <a:xfrm>
            <a:off x="928688" y="3079750"/>
            <a:ext cx="7808912" cy="2935288"/>
            <a:chOff x="585" y="1940"/>
            <a:chExt cx="4919" cy="1849"/>
          </a:xfrm>
        </p:grpSpPr>
        <p:sp>
          <p:nvSpPr>
            <p:cNvPr id="34826" name="Rectangle 1046"/>
            <p:cNvSpPr>
              <a:spLocks noChangeArrowheads="1"/>
            </p:cNvSpPr>
            <p:nvPr/>
          </p:nvSpPr>
          <p:spPr bwMode="auto">
            <a:xfrm>
              <a:off x="674" y="2206"/>
              <a:ext cx="4813" cy="1523"/>
            </a:xfrm>
            <a:prstGeom prst="rect">
              <a:avLst/>
            </a:prstGeom>
            <a:noFill/>
            <a:ln w="25400">
              <a:solidFill>
                <a:srgbClr val="00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4827" name="Rectangle 1044"/>
            <p:cNvSpPr>
              <a:spLocks noChangeArrowheads="1"/>
            </p:cNvSpPr>
            <p:nvPr/>
          </p:nvSpPr>
          <p:spPr bwMode="auto">
            <a:xfrm>
              <a:off x="605" y="2284"/>
              <a:ext cx="4823" cy="1484"/>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pic>
          <p:nvPicPr>
            <p:cNvPr id="34828" name="Picture 10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 y="1940"/>
              <a:ext cx="4919" cy="1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4819" name="Rectangle 1030"/>
          <p:cNvSpPr>
            <a:spLocks noChangeArrowheads="1"/>
          </p:cNvSpPr>
          <p:nvPr/>
        </p:nvSpPr>
        <p:spPr bwMode="auto">
          <a:xfrm>
            <a:off x="454025" y="777875"/>
            <a:ext cx="7380288"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a:solidFill>
                  <a:schemeClr val="bg1"/>
                </a:solidFill>
                <a:ea typeface="HGS創英角ﾎﾟｯﾌﾟ体" pitchFamily="50" charset="-128"/>
              </a:rPr>
              <a:t>３．新</a:t>
            </a:r>
            <a:r>
              <a:rPr lang="ja-JP" altLang="en-US" sz="2800">
                <a:solidFill>
                  <a:schemeClr val="bg1"/>
                </a:solidFill>
                <a:ea typeface="HGS創英角ﾎﾟｯﾌﾟ体" pitchFamily="50" charset="-128"/>
              </a:rPr>
              <a:t>しい</a:t>
            </a:r>
            <a:r>
              <a:rPr lang="ja-JP" altLang="en-US">
                <a:solidFill>
                  <a:schemeClr val="bg1"/>
                </a:solidFill>
                <a:ea typeface="HGS創英角ﾎﾟｯﾌﾟ体" pitchFamily="50" charset="-128"/>
              </a:rPr>
              <a:t>標準</a:t>
            </a:r>
            <a:r>
              <a:rPr lang="ja-JP" altLang="en-US" sz="2800">
                <a:solidFill>
                  <a:schemeClr val="bg1"/>
                </a:solidFill>
                <a:ea typeface="HGS創英角ﾎﾟｯﾌﾟ体" pitchFamily="50" charset="-128"/>
              </a:rPr>
              <a:t>の</a:t>
            </a:r>
            <a:r>
              <a:rPr lang="ja-JP" altLang="en-US">
                <a:solidFill>
                  <a:schemeClr val="bg1"/>
                </a:solidFill>
                <a:ea typeface="HGS創英角ﾎﾟｯﾌﾟ体" pitchFamily="50" charset="-128"/>
              </a:rPr>
              <a:t>定着を確認</a:t>
            </a:r>
            <a:r>
              <a:rPr lang="ja-JP" altLang="en-US" sz="2800">
                <a:solidFill>
                  <a:schemeClr val="bg1"/>
                </a:solidFill>
                <a:ea typeface="HGS創英角ﾎﾟｯﾌﾟ体" pitchFamily="50" charset="-128"/>
              </a:rPr>
              <a:t>する</a:t>
            </a:r>
          </a:p>
        </p:txBody>
      </p:sp>
      <p:sp>
        <p:nvSpPr>
          <p:cNvPr id="36872" name="Text Box 1032"/>
          <p:cNvSpPr txBox="1">
            <a:spLocks noChangeArrowheads="1"/>
          </p:cNvSpPr>
          <p:nvPr/>
        </p:nvSpPr>
        <p:spPr bwMode="auto">
          <a:xfrm>
            <a:off x="1314450" y="1762125"/>
            <a:ext cx="68024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800" b="1">
                <a:solidFill>
                  <a:schemeClr val="bg2"/>
                </a:solidFill>
              </a:rPr>
              <a:t>◇</a:t>
            </a:r>
            <a:r>
              <a:rPr lang="ja-JP" altLang="en-US" sz="2000" b="1">
                <a:solidFill>
                  <a:srgbClr val="660033"/>
                </a:solidFill>
                <a:ea typeface="HG丸ｺﾞｼｯｸM-PRO" pitchFamily="50" charset="-128"/>
              </a:rPr>
              <a:t>効果が維持している事を定期的に確認する</a:t>
            </a:r>
          </a:p>
        </p:txBody>
      </p:sp>
      <p:sp>
        <p:nvSpPr>
          <p:cNvPr id="36873" name="Text Box 1033"/>
          <p:cNvSpPr txBox="1">
            <a:spLocks noChangeArrowheads="1"/>
          </p:cNvSpPr>
          <p:nvPr/>
        </p:nvSpPr>
        <p:spPr bwMode="auto">
          <a:xfrm>
            <a:off x="1312863" y="2181225"/>
            <a:ext cx="68024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800" b="1">
                <a:solidFill>
                  <a:schemeClr val="bg2"/>
                </a:solidFill>
              </a:rPr>
              <a:t>◇</a:t>
            </a:r>
            <a:r>
              <a:rPr lang="ja-JP" altLang="en-US" sz="2000" b="1">
                <a:solidFill>
                  <a:srgbClr val="660033"/>
                </a:solidFill>
                <a:ea typeface="HG丸ｺﾞｼｯｸM-PRO" pitchFamily="50" charset="-128"/>
              </a:rPr>
              <a:t>日常業務に移して実施する</a:t>
            </a:r>
          </a:p>
        </p:txBody>
      </p:sp>
      <p:grpSp>
        <p:nvGrpSpPr>
          <p:cNvPr id="36882" name="Group 1042"/>
          <p:cNvGrpSpPr>
            <a:grpSpLocks/>
          </p:cNvGrpSpPr>
          <p:nvPr/>
        </p:nvGrpSpPr>
        <p:grpSpPr bwMode="auto">
          <a:xfrm>
            <a:off x="1314450" y="1250950"/>
            <a:ext cx="7534275" cy="1885950"/>
            <a:chOff x="828" y="788"/>
            <a:chExt cx="4746" cy="1188"/>
          </a:xfrm>
        </p:grpSpPr>
        <p:sp>
          <p:nvSpPr>
            <p:cNvPr id="34824" name="Text Box 1031"/>
            <p:cNvSpPr txBox="1">
              <a:spLocks noChangeArrowheads="1"/>
            </p:cNvSpPr>
            <p:nvPr/>
          </p:nvSpPr>
          <p:spPr bwMode="auto">
            <a:xfrm>
              <a:off x="828" y="855"/>
              <a:ext cx="428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800" b="1">
                  <a:solidFill>
                    <a:schemeClr val="bg2"/>
                  </a:solidFill>
                </a:rPr>
                <a:t>◇</a:t>
              </a:r>
              <a:r>
                <a:rPr lang="en-US" altLang="ja-JP" sz="2000" b="1">
                  <a:solidFill>
                    <a:schemeClr val="bg2"/>
                  </a:solidFill>
                  <a:ea typeface="HG丸ｺﾞｼｯｸM-PRO" pitchFamily="50" charset="-128"/>
                </a:rPr>
                <a:t> </a:t>
              </a:r>
              <a:r>
                <a:rPr lang="ja-JP" altLang="en-US" sz="2000" b="1">
                  <a:solidFill>
                    <a:srgbClr val="660033"/>
                  </a:solidFill>
                  <a:ea typeface="HG丸ｺﾞｼｯｸM-PRO" pitchFamily="50" charset="-128"/>
                </a:rPr>
                <a:t>標準化の実施状況をチェックする</a:t>
              </a:r>
            </a:p>
          </p:txBody>
        </p:sp>
        <p:pic>
          <p:nvPicPr>
            <p:cNvPr id="34825" name="Picture 10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4" y="788"/>
              <a:ext cx="1370" cy="1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4823" name="Text Box 1043"/>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P36</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36882"/>
                                        </p:tgtEl>
                                        <p:attrNameLst>
                                          <p:attrName>style.visibility</p:attrName>
                                        </p:attrNameLst>
                                      </p:cBhvr>
                                      <p:to>
                                        <p:strVal val="visible"/>
                                      </p:to>
                                    </p:set>
                                    <p:anim calcmode="lin" valueType="num">
                                      <p:cBhvr additive="base">
                                        <p:cTn id="7" dur="500" fill="hold"/>
                                        <p:tgtEl>
                                          <p:spTgt spid="36882"/>
                                        </p:tgtEl>
                                        <p:attrNameLst>
                                          <p:attrName>ppt_x</p:attrName>
                                        </p:attrNameLst>
                                      </p:cBhvr>
                                      <p:tavLst>
                                        <p:tav tm="0">
                                          <p:val>
                                            <p:strVal val="1+#ppt_w/2"/>
                                          </p:val>
                                        </p:tav>
                                        <p:tav tm="100000">
                                          <p:val>
                                            <p:strVal val="#ppt_x"/>
                                          </p:val>
                                        </p:tav>
                                      </p:tavLst>
                                    </p:anim>
                                    <p:anim calcmode="lin" valueType="num">
                                      <p:cBhvr additive="base">
                                        <p:cTn id="8" dur="500" fill="hold"/>
                                        <p:tgtEl>
                                          <p:spTgt spid="3688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6872"/>
                                        </p:tgtEl>
                                        <p:attrNameLst>
                                          <p:attrName>style.visibility</p:attrName>
                                        </p:attrNameLst>
                                      </p:cBhvr>
                                      <p:to>
                                        <p:strVal val="visible"/>
                                      </p:to>
                                    </p:set>
                                    <p:anim calcmode="lin" valueType="num">
                                      <p:cBhvr additive="base">
                                        <p:cTn id="13" dur="500" fill="hold"/>
                                        <p:tgtEl>
                                          <p:spTgt spid="36872"/>
                                        </p:tgtEl>
                                        <p:attrNameLst>
                                          <p:attrName>ppt_x</p:attrName>
                                        </p:attrNameLst>
                                      </p:cBhvr>
                                      <p:tavLst>
                                        <p:tav tm="0">
                                          <p:val>
                                            <p:strVal val="1+#ppt_w/2"/>
                                          </p:val>
                                        </p:tav>
                                        <p:tav tm="100000">
                                          <p:val>
                                            <p:strVal val="#ppt_x"/>
                                          </p:val>
                                        </p:tav>
                                      </p:tavLst>
                                    </p:anim>
                                    <p:anim calcmode="lin" valueType="num">
                                      <p:cBhvr additive="base">
                                        <p:cTn id="14" dur="500" fill="hold"/>
                                        <p:tgtEl>
                                          <p:spTgt spid="3687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6873"/>
                                        </p:tgtEl>
                                        <p:attrNameLst>
                                          <p:attrName>style.visibility</p:attrName>
                                        </p:attrNameLst>
                                      </p:cBhvr>
                                      <p:to>
                                        <p:strVal val="visible"/>
                                      </p:to>
                                    </p:set>
                                    <p:anim calcmode="lin" valueType="num">
                                      <p:cBhvr additive="base">
                                        <p:cTn id="19" dur="500" fill="hold"/>
                                        <p:tgtEl>
                                          <p:spTgt spid="36873"/>
                                        </p:tgtEl>
                                        <p:attrNameLst>
                                          <p:attrName>ppt_x</p:attrName>
                                        </p:attrNameLst>
                                      </p:cBhvr>
                                      <p:tavLst>
                                        <p:tav tm="0">
                                          <p:val>
                                            <p:strVal val="1+#ppt_w/2"/>
                                          </p:val>
                                        </p:tav>
                                        <p:tav tm="100000">
                                          <p:val>
                                            <p:strVal val="#ppt_x"/>
                                          </p:val>
                                        </p:tav>
                                      </p:tavLst>
                                    </p:anim>
                                    <p:anim calcmode="lin" valueType="num">
                                      <p:cBhvr additive="base">
                                        <p:cTn id="20" dur="500" fill="hold"/>
                                        <p:tgtEl>
                                          <p:spTgt spid="3687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nodeType="clickEffect">
                                  <p:stCondLst>
                                    <p:cond delay="0"/>
                                  </p:stCondLst>
                                  <p:childTnLst>
                                    <p:set>
                                      <p:cBhvr>
                                        <p:cTn id="24" dur="1" fill="hold">
                                          <p:stCondLst>
                                            <p:cond delay="0"/>
                                          </p:stCondLst>
                                        </p:cTn>
                                        <p:tgtEl>
                                          <p:spTgt spid="36887"/>
                                        </p:tgtEl>
                                        <p:attrNameLst>
                                          <p:attrName>style.visibility</p:attrName>
                                        </p:attrNameLst>
                                      </p:cBhvr>
                                      <p:to>
                                        <p:strVal val="visible"/>
                                      </p:to>
                                    </p:set>
                                    <p:animEffect transition="in" filter="blinds(horizontal)">
                                      <p:cBhvr>
                                        <p:cTn id="25" dur="500"/>
                                        <p:tgtEl>
                                          <p:spTgt spid="368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2" grpId="0" autoUpdateAnimBg="0"/>
      <p:bldP spid="36873"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886"/>
          <p:cNvSpPr>
            <a:spLocks noChangeArrowheads="1"/>
          </p:cNvSpPr>
          <p:nvPr/>
        </p:nvSpPr>
        <p:spPr bwMode="auto">
          <a:xfrm>
            <a:off x="161925" y="382588"/>
            <a:ext cx="8820150" cy="6191250"/>
          </a:xfrm>
          <a:prstGeom prst="roundRect">
            <a:avLst>
              <a:gd name="adj" fmla="val 16667"/>
            </a:avLst>
          </a:prstGeom>
          <a:solidFill>
            <a:schemeClr val="tx1"/>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5843" name="Text Box 14"/>
          <p:cNvSpPr txBox="1">
            <a:spLocks noChangeArrowheads="1"/>
          </p:cNvSpPr>
          <p:nvPr/>
        </p:nvSpPr>
        <p:spPr bwMode="auto">
          <a:xfrm>
            <a:off x="2660650" y="569913"/>
            <a:ext cx="64833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125000"/>
              </a:lnSpc>
              <a:spcBef>
                <a:spcPct val="0"/>
              </a:spcBef>
              <a:buFontTx/>
              <a:buNone/>
            </a:pPr>
            <a:r>
              <a:rPr lang="ja-JP" altLang="en-US" sz="1100" b="1">
                <a:solidFill>
                  <a:schemeClr val="bg2"/>
                </a:solidFill>
              </a:rPr>
              <a:t>・</a:t>
            </a:r>
            <a:r>
              <a:rPr lang="ja-JP" altLang="en-US" sz="1200" b="1">
                <a:solidFill>
                  <a:schemeClr val="bg2"/>
                </a:solidFill>
              </a:rPr>
              <a:t>ＱＣツールを有効に活用するためには、データを正しくとることが必要である。そのためのデータ</a:t>
            </a:r>
          </a:p>
          <a:p>
            <a:pPr eaLnBrk="1" hangingPunct="1">
              <a:lnSpc>
                <a:spcPct val="125000"/>
              </a:lnSpc>
              <a:spcBef>
                <a:spcPct val="0"/>
              </a:spcBef>
              <a:buFontTx/>
              <a:buNone/>
            </a:pPr>
            <a:r>
              <a:rPr lang="ja-JP" altLang="en-US" sz="1200" b="1">
                <a:solidFill>
                  <a:schemeClr val="bg2"/>
                </a:solidFill>
              </a:rPr>
              <a:t>  収集のポイントは次の通りである。</a:t>
            </a:r>
            <a:endParaRPr lang="ja-JP" altLang="en-US" sz="1100" b="1">
              <a:solidFill>
                <a:schemeClr val="bg2"/>
              </a:solidFill>
            </a:endParaRPr>
          </a:p>
        </p:txBody>
      </p:sp>
      <p:sp>
        <p:nvSpPr>
          <p:cNvPr id="35844" name="Text Box 15"/>
          <p:cNvSpPr txBox="1">
            <a:spLocks noChangeArrowheads="1"/>
          </p:cNvSpPr>
          <p:nvPr/>
        </p:nvSpPr>
        <p:spPr bwMode="auto">
          <a:xfrm>
            <a:off x="779463" y="1058863"/>
            <a:ext cx="8364537" cy="180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125000"/>
              </a:lnSpc>
              <a:spcBef>
                <a:spcPct val="0"/>
              </a:spcBef>
              <a:buFontTx/>
              <a:buNone/>
            </a:pPr>
            <a:r>
              <a:rPr lang="en-US" altLang="ja-JP" sz="1800" b="1">
                <a:solidFill>
                  <a:schemeClr val="bg2"/>
                </a:solidFill>
              </a:rPr>
              <a:t>①</a:t>
            </a:r>
            <a:r>
              <a:rPr lang="ja-JP" altLang="en-US" sz="1800" b="1">
                <a:solidFill>
                  <a:srgbClr val="FF3300"/>
                </a:solidFill>
              </a:rPr>
              <a:t>目的</a:t>
            </a:r>
            <a:r>
              <a:rPr lang="ja-JP" altLang="en-US" sz="1800" b="1">
                <a:solidFill>
                  <a:schemeClr val="bg2"/>
                </a:solidFill>
              </a:rPr>
              <a:t>を考えて</a:t>
            </a:r>
            <a:r>
              <a:rPr lang="ja-JP" altLang="en-US" sz="1800" b="1">
                <a:solidFill>
                  <a:srgbClr val="FF3300"/>
                </a:solidFill>
              </a:rPr>
              <a:t>データ</a:t>
            </a:r>
            <a:r>
              <a:rPr lang="ja-JP" altLang="en-US" sz="1800" b="1">
                <a:solidFill>
                  <a:schemeClr val="bg2"/>
                </a:solidFill>
              </a:rPr>
              <a:t>を集める</a:t>
            </a:r>
          </a:p>
          <a:p>
            <a:pPr eaLnBrk="1" hangingPunct="1">
              <a:lnSpc>
                <a:spcPct val="125000"/>
              </a:lnSpc>
              <a:spcBef>
                <a:spcPct val="0"/>
              </a:spcBef>
              <a:buFontTx/>
              <a:buNone/>
            </a:pPr>
            <a:r>
              <a:rPr lang="ja-JP" altLang="en-US" sz="1800" b="1">
                <a:solidFill>
                  <a:schemeClr val="bg2"/>
                </a:solidFill>
              </a:rPr>
              <a:t>②データの</a:t>
            </a:r>
            <a:r>
              <a:rPr lang="ja-JP" altLang="en-US" sz="1800" b="1">
                <a:solidFill>
                  <a:srgbClr val="FF3300"/>
                </a:solidFill>
              </a:rPr>
              <a:t>素性を明確</a:t>
            </a:r>
            <a:r>
              <a:rPr lang="ja-JP" altLang="en-US" sz="1800" b="1">
                <a:solidFill>
                  <a:schemeClr val="bg2"/>
                </a:solidFill>
              </a:rPr>
              <a:t>にする（どこで、いつ、誰が、どんな方法でを記載）</a:t>
            </a:r>
          </a:p>
          <a:p>
            <a:pPr eaLnBrk="1" hangingPunct="1">
              <a:lnSpc>
                <a:spcPct val="125000"/>
              </a:lnSpc>
              <a:spcBef>
                <a:spcPct val="0"/>
              </a:spcBef>
              <a:buFontTx/>
              <a:buNone/>
            </a:pPr>
            <a:r>
              <a:rPr lang="ja-JP" altLang="en-US" sz="1800" b="1">
                <a:solidFill>
                  <a:schemeClr val="bg2"/>
                </a:solidFill>
              </a:rPr>
              <a:t>③データの</a:t>
            </a:r>
            <a:r>
              <a:rPr lang="ja-JP" altLang="en-US" sz="1800" b="1">
                <a:solidFill>
                  <a:srgbClr val="FF3300"/>
                </a:solidFill>
              </a:rPr>
              <a:t>とり方の基準</a:t>
            </a:r>
            <a:r>
              <a:rPr lang="ja-JP" altLang="en-US" sz="1800" b="1">
                <a:solidFill>
                  <a:schemeClr val="bg2"/>
                </a:solidFill>
              </a:rPr>
              <a:t>を決めておく</a:t>
            </a:r>
          </a:p>
          <a:p>
            <a:pPr eaLnBrk="1" hangingPunct="1">
              <a:lnSpc>
                <a:spcPct val="125000"/>
              </a:lnSpc>
              <a:spcBef>
                <a:spcPct val="0"/>
              </a:spcBef>
              <a:buFontTx/>
              <a:buNone/>
            </a:pPr>
            <a:r>
              <a:rPr lang="ja-JP" altLang="en-US" sz="1800" b="1">
                <a:solidFill>
                  <a:schemeClr val="bg2"/>
                </a:solidFill>
              </a:rPr>
              <a:t>④データの</a:t>
            </a:r>
            <a:r>
              <a:rPr lang="ja-JP" altLang="en-US" sz="1800" b="1">
                <a:solidFill>
                  <a:srgbClr val="FF3300"/>
                </a:solidFill>
              </a:rPr>
              <a:t>記録用紙を標準化</a:t>
            </a:r>
            <a:r>
              <a:rPr lang="ja-JP" altLang="en-US" sz="1800" b="1">
                <a:solidFill>
                  <a:schemeClr val="bg2"/>
                </a:solidFill>
              </a:rPr>
              <a:t>し、抜け洩れのないようにする</a:t>
            </a:r>
          </a:p>
          <a:p>
            <a:pPr eaLnBrk="1" hangingPunct="1">
              <a:lnSpc>
                <a:spcPct val="125000"/>
              </a:lnSpc>
              <a:spcBef>
                <a:spcPct val="0"/>
              </a:spcBef>
              <a:buFontTx/>
              <a:buNone/>
            </a:pPr>
            <a:r>
              <a:rPr lang="ja-JP" altLang="en-US" sz="1800" b="1">
                <a:solidFill>
                  <a:schemeClr val="bg2"/>
                </a:solidFill>
              </a:rPr>
              <a:t>⑤必要な場合、</a:t>
            </a:r>
            <a:r>
              <a:rPr lang="ja-JP" altLang="en-US" sz="1800" b="1">
                <a:solidFill>
                  <a:srgbClr val="FF3300"/>
                </a:solidFill>
              </a:rPr>
              <a:t>適切な計測機器</a:t>
            </a:r>
            <a:r>
              <a:rPr lang="ja-JP" altLang="en-US" sz="1800" b="1">
                <a:solidFill>
                  <a:schemeClr val="bg2"/>
                </a:solidFill>
              </a:rPr>
              <a:t>を使用する</a:t>
            </a:r>
          </a:p>
        </p:txBody>
      </p:sp>
      <p:sp>
        <p:nvSpPr>
          <p:cNvPr id="35845" name="Text Box 438"/>
          <p:cNvSpPr txBox="1">
            <a:spLocks noChangeArrowheads="1"/>
          </p:cNvSpPr>
          <p:nvPr/>
        </p:nvSpPr>
        <p:spPr bwMode="auto">
          <a:xfrm>
            <a:off x="274638" y="766763"/>
            <a:ext cx="28003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2000" b="1">
                <a:solidFill>
                  <a:schemeClr val="bg1"/>
                </a:solidFill>
                <a:ea typeface="HGP創英角ﾎﾟｯﾌﾟ体" pitchFamily="50" charset="-128"/>
              </a:rPr>
              <a:t>■</a:t>
            </a:r>
            <a:r>
              <a:rPr lang="ja-JP" altLang="en-US" sz="2000" b="1">
                <a:solidFill>
                  <a:schemeClr val="bg1"/>
                </a:solidFill>
                <a:ea typeface="HGP創英角ﾎﾟｯﾌﾟ体" pitchFamily="50" charset="-128"/>
              </a:rPr>
              <a:t>データを正しくとる</a:t>
            </a:r>
            <a:endParaRPr lang="ja-JP" altLang="en-US" sz="2000">
              <a:solidFill>
                <a:schemeClr val="bg1"/>
              </a:solidFill>
              <a:ea typeface="HGP創英角ﾎﾟｯﾌﾟ体" pitchFamily="50" charset="-128"/>
            </a:endParaRPr>
          </a:p>
        </p:txBody>
      </p:sp>
      <p:sp>
        <p:nvSpPr>
          <p:cNvPr id="35846" name="Text Box 439"/>
          <p:cNvSpPr txBox="1">
            <a:spLocks noChangeArrowheads="1"/>
          </p:cNvSpPr>
          <p:nvPr/>
        </p:nvSpPr>
        <p:spPr bwMode="auto">
          <a:xfrm>
            <a:off x="312738" y="4352925"/>
            <a:ext cx="29892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2000" b="1">
                <a:solidFill>
                  <a:schemeClr val="bg1"/>
                </a:solidFill>
                <a:ea typeface="HGP創英角ﾎﾟｯﾌﾟ体" pitchFamily="50" charset="-128"/>
              </a:rPr>
              <a:t>■</a:t>
            </a:r>
            <a:r>
              <a:rPr lang="ja-JP" altLang="en-US" sz="2000" b="1">
                <a:solidFill>
                  <a:schemeClr val="bg1"/>
                </a:solidFill>
                <a:ea typeface="HGP創英角ﾎﾟｯﾌﾟ体" pitchFamily="50" charset="-128"/>
              </a:rPr>
              <a:t>仕事を科学的に行う</a:t>
            </a:r>
            <a:endParaRPr lang="ja-JP" altLang="en-US" sz="2000">
              <a:solidFill>
                <a:schemeClr val="bg1"/>
              </a:solidFill>
              <a:ea typeface="HGP創英角ﾎﾟｯﾌﾟ体" pitchFamily="50" charset="-128"/>
            </a:endParaRPr>
          </a:p>
        </p:txBody>
      </p:sp>
      <p:sp>
        <p:nvSpPr>
          <p:cNvPr id="35847" name="Text Box 440"/>
          <p:cNvSpPr txBox="1">
            <a:spLocks noChangeArrowheads="1"/>
          </p:cNvSpPr>
          <p:nvPr/>
        </p:nvSpPr>
        <p:spPr bwMode="auto">
          <a:xfrm>
            <a:off x="342900" y="4659313"/>
            <a:ext cx="8559800" cy="66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125000"/>
              </a:lnSpc>
              <a:spcBef>
                <a:spcPct val="0"/>
              </a:spcBef>
              <a:buFontTx/>
              <a:buNone/>
            </a:pPr>
            <a:r>
              <a:rPr lang="ja-JP" altLang="en-US" sz="1800" b="1">
                <a:solidFill>
                  <a:schemeClr val="bg2"/>
                </a:solidFill>
              </a:rPr>
              <a:t>・ＱＣツールを活用することで</a:t>
            </a:r>
            <a:r>
              <a:rPr lang="ja-JP" altLang="en-US" sz="1800" b="1">
                <a:solidFill>
                  <a:srgbClr val="FF3300"/>
                </a:solidFill>
              </a:rPr>
              <a:t>仕事を科学的に行う</a:t>
            </a:r>
            <a:r>
              <a:rPr lang="ja-JP" altLang="en-US" sz="1800" b="1">
                <a:solidFill>
                  <a:schemeClr val="bg2"/>
                </a:solidFill>
              </a:rPr>
              <a:t>ことができる。そのためには、</a:t>
            </a:r>
            <a:br>
              <a:rPr lang="ja-JP" altLang="en-US" sz="1800" b="1">
                <a:solidFill>
                  <a:schemeClr val="bg2"/>
                </a:solidFill>
              </a:rPr>
            </a:br>
            <a:r>
              <a:rPr lang="ja-JP" altLang="en-US" sz="1800" b="1">
                <a:solidFill>
                  <a:schemeClr val="bg2"/>
                </a:solidFill>
              </a:rPr>
              <a:t>　まず</a:t>
            </a:r>
            <a:r>
              <a:rPr lang="ja-JP" altLang="en-US" sz="1800" b="1">
                <a:solidFill>
                  <a:srgbClr val="FF3300"/>
                </a:solidFill>
              </a:rPr>
              <a:t>ＱＣ７つ道具を全員が使えるよう</a:t>
            </a:r>
            <a:r>
              <a:rPr lang="ja-JP" altLang="en-US" sz="1800" b="1">
                <a:solidFill>
                  <a:schemeClr val="bg2"/>
                </a:solidFill>
              </a:rPr>
              <a:t>になることが必要である。</a:t>
            </a:r>
          </a:p>
          <a:p>
            <a:pPr eaLnBrk="1" hangingPunct="1">
              <a:lnSpc>
                <a:spcPct val="125000"/>
              </a:lnSpc>
              <a:spcBef>
                <a:spcPct val="0"/>
              </a:spcBef>
              <a:buFontTx/>
              <a:buNone/>
            </a:pPr>
            <a:r>
              <a:rPr lang="ja-JP" altLang="en-US" sz="1800" b="1">
                <a:solidFill>
                  <a:schemeClr val="bg2"/>
                </a:solidFill>
              </a:rPr>
              <a:t>・ＱＣ７つ道具の各ツールを効率的に作成するためには、エクセルの分析ツールや</a:t>
            </a:r>
            <a:br>
              <a:rPr lang="ja-JP" altLang="en-US" sz="1800" b="1">
                <a:solidFill>
                  <a:schemeClr val="bg2"/>
                </a:solidFill>
              </a:rPr>
            </a:br>
            <a:r>
              <a:rPr lang="ja-JP" altLang="en-US" sz="1800" b="1">
                <a:solidFill>
                  <a:schemeClr val="bg2"/>
                </a:solidFill>
              </a:rPr>
              <a:t>　市販の専用データ解析ソフト（例：日科技連のＪＵＳＥ</a:t>
            </a:r>
            <a:r>
              <a:rPr lang="en-US" altLang="ja-JP" sz="1800" b="1">
                <a:solidFill>
                  <a:schemeClr val="bg2"/>
                </a:solidFill>
              </a:rPr>
              <a:t>-</a:t>
            </a:r>
            <a:r>
              <a:rPr lang="ja-JP" altLang="en-US" sz="1800" b="1">
                <a:solidFill>
                  <a:schemeClr val="bg2"/>
                </a:solidFill>
              </a:rPr>
              <a:t>ＱＣＡＳなど）を活用すること</a:t>
            </a:r>
            <a:br>
              <a:rPr lang="ja-JP" altLang="en-US" sz="1800" b="1">
                <a:solidFill>
                  <a:schemeClr val="bg2"/>
                </a:solidFill>
              </a:rPr>
            </a:br>
            <a:r>
              <a:rPr lang="ja-JP" altLang="en-US" sz="1800" b="1">
                <a:solidFill>
                  <a:schemeClr val="bg2"/>
                </a:solidFill>
              </a:rPr>
              <a:t>　も有効である。</a:t>
            </a:r>
          </a:p>
        </p:txBody>
      </p:sp>
      <p:sp>
        <p:nvSpPr>
          <p:cNvPr id="35848" name="Text Box 441"/>
          <p:cNvSpPr txBox="1">
            <a:spLocks noChangeArrowheads="1"/>
          </p:cNvSpPr>
          <p:nvPr/>
        </p:nvSpPr>
        <p:spPr bwMode="auto">
          <a:xfrm>
            <a:off x="381000" y="2936875"/>
            <a:ext cx="8837613" cy="1189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125000"/>
              </a:lnSpc>
              <a:spcBef>
                <a:spcPct val="0"/>
              </a:spcBef>
              <a:spcAft>
                <a:spcPct val="25000"/>
              </a:spcAft>
              <a:buFontTx/>
              <a:buNone/>
            </a:pPr>
            <a:r>
              <a:rPr lang="ja-JP" altLang="en-US" sz="1800" b="1">
                <a:solidFill>
                  <a:schemeClr val="bg2"/>
                </a:solidFill>
              </a:rPr>
              <a:t>・もう一つ重要なことは、</a:t>
            </a:r>
            <a:r>
              <a:rPr lang="ja-JP" altLang="en-US" sz="1800" b="1">
                <a:solidFill>
                  <a:srgbClr val="FF3300"/>
                </a:solidFill>
              </a:rPr>
              <a:t>データを層別</a:t>
            </a:r>
            <a:r>
              <a:rPr lang="ja-JP" altLang="en-US" sz="1800" b="1">
                <a:solidFill>
                  <a:schemeClr val="bg2"/>
                </a:solidFill>
              </a:rPr>
              <a:t>に分けて収集し活用することである。</a:t>
            </a:r>
          </a:p>
          <a:p>
            <a:pPr eaLnBrk="1" hangingPunct="1">
              <a:lnSpc>
                <a:spcPct val="125000"/>
              </a:lnSpc>
              <a:spcBef>
                <a:spcPct val="0"/>
              </a:spcBef>
              <a:buFontTx/>
              <a:buNone/>
            </a:pPr>
            <a:r>
              <a:rPr lang="ja-JP" altLang="en-US" sz="1800" b="1">
                <a:solidFill>
                  <a:schemeClr val="bg2"/>
                </a:solidFill>
              </a:rPr>
              <a:t>　　①データを機械別、原料別、人別、作業方法別など</a:t>
            </a:r>
            <a:r>
              <a:rPr lang="ja-JP" altLang="en-US" sz="1800" b="1">
                <a:solidFill>
                  <a:srgbClr val="FF3300"/>
                </a:solidFill>
              </a:rPr>
              <a:t>同じ特徴のグループ（層）に分ける。</a:t>
            </a:r>
          </a:p>
          <a:p>
            <a:pPr eaLnBrk="1" hangingPunct="1">
              <a:lnSpc>
                <a:spcPct val="125000"/>
              </a:lnSpc>
              <a:spcBef>
                <a:spcPct val="0"/>
              </a:spcBef>
              <a:buFontTx/>
              <a:buNone/>
            </a:pPr>
            <a:r>
              <a:rPr lang="ja-JP" altLang="en-US" sz="1800" b="1">
                <a:solidFill>
                  <a:schemeClr val="bg2"/>
                </a:solidFill>
              </a:rPr>
              <a:t>　　②グループ間でデータを比較して</a:t>
            </a:r>
            <a:r>
              <a:rPr lang="ja-JP" altLang="en-US" sz="1800" b="1">
                <a:solidFill>
                  <a:srgbClr val="FF3300"/>
                </a:solidFill>
              </a:rPr>
              <a:t>共通点や違い、くせなどを探す</a:t>
            </a:r>
            <a:r>
              <a:rPr lang="ja-JP" altLang="en-US" sz="1800" b="1">
                <a:solidFill>
                  <a:schemeClr val="bg2"/>
                </a:solidFill>
              </a:rPr>
              <a:t>ことにも使える。</a:t>
            </a:r>
          </a:p>
        </p:txBody>
      </p:sp>
      <p:sp>
        <p:nvSpPr>
          <p:cNvPr id="35849" name="AutoShape 883"/>
          <p:cNvSpPr>
            <a:spLocks noChangeArrowheads="1"/>
          </p:cNvSpPr>
          <p:nvPr/>
        </p:nvSpPr>
        <p:spPr bwMode="auto">
          <a:xfrm>
            <a:off x="723900" y="114300"/>
            <a:ext cx="3162300" cy="533400"/>
          </a:xfrm>
          <a:prstGeom prst="roundRect">
            <a:avLst>
              <a:gd name="adj" fmla="val 16667"/>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35850" name="Text Box 884"/>
          <p:cNvSpPr txBox="1">
            <a:spLocks noChangeArrowheads="1"/>
          </p:cNvSpPr>
          <p:nvPr/>
        </p:nvSpPr>
        <p:spPr bwMode="auto">
          <a:xfrm>
            <a:off x="322263" y="142875"/>
            <a:ext cx="3898900" cy="261938"/>
          </a:xfrm>
          <a:prstGeom prst="rect">
            <a:avLst/>
          </a:prstGeom>
          <a:noFill/>
          <a:ln>
            <a:noFill/>
          </a:ln>
          <a:effectLst/>
          <a:extLst>
            <a:ext uri="{909E8E84-426E-40DD-AFC4-6F175D3DCCD1}">
              <a14:hiddenFill xmlns:a14="http://schemas.microsoft.com/office/drawing/2010/main">
                <a:solidFill>
                  <a:srgbClr val="B1B1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2400" b="1">
                <a:solidFill>
                  <a:schemeClr val="bg2"/>
                </a:solidFill>
                <a:latin typeface="HGS創英角ﾎﾟｯﾌﾟ体" pitchFamily="50" charset="-128"/>
                <a:ea typeface="HGS創英角ﾎﾟｯﾌﾟ体" pitchFamily="50" charset="-128"/>
              </a:rPr>
              <a:t>ＱＣツールの活用</a:t>
            </a:r>
          </a:p>
        </p:txBody>
      </p:sp>
      <p:sp>
        <p:nvSpPr>
          <p:cNvPr id="35851" name="Text Box 885"/>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P14</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noChangeArrowheads="1"/>
          </p:cNvSpPr>
          <p:nvPr>
            <p:ph type="body" idx="1"/>
          </p:nvPr>
        </p:nvSpPr>
        <p:spPr>
          <a:xfrm>
            <a:off x="685800" y="2971800"/>
            <a:ext cx="3708400" cy="3276600"/>
          </a:xfrm>
          <a:solidFill>
            <a:srgbClr val="00FFFF"/>
          </a:solidFill>
          <a:ln w="38100">
            <a:solidFill>
              <a:srgbClr val="FF0000"/>
            </a:solidFill>
            <a:miter lim="800000"/>
            <a:headEnd/>
            <a:tailEnd/>
          </a:ln>
        </p:spPr>
        <p:txBody>
          <a:bodyPr/>
          <a:lstStyle/>
          <a:p>
            <a:pPr eaLnBrk="1" hangingPunct="1"/>
            <a:r>
              <a:rPr lang="ja-JP" altLang="en-US" sz="2800" b="1" smtClean="0">
                <a:solidFill>
                  <a:srgbClr val="6600CC"/>
                </a:solidFill>
                <a:ea typeface="HG丸ｺﾞｼｯｸM-PRO" pitchFamily="50" charset="-128"/>
              </a:rPr>
              <a:t>決めた目標値を</a:t>
            </a:r>
          </a:p>
          <a:p>
            <a:pPr eaLnBrk="1" hangingPunct="1">
              <a:buFontTx/>
              <a:buNone/>
            </a:pPr>
            <a:r>
              <a:rPr lang="ja-JP" altLang="en-US" sz="2800" b="1" smtClean="0">
                <a:solidFill>
                  <a:srgbClr val="6600CC"/>
                </a:solidFill>
                <a:ea typeface="HG丸ｺﾞｼｯｸM-PRO" pitchFamily="50" charset="-128"/>
              </a:rPr>
              <a:t>　達成する為には、</a:t>
            </a:r>
          </a:p>
          <a:p>
            <a:pPr eaLnBrk="1" hangingPunct="1">
              <a:buFontTx/>
              <a:buNone/>
            </a:pPr>
            <a:r>
              <a:rPr lang="ja-JP" altLang="en-US" sz="2800" b="1" smtClean="0">
                <a:solidFill>
                  <a:srgbClr val="6600CC"/>
                </a:solidFill>
                <a:ea typeface="HG丸ｺﾞｼｯｸM-PRO" pitchFamily="50" charset="-128"/>
              </a:rPr>
              <a:t>　どれだけの期間が</a:t>
            </a:r>
          </a:p>
          <a:p>
            <a:pPr eaLnBrk="1" hangingPunct="1">
              <a:buFontTx/>
              <a:buNone/>
            </a:pPr>
            <a:r>
              <a:rPr lang="ja-JP" altLang="en-US" sz="2800" b="1" smtClean="0">
                <a:solidFill>
                  <a:srgbClr val="6600CC"/>
                </a:solidFill>
                <a:ea typeface="HG丸ｺﾞｼｯｸM-PRO" pitchFamily="50" charset="-128"/>
              </a:rPr>
              <a:t>　必要かを検討し、</a:t>
            </a:r>
          </a:p>
          <a:p>
            <a:pPr eaLnBrk="1" hangingPunct="1">
              <a:buFontTx/>
              <a:buNone/>
            </a:pPr>
            <a:r>
              <a:rPr lang="ja-JP" altLang="en-US" sz="2800" b="1" smtClean="0">
                <a:solidFill>
                  <a:srgbClr val="6600CC"/>
                </a:solidFill>
                <a:ea typeface="HG丸ｺﾞｼｯｸM-PRO" pitchFamily="50" charset="-128"/>
              </a:rPr>
              <a:t>　計画書を作成する。</a:t>
            </a:r>
          </a:p>
        </p:txBody>
      </p:sp>
      <p:sp>
        <p:nvSpPr>
          <p:cNvPr id="36867" name="Rectangle 4"/>
          <p:cNvSpPr>
            <a:spLocks noChangeArrowheads="1"/>
          </p:cNvSpPr>
          <p:nvPr/>
        </p:nvSpPr>
        <p:spPr bwMode="auto">
          <a:xfrm>
            <a:off x="4749800" y="2971800"/>
            <a:ext cx="3632200" cy="3276600"/>
          </a:xfrm>
          <a:prstGeom prst="rect">
            <a:avLst/>
          </a:prstGeom>
          <a:solidFill>
            <a:srgbClr val="00FFFF"/>
          </a:solidFill>
          <a:ln w="381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90000"/>
              </a:lnSpc>
            </a:pPr>
            <a:r>
              <a:rPr lang="ja-JP" altLang="en-US" sz="2800" b="1">
                <a:solidFill>
                  <a:srgbClr val="6600CC"/>
                </a:solidFill>
                <a:ea typeface="HG丸ｺﾞｼｯｸM-PRO" pitchFamily="50" charset="-128"/>
              </a:rPr>
              <a:t>いつまでに完了しなければならないかが　　　　　</a:t>
            </a:r>
          </a:p>
          <a:p>
            <a:pPr eaLnBrk="1" hangingPunct="1">
              <a:lnSpc>
                <a:spcPct val="90000"/>
              </a:lnSpc>
              <a:buFontTx/>
              <a:buNone/>
            </a:pPr>
            <a:r>
              <a:rPr lang="ja-JP" altLang="en-US" sz="2800" b="1">
                <a:solidFill>
                  <a:srgbClr val="6600CC"/>
                </a:solidFill>
                <a:ea typeface="HG丸ｺﾞｼｯｸM-PRO" pitchFamily="50" charset="-128"/>
              </a:rPr>
              <a:t>　ハッキリしているテーマは、</a:t>
            </a:r>
          </a:p>
          <a:p>
            <a:pPr eaLnBrk="1" hangingPunct="1">
              <a:lnSpc>
                <a:spcPct val="90000"/>
              </a:lnSpc>
              <a:buFontTx/>
              <a:buNone/>
            </a:pPr>
            <a:r>
              <a:rPr lang="ja-JP" altLang="en-US" sz="2800" b="1">
                <a:solidFill>
                  <a:srgbClr val="6600CC"/>
                </a:solidFill>
                <a:ea typeface="HG丸ｺﾞｼｯｸM-PRO" pitchFamily="50" charset="-128"/>
              </a:rPr>
              <a:t>　そこを完了として計画書を作成する。</a:t>
            </a:r>
          </a:p>
        </p:txBody>
      </p:sp>
      <p:sp>
        <p:nvSpPr>
          <p:cNvPr id="36868" name="AutoShape 5"/>
          <p:cNvSpPr>
            <a:spLocks noChangeArrowheads="1"/>
          </p:cNvSpPr>
          <p:nvPr/>
        </p:nvSpPr>
        <p:spPr bwMode="auto">
          <a:xfrm>
            <a:off x="349250" y="603250"/>
            <a:ext cx="5562600" cy="609600"/>
          </a:xfrm>
          <a:prstGeom prst="flowChartAlternateProcess">
            <a:avLst/>
          </a:prstGeom>
          <a:solidFill>
            <a:srgbClr val="FFFFCC"/>
          </a:solidFill>
          <a:ln w="44450">
            <a:solidFill>
              <a:srgbClr val="33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a:solidFill>
                  <a:srgbClr val="0000FF"/>
                </a:solidFill>
                <a:ea typeface="HGP創英角ﾎﾟｯﾌﾟ体" pitchFamily="50" charset="-128"/>
              </a:rPr>
              <a:t>どういう作成方法があるか</a:t>
            </a:r>
          </a:p>
        </p:txBody>
      </p:sp>
      <p:pic>
        <p:nvPicPr>
          <p:cNvPr id="36869"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152400"/>
            <a:ext cx="2378075"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870" name="Oval 7"/>
          <p:cNvSpPr>
            <a:spLocks noChangeArrowheads="1"/>
          </p:cNvSpPr>
          <p:nvPr/>
        </p:nvSpPr>
        <p:spPr bwMode="auto">
          <a:xfrm>
            <a:off x="762000" y="2362200"/>
            <a:ext cx="1600200" cy="533400"/>
          </a:xfrm>
          <a:prstGeom prst="ellipse">
            <a:avLst/>
          </a:prstGeom>
          <a:solidFill>
            <a:srgbClr val="FFCCFF"/>
          </a:solidFill>
          <a:ln w="25400">
            <a:solidFill>
              <a:srgbClr val="3399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2800">
                <a:solidFill>
                  <a:srgbClr val="0000FF"/>
                </a:solidFill>
              </a:rPr>
              <a:t>Ａ方法</a:t>
            </a:r>
          </a:p>
        </p:txBody>
      </p:sp>
      <p:sp>
        <p:nvSpPr>
          <p:cNvPr id="36871" name="Oval 8"/>
          <p:cNvSpPr>
            <a:spLocks noChangeArrowheads="1"/>
          </p:cNvSpPr>
          <p:nvPr/>
        </p:nvSpPr>
        <p:spPr bwMode="auto">
          <a:xfrm>
            <a:off x="4572000" y="2362200"/>
            <a:ext cx="1600200" cy="533400"/>
          </a:xfrm>
          <a:prstGeom prst="ellipse">
            <a:avLst/>
          </a:prstGeom>
          <a:solidFill>
            <a:srgbClr val="FFCCFF"/>
          </a:solidFill>
          <a:ln w="25400">
            <a:solidFill>
              <a:srgbClr val="3399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2800">
                <a:solidFill>
                  <a:srgbClr val="0000FF"/>
                </a:solidFill>
              </a:rPr>
              <a:t>Ｂ方法</a:t>
            </a:r>
          </a:p>
        </p:txBody>
      </p:sp>
      <p:sp>
        <p:nvSpPr>
          <p:cNvPr id="36872" name="Text Box 9"/>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P23</a:t>
            </a:r>
          </a:p>
        </p:txBody>
      </p:sp>
      <p:sp>
        <p:nvSpPr>
          <p:cNvPr id="36873" name="Oval 10"/>
          <p:cNvSpPr>
            <a:spLocks noChangeArrowheads="1"/>
          </p:cNvSpPr>
          <p:nvPr/>
        </p:nvSpPr>
        <p:spPr bwMode="auto">
          <a:xfrm>
            <a:off x="1876425" y="5959475"/>
            <a:ext cx="5103813" cy="798513"/>
          </a:xfrm>
          <a:prstGeom prst="ellipse">
            <a:avLst/>
          </a:prstGeom>
          <a:solidFill>
            <a:schemeClr val="accent1"/>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2800">
                <a:ea typeface="HGP創英角ﾎﾟｯﾌﾟ体" pitchFamily="50" charset="-128"/>
              </a:rPr>
              <a:t>今回の場合は、どちらか？</a:t>
            </a:r>
          </a:p>
        </p:txBody>
      </p:sp>
    </p:spTree>
  </p:cSld>
  <p:clrMapOvr>
    <a:masterClrMapping/>
  </p:clrMapOvr>
  <p:transition>
    <p:pull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正方形/長方形 3"/>
          <p:cNvSpPr/>
          <p:nvPr/>
        </p:nvSpPr>
        <p:spPr>
          <a:xfrm>
            <a:off x="190500" y="414338"/>
            <a:ext cx="5308600" cy="646112"/>
          </a:xfrm>
          <a:prstGeom prst="rect">
            <a:avLst/>
          </a:prstGeom>
          <a:ln w="22225" cmpd="thickThin">
            <a:noFill/>
          </a:ln>
        </p:spPr>
        <p:txBody>
          <a:bodyPr>
            <a:spAutoFit/>
          </a:bodyPr>
          <a:lstStyle/>
          <a:p>
            <a:pPr algn="ctr" eaLnBrk="1" hangingPunct="1">
              <a:defRPr/>
            </a:pPr>
            <a:r>
              <a:rPr lang="ja-JP" altLang="en-US" sz="3600" dirty="0">
                <a:solidFill>
                  <a:schemeClr val="bg2"/>
                </a:solidFill>
                <a:latin typeface="HGS創英角ﾎﾟｯﾌﾟ体" panose="040B0A00000000000000" pitchFamily="50" charset="-128"/>
                <a:ea typeface="HGS創英角ﾎﾟｯﾌﾟ体" panose="040B0A00000000000000" pitchFamily="50" charset="-128"/>
                <a:cs typeface="+mj-cs"/>
              </a:rPr>
              <a:t>なぜ未然防止が必要か</a:t>
            </a:r>
          </a:p>
        </p:txBody>
      </p:sp>
      <p:sp>
        <p:nvSpPr>
          <p:cNvPr id="5123" name="正方形/長方形 5"/>
          <p:cNvSpPr>
            <a:spLocks noChangeArrowheads="1"/>
          </p:cNvSpPr>
          <p:nvPr/>
        </p:nvSpPr>
        <p:spPr bwMode="auto">
          <a:xfrm>
            <a:off x="441325" y="2997200"/>
            <a:ext cx="565943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lang="ja-JP" altLang="en-US" sz="2400">
                <a:solidFill>
                  <a:schemeClr val="bg1"/>
                </a:solidFill>
                <a:latin typeface="HG丸ｺﾞｼｯｸM-PRO" pitchFamily="50" charset="-128"/>
                <a:ea typeface="HG丸ｺﾞｼｯｸM-PRO" pitchFamily="50" charset="-128"/>
              </a:rPr>
              <a:t>◎ あらゆるプロセス（作業、設備等）</a:t>
            </a:r>
          </a:p>
          <a:p>
            <a:pPr>
              <a:spcBef>
                <a:spcPct val="0"/>
              </a:spcBef>
              <a:buFontTx/>
              <a:buNone/>
            </a:pPr>
            <a:r>
              <a:rPr lang="ja-JP" altLang="en-US" sz="2400">
                <a:solidFill>
                  <a:schemeClr val="bg1"/>
                </a:solidFill>
                <a:latin typeface="HG丸ｺﾞｼｯｸM-PRO" pitchFamily="50" charset="-128"/>
                <a:ea typeface="HG丸ｺﾞｼｯｸM-PRO" pitchFamily="50" charset="-128"/>
              </a:rPr>
              <a:t>　 で起こる可能性がある。</a:t>
            </a:r>
          </a:p>
        </p:txBody>
      </p:sp>
      <p:sp>
        <p:nvSpPr>
          <p:cNvPr id="5124" name="正方形/長方形 6"/>
          <p:cNvSpPr>
            <a:spLocks noChangeArrowheads="1"/>
          </p:cNvSpPr>
          <p:nvPr/>
        </p:nvSpPr>
        <p:spPr bwMode="auto">
          <a:xfrm>
            <a:off x="441325" y="4394200"/>
            <a:ext cx="59150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lang="ja-JP" altLang="en-US" sz="2400">
                <a:solidFill>
                  <a:srgbClr val="000000"/>
                </a:solidFill>
                <a:latin typeface="HG丸ｺﾞｼｯｸM-PRO" pitchFamily="50" charset="-128"/>
                <a:ea typeface="HG丸ｺﾞｼｯｸM-PRO" pitchFamily="50" charset="-128"/>
              </a:rPr>
              <a:t>発生したものをいくら対策しても</a:t>
            </a:r>
          </a:p>
          <a:p>
            <a:pPr>
              <a:spcBef>
                <a:spcPct val="0"/>
              </a:spcBef>
              <a:buFontTx/>
              <a:buNone/>
            </a:pPr>
            <a:r>
              <a:rPr lang="ja-JP" altLang="en-US" sz="2400">
                <a:solidFill>
                  <a:srgbClr val="FF0000"/>
                </a:solidFill>
                <a:latin typeface="HG丸ｺﾞｼｯｸM-PRO" pitchFamily="50" charset="-128"/>
                <a:ea typeface="HG丸ｺﾞｼｯｸM-PRO" pitchFamily="50" charset="-128"/>
              </a:rPr>
              <a:t>もぐらたたき</a:t>
            </a:r>
            <a:r>
              <a:rPr lang="ja-JP" altLang="en-US" sz="2400">
                <a:solidFill>
                  <a:srgbClr val="000000"/>
                </a:solidFill>
                <a:latin typeface="HG丸ｺﾞｼｯｸM-PRO" pitchFamily="50" charset="-128"/>
                <a:ea typeface="HG丸ｺﾞｼｯｸM-PRO" pitchFamily="50" charset="-128"/>
              </a:rPr>
              <a:t>にしかならない</a:t>
            </a:r>
            <a:endParaRPr lang="ja-JP" altLang="en-US" sz="2400">
              <a:latin typeface="HG丸ｺﾞｼｯｸM-PRO" pitchFamily="50" charset="-128"/>
              <a:ea typeface="HG丸ｺﾞｼｯｸM-PRO" pitchFamily="50" charset="-128"/>
            </a:endParaRPr>
          </a:p>
        </p:txBody>
      </p:sp>
      <p:pic>
        <p:nvPicPr>
          <p:cNvPr id="5125" name="図 7"/>
          <p:cNvPicPr>
            <a:picLocks noChangeAspect="1"/>
          </p:cNvPicPr>
          <p:nvPr/>
        </p:nvPicPr>
        <p:blipFill>
          <a:blip r:embed="rId3">
            <a:extLst>
              <a:ext uri="{28A0092B-C50C-407E-A947-70E740481C1C}">
                <a14:useLocalDpi xmlns:a14="http://schemas.microsoft.com/office/drawing/2010/main" val="0"/>
              </a:ext>
            </a:extLst>
          </a:blip>
          <a:srcRect l="25877" t="27448" r="48482" b="12585"/>
          <a:stretch>
            <a:fillRect/>
          </a:stretch>
        </p:blipFill>
        <p:spPr bwMode="auto">
          <a:xfrm>
            <a:off x="6778625" y="265113"/>
            <a:ext cx="2149475" cy="282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図 8"/>
          <p:cNvPicPr>
            <a:picLocks noChangeAspect="1"/>
          </p:cNvPicPr>
          <p:nvPr/>
        </p:nvPicPr>
        <p:blipFill>
          <a:blip r:embed="rId4">
            <a:extLst>
              <a:ext uri="{28A0092B-C50C-407E-A947-70E740481C1C}">
                <a14:useLocalDpi xmlns:a14="http://schemas.microsoft.com/office/drawing/2010/main" val="0"/>
              </a:ext>
            </a:extLst>
          </a:blip>
          <a:srcRect l="51234" t="27112" r="23218" b="12923"/>
          <a:stretch>
            <a:fillRect/>
          </a:stretch>
        </p:blipFill>
        <p:spPr bwMode="auto">
          <a:xfrm>
            <a:off x="6805613" y="3494088"/>
            <a:ext cx="2173287" cy="286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7" name="Line 7"/>
          <p:cNvSpPr>
            <a:spLocks noChangeShapeType="1"/>
          </p:cNvSpPr>
          <p:nvPr/>
        </p:nvSpPr>
        <p:spPr bwMode="auto">
          <a:xfrm>
            <a:off x="179388" y="1114425"/>
            <a:ext cx="5319712" cy="0"/>
          </a:xfrm>
          <a:prstGeom prst="line">
            <a:avLst/>
          </a:prstGeom>
          <a:noFill/>
          <a:ln w="88900" cmpd="thinThick">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tx1"/>
                  </a:outerShdw>
                </a:effectLst>
              </a14:hiddenEffects>
            </a:ext>
          </a:extLst>
        </p:spPr>
        <p:txBody>
          <a:bodyPr lIns="92075" tIns="46038" rIns="92075" bIns="46038"/>
          <a:lstStyle/>
          <a:p>
            <a:endParaRPr lang="ja-JP" altLang="en-US"/>
          </a:p>
        </p:txBody>
      </p:sp>
      <p:sp>
        <p:nvSpPr>
          <p:cNvPr id="5128" name="正方形/長方形 10"/>
          <p:cNvSpPr>
            <a:spLocks noChangeArrowheads="1"/>
          </p:cNvSpPr>
          <p:nvPr/>
        </p:nvSpPr>
        <p:spPr bwMode="auto">
          <a:xfrm>
            <a:off x="441325" y="2536825"/>
            <a:ext cx="56594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lang="ja-JP" altLang="en-US" sz="2400">
                <a:solidFill>
                  <a:schemeClr val="bg1"/>
                </a:solidFill>
                <a:latin typeface="HG丸ｺﾞｼｯｸM-PRO" pitchFamily="50" charset="-128"/>
                <a:ea typeface="HG丸ｺﾞｼｯｸM-PRO" pitchFamily="50" charset="-128"/>
              </a:rPr>
              <a:t>◎ 個々の発生率が非常に低い。</a:t>
            </a:r>
          </a:p>
        </p:txBody>
      </p:sp>
      <p:sp>
        <p:nvSpPr>
          <p:cNvPr id="5129" name="正方形/長方形 1"/>
          <p:cNvSpPr>
            <a:spLocks noChangeArrowheads="1"/>
          </p:cNvSpPr>
          <p:nvPr/>
        </p:nvSpPr>
        <p:spPr bwMode="auto">
          <a:xfrm>
            <a:off x="1509713" y="5792788"/>
            <a:ext cx="30575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lang="ja-JP" altLang="en-US">
                <a:solidFill>
                  <a:srgbClr val="FF0000"/>
                </a:solidFill>
                <a:latin typeface="HG丸ｺﾞｼｯｸM-PRO" pitchFamily="50" charset="-128"/>
                <a:ea typeface="HG丸ｺﾞｼｯｸM-PRO" pitchFamily="50" charset="-128"/>
              </a:rPr>
              <a:t>未然防止が必要</a:t>
            </a:r>
            <a:endParaRPr lang="ja-JP" altLang="en-US">
              <a:latin typeface="HG丸ｺﾞｼｯｸM-PRO" pitchFamily="50" charset="-128"/>
              <a:ea typeface="HG丸ｺﾞｼｯｸM-PRO" pitchFamily="50" charset="-128"/>
            </a:endParaRPr>
          </a:p>
        </p:txBody>
      </p:sp>
      <p:pic>
        <p:nvPicPr>
          <p:cNvPr id="5130" name="図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756150" y="4887913"/>
            <a:ext cx="1190625" cy="118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1" name="正方形/長方形 10"/>
          <p:cNvSpPr>
            <a:spLocks noChangeArrowheads="1"/>
          </p:cNvSpPr>
          <p:nvPr/>
        </p:nvSpPr>
        <p:spPr bwMode="auto">
          <a:xfrm>
            <a:off x="441325" y="1593850"/>
            <a:ext cx="5160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lang="ja-JP" altLang="en-US" sz="2400">
                <a:solidFill>
                  <a:schemeClr val="bg2"/>
                </a:solidFill>
                <a:latin typeface="HG丸ｺﾞｼｯｸM-PRO" pitchFamily="50" charset="-128"/>
                <a:ea typeface="HG丸ｺﾞｼｯｸM-PRO" pitchFamily="50" charset="-128"/>
              </a:rPr>
              <a:t>職場で発生した問題を解決する。</a:t>
            </a:r>
          </a:p>
        </p:txBody>
      </p:sp>
      <p:sp>
        <p:nvSpPr>
          <p:cNvPr id="3" name="下矢印 2"/>
          <p:cNvSpPr/>
          <p:nvPr/>
        </p:nvSpPr>
        <p:spPr bwMode="auto">
          <a:xfrm>
            <a:off x="7567613" y="3092450"/>
            <a:ext cx="569912" cy="444500"/>
          </a:xfrm>
          <a:prstGeom prst="downArrow">
            <a:avLst/>
          </a:prstGeom>
          <a:solidFill>
            <a:schemeClr val="accent6">
              <a:lumMod val="20000"/>
              <a:lumOff val="80000"/>
            </a:schemeClr>
          </a:solidFill>
          <a:ln w="12700" cap="sq" cmpd="sng" algn="ctr">
            <a:solidFill>
              <a:schemeClr val="bg2"/>
            </a:solidFill>
            <a:prstDash val="solid"/>
            <a:miter lim="800000"/>
            <a:headEnd type="none" w="sm" len="sm"/>
            <a:tailEnd type="none" w="sm" len="sm"/>
          </a:ln>
          <a:effectLst/>
          <a:extLst/>
        </p:spPr>
        <p:txBody>
          <a:bodyPr wrap="none"/>
          <a:lstStyle/>
          <a:p>
            <a:pPr eaLnBrk="1" hangingPunct="1">
              <a:defRPr/>
            </a:pPr>
            <a:endParaRPr lang="ja-JP" altLang="en-US"/>
          </a:p>
        </p:txBody>
      </p:sp>
      <p:sp>
        <p:nvSpPr>
          <p:cNvPr id="5" name="右矢印 4"/>
          <p:cNvSpPr/>
          <p:nvPr/>
        </p:nvSpPr>
        <p:spPr bwMode="auto">
          <a:xfrm>
            <a:off x="5602288" y="1593850"/>
            <a:ext cx="754062" cy="598488"/>
          </a:xfrm>
          <a:prstGeom prst="rightArrow">
            <a:avLst/>
          </a:prstGeom>
          <a:solidFill>
            <a:schemeClr val="bg1">
              <a:lumMod val="20000"/>
              <a:lumOff val="80000"/>
            </a:schemeClr>
          </a:solidFill>
          <a:ln w="12700" cap="sq" cmpd="sng" algn="ctr">
            <a:solidFill>
              <a:schemeClr val="bg2"/>
            </a:solidFill>
            <a:prstDash val="solid"/>
            <a:miter lim="800000"/>
            <a:headEnd type="none" w="sm" len="sm"/>
            <a:tailEnd type="none" w="sm" len="sm"/>
          </a:ln>
          <a:effectLst/>
          <a:extLst/>
        </p:spPr>
        <p:txBody>
          <a:bodyPr wrap="none"/>
          <a:lstStyle/>
          <a:p>
            <a:pPr eaLnBrk="1" hangingPunct="1">
              <a:defRPr/>
            </a:pPr>
            <a:endParaRPr lang="ja-JP" altLang="en-US"/>
          </a:p>
        </p:txBody>
      </p:sp>
      <p:sp>
        <p:nvSpPr>
          <p:cNvPr id="14" name="右矢印 13"/>
          <p:cNvSpPr/>
          <p:nvPr/>
        </p:nvSpPr>
        <p:spPr bwMode="auto">
          <a:xfrm rot="1058171">
            <a:off x="5761038" y="3367088"/>
            <a:ext cx="754062" cy="596900"/>
          </a:xfrm>
          <a:prstGeom prst="rightArrow">
            <a:avLst/>
          </a:prstGeom>
          <a:solidFill>
            <a:schemeClr val="bg1">
              <a:lumMod val="20000"/>
              <a:lumOff val="80000"/>
            </a:schemeClr>
          </a:solidFill>
          <a:ln w="12700" cap="sq" cmpd="sng" algn="ctr">
            <a:solidFill>
              <a:schemeClr val="bg2"/>
            </a:solidFill>
            <a:prstDash val="solid"/>
            <a:miter lim="800000"/>
            <a:headEnd type="none" w="sm" len="sm"/>
            <a:tailEnd type="none" w="sm" len="sm"/>
          </a:ln>
          <a:effectLst/>
          <a:extLst/>
        </p:spPr>
        <p:txBody>
          <a:bodyPr wrap="none"/>
          <a:lstStyle/>
          <a:p>
            <a:pPr eaLnBrk="1" hangingPunct="1">
              <a:defRPr/>
            </a:pPr>
            <a:endParaRPr lang="ja-JP" altLang="en-US"/>
          </a:p>
        </p:txBody>
      </p:sp>
      <p:sp>
        <p:nvSpPr>
          <p:cNvPr id="15" name="下矢印 14"/>
          <p:cNvSpPr/>
          <p:nvPr/>
        </p:nvSpPr>
        <p:spPr bwMode="auto">
          <a:xfrm>
            <a:off x="2554288" y="2078038"/>
            <a:ext cx="569912" cy="444500"/>
          </a:xfrm>
          <a:prstGeom prst="downArrow">
            <a:avLst/>
          </a:prstGeom>
          <a:solidFill>
            <a:schemeClr val="accent6">
              <a:lumMod val="20000"/>
              <a:lumOff val="80000"/>
            </a:schemeClr>
          </a:solidFill>
          <a:ln w="12700" cap="sq" cmpd="sng" algn="ctr">
            <a:solidFill>
              <a:schemeClr val="bg2"/>
            </a:solidFill>
            <a:prstDash val="solid"/>
            <a:miter lim="800000"/>
            <a:headEnd type="none" w="sm" len="sm"/>
            <a:tailEnd type="none" w="sm" len="sm"/>
          </a:ln>
          <a:effectLst/>
          <a:extLst/>
        </p:spPr>
        <p:txBody>
          <a:bodyPr wrap="none"/>
          <a:lstStyle/>
          <a:p>
            <a:pPr eaLnBrk="1" hangingPunct="1">
              <a:defRPr/>
            </a:pPr>
            <a:endParaRPr lang="ja-JP" altLang="en-US"/>
          </a:p>
        </p:txBody>
      </p:sp>
      <p:sp>
        <p:nvSpPr>
          <p:cNvPr id="16" name="下矢印 15"/>
          <p:cNvSpPr/>
          <p:nvPr/>
        </p:nvSpPr>
        <p:spPr bwMode="auto">
          <a:xfrm>
            <a:off x="2554288" y="3892550"/>
            <a:ext cx="569912" cy="446088"/>
          </a:xfrm>
          <a:prstGeom prst="downArrow">
            <a:avLst/>
          </a:prstGeom>
          <a:solidFill>
            <a:schemeClr val="accent6">
              <a:lumMod val="20000"/>
              <a:lumOff val="80000"/>
            </a:schemeClr>
          </a:solidFill>
          <a:ln w="12700" cap="sq" cmpd="sng" algn="ctr">
            <a:solidFill>
              <a:schemeClr val="bg2"/>
            </a:solidFill>
            <a:prstDash val="solid"/>
            <a:miter lim="800000"/>
            <a:headEnd type="none" w="sm" len="sm"/>
            <a:tailEnd type="none" w="sm" len="sm"/>
          </a:ln>
          <a:effectLst/>
          <a:extLst/>
        </p:spPr>
        <p:txBody>
          <a:bodyPr wrap="none"/>
          <a:lstStyle/>
          <a:p>
            <a:pPr eaLnBrk="1" hangingPunct="1">
              <a:defRPr/>
            </a:pPr>
            <a:endParaRPr lang="ja-JP" altLang="en-US"/>
          </a:p>
        </p:txBody>
      </p:sp>
      <p:sp>
        <p:nvSpPr>
          <p:cNvPr id="17" name="下矢印 16"/>
          <p:cNvSpPr/>
          <p:nvPr/>
        </p:nvSpPr>
        <p:spPr bwMode="auto">
          <a:xfrm>
            <a:off x="2554288" y="5362575"/>
            <a:ext cx="569912" cy="444500"/>
          </a:xfrm>
          <a:prstGeom prst="downArrow">
            <a:avLst/>
          </a:prstGeom>
          <a:solidFill>
            <a:schemeClr val="accent6">
              <a:lumMod val="20000"/>
              <a:lumOff val="80000"/>
            </a:schemeClr>
          </a:solidFill>
          <a:ln w="12700" cap="sq" cmpd="sng" algn="ctr">
            <a:solidFill>
              <a:schemeClr val="bg2"/>
            </a:solidFill>
            <a:prstDash val="solid"/>
            <a:miter lim="800000"/>
            <a:headEnd type="none" w="sm" len="sm"/>
            <a:tailEnd type="none" w="sm" len="sm"/>
          </a:ln>
          <a:effectLst/>
          <a:extLst/>
        </p:spPr>
        <p:txBody>
          <a:bodyPr wrap="none"/>
          <a:lstStyle/>
          <a:p>
            <a:pPr eaLnBrk="1" hangingPunct="1">
              <a:defRPr/>
            </a:pPr>
            <a:endParaRPr lang="ja-JP"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nvGraphicFramePr>
        <p:xfrm>
          <a:off x="584200" y="560388"/>
          <a:ext cx="8096250" cy="6013450"/>
        </p:xfrm>
        <a:graphic>
          <a:graphicData uri="http://schemas.openxmlformats.org/drawingml/2006/table">
            <a:tbl>
              <a:tblPr firstRow="1" bandRow="1">
                <a:tableStyleId>{5C22544A-7EE6-4342-B048-85BDC9FD1C3A}</a:tableStyleId>
              </a:tblPr>
              <a:tblGrid>
                <a:gridCol w="420695"/>
                <a:gridCol w="2318120"/>
                <a:gridCol w="2704474"/>
                <a:gridCol w="2652961"/>
              </a:tblGrid>
              <a:tr h="457566">
                <a:tc>
                  <a:txBody>
                    <a:bodyPr/>
                    <a:lstStyle/>
                    <a:p>
                      <a:pPr algn="ctr"/>
                      <a:r>
                        <a:rPr kumimoji="1" lang="ja-JP" altLang="en-US" sz="1800" dirty="0" smtClean="0">
                          <a:solidFill>
                            <a:schemeClr val="bg2"/>
                          </a:solidFill>
                        </a:rPr>
                        <a:t>型</a:t>
                      </a:r>
                      <a:endParaRPr kumimoji="1" lang="ja-JP" altLang="en-US" sz="1800" dirty="0">
                        <a:solidFill>
                          <a:schemeClr val="bg2"/>
                        </a:solidFill>
                      </a:endParaRPr>
                    </a:p>
                  </a:txBody>
                  <a:tcPr marL="91437" marR="91437" marT="45721" marB="45721" anchor="ctr">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algn="ctr"/>
                      <a:r>
                        <a:rPr kumimoji="1" lang="ja-JP" altLang="en-US" sz="1800" dirty="0" smtClean="0">
                          <a:solidFill>
                            <a:schemeClr val="bg2"/>
                          </a:solidFill>
                        </a:rPr>
                        <a:t>テーマ例</a:t>
                      </a:r>
                      <a:endParaRPr kumimoji="1" lang="ja-JP" altLang="en-US" sz="1800" dirty="0">
                        <a:solidFill>
                          <a:schemeClr val="bg2"/>
                        </a:solidFill>
                      </a:endParaRPr>
                    </a:p>
                  </a:txBody>
                  <a:tcPr marL="91437" marR="91437" marT="45721" marB="45721"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algn="ctr"/>
                      <a:r>
                        <a:rPr kumimoji="1" lang="ja-JP" altLang="en-US" sz="1800" dirty="0" smtClean="0">
                          <a:solidFill>
                            <a:schemeClr val="bg2"/>
                          </a:solidFill>
                        </a:rPr>
                        <a:t>特徴</a:t>
                      </a:r>
                      <a:endParaRPr kumimoji="1" lang="ja-JP" altLang="en-US" sz="1800" dirty="0">
                        <a:solidFill>
                          <a:schemeClr val="bg2"/>
                        </a:solidFill>
                      </a:endParaRPr>
                    </a:p>
                  </a:txBody>
                  <a:tcPr marL="91437" marR="91437" marT="45721" marB="45721"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c>
                  <a:txBody>
                    <a:bodyPr/>
                    <a:lstStyle/>
                    <a:p>
                      <a:pPr algn="ctr"/>
                      <a:r>
                        <a:rPr kumimoji="1" lang="ja-JP" altLang="en-US" sz="1800" dirty="0" smtClean="0">
                          <a:solidFill>
                            <a:schemeClr val="bg2"/>
                          </a:solidFill>
                        </a:rPr>
                        <a:t>留意点</a:t>
                      </a:r>
                      <a:endParaRPr kumimoji="1" lang="ja-JP" altLang="en-US" sz="1800" dirty="0">
                        <a:solidFill>
                          <a:schemeClr val="bg2"/>
                        </a:solidFill>
                      </a:endParaRPr>
                    </a:p>
                  </a:txBody>
                  <a:tcPr marL="91437" marR="91437" marT="45721" marB="45721" anchor="ctr">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28575"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tcPr>
                </a:tc>
              </a:tr>
              <a:tr h="1236389">
                <a:tc>
                  <a:txBody>
                    <a:bodyPr/>
                    <a:lstStyle/>
                    <a:p>
                      <a:r>
                        <a:rPr kumimoji="1" lang="ja-JP" altLang="en-US" sz="1400" b="1" dirty="0" smtClean="0">
                          <a:solidFill>
                            <a:schemeClr val="bg2"/>
                          </a:solidFill>
                        </a:rPr>
                        <a:t>問題解決型</a:t>
                      </a:r>
                      <a:endParaRPr kumimoji="1" lang="ja-JP" altLang="en-US" sz="1400" b="1" dirty="0">
                        <a:solidFill>
                          <a:schemeClr val="bg2"/>
                        </a:solidFill>
                      </a:endParaRPr>
                    </a:p>
                  </a:txBody>
                  <a:tcPr marL="91437" marR="91437" marT="216003" marB="45721" vert="eaVert">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tx2">
                        <a:lumMod val="20000"/>
                        <a:lumOff val="80000"/>
                      </a:schemeClr>
                    </a:solidFill>
                  </a:tcPr>
                </a:tc>
                <a:tc rowSpan="2">
                  <a:txBody>
                    <a:bodyPr/>
                    <a:lstStyle/>
                    <a:p>
                      <a:r>
                        <a:rPr kumimoji="1" lang="ja-JP" altLang="en-US" sz="1300" dirty="0" smtClean="0">
                          <a:solidFill>
                            <a:schemeClr val="bg2"/>
                          </a:solidFill>
                        </a:rPr>
                        <a:t>○ムダの低減</a:t>
                      </a:r>
                      <a:endParaRPr kumimoji="1" lang="en-US" altLang="ja-JP" sz="1300" dirty="0" smtClean="0">
                        <a:solidFill>
                          <a:schemeClr val="bg2"/>
                        </a:solidFill>
                      </a:endParaRPr>
                    </a:p>
                    <a:p>
                      <a:r>
                        <a:rPr kumimoji="1" lang="ja-JP" altLang="en-US" sz="1300" dirty="0" smtClean="0">
                          <a:solidFill>
                            <a:schemeClr val="bg2"/>
                          </a:solidFill>
                        </a:rPr>
                        <a:t>○製品のバラツキ低減</a:t>
                      </a:r>
                      <a:endParaRPr kumimoji="1" lang="en-US" altLang="ja-JP" sz="1300" dirty="0" smtClean="0">
                        <a:solidFill>
                          <a:schemeClr val="bg2"/>
                        </a:solidFill>
                      </a:endParaRPr>
                    </a:p>
                    <a:p>
                      <a:r>
                        <a:rPr kumimoji="1" lang="ja-JP" altLang="en-US" sz="1300" dirty="0" smtClean="0">
                          <a:solidFill>
                            <a:schemeClr val="bg2"/>
                          </a:solidFill>
                        </a:rPr>
                        <a:t>○チョコ停の低減</a:t>
                      </a:r>
                      <a:endParaRPr kumimoji="1" lang="en-US" altLang="ja-JP" sz="1300" dirty="0" smtClean="0">
                        <a:solidFill>
                          <a:schemeClr val="bg2"/>
                        </a:solidFill>
                      </a:endParaRPr>
                    </a:p>
                    <a:p>
                      <a:r>
                        <a:rPr kumimoji="1" lang="ja-JP" altLang="en-US" sz="1300" dirty="0" smtClean="0">
                          <a:solidFill>
                            <a:schemeClr val="bg2"/>
                          </a:solidFill>
                        </a:rPr>
                        <a:t>○不良品発生件数の低減</a:t>
                      </a:r>
                      <a:endParaRPr kumimoji="1" lang="en-US" altLang="ja-JP" sz="1300" dirty="0" smtClean="0">
                        <a:solidFill>
                          <a:schemeClr val="bg2"/>
                        </a:solidFill>
                      </a:endParaRPr>
                    </a:p>
                    <a:p>
                      <a:r>
                        <a:rPr kumimoji="1" lang="ja-JP" altLang="en-US" sz="1300" dirty="0" smtClean="0">
                          <a:solidFill>
                            <a:schemeClr val="bg2"/>
                          </a:solidFill>
                        </a:rPr>
                        <a:t>○処理遅延件数の低減</a:t>
                      </a:r>
                      <a:endParaRPr kumimoji="1" lang="en-US" altLang="ja-JP" sz="1300" dirty="0" smtClean="0">
                        <a:solidFill>
                          <a:schemeClr val="bg2"/>
                        </a:solidFill>
                      </a:endParaRPr>
                    </a:p>
                    <a:p>
                      <a:r>
                        <a:rPr kumimoji="1" lang="ja-JP" altLang="en-US" sz="1300" dirty="0" smtClean="0">
                          <a:solidFill>
                            <a:schemeClr val="bg2"/>
                          </a:solidFill>
                        </a:rPr>
                        <a:t>○作業ミスの低減</a:t>
                      </a:r>
                      <a:endParaRPr kumimoji="1" lang="en-US" altLang="ja-JP" sz="1300" dirty="0" smtClean="0">
                        <a:solidFill>
                          <a:schemeClr val="bg2"/>
                        </a:solidFill>
                      </a:endParaRPr>
                    </a:p>
                    <a:p>
                      <a:r>
                        <a:rPr kumimoji="1" lang="ja-JP" altLang="en-US" sz="1300" dirty="0" smtClean="0">
                          <a:solidFill>
                            <a:schemeClr val="bg2"/>
                          </a:solidFill>
                        </a:rPr>
                        <a:t>○調剤ミスの撲滅</a:t>
                      </a:r>
                      <a:endParaRPr kumimoji="1" lang="en-US" altLang="ja-JP" sz="1300" dirty="0" smtClean="0">
                        <a:solidFill>
                          <a:schemeClr val="bg2"/>
                        </a:solidFill>
                      </a:endParaRPr>
                    </a:p>
                    <a:p>
                      <a:r>
                        <a:rPr kumimoji="1" lang="ja-JP" altLang="en-US" sz="1300" dirty="0" smtClean="0">
                          <a:solidFill>
                            <a:schemeClr val="bg2"/>
                          </a:solidFill>
                        </a:rPr>
                        <a:t>○ファイル保存料の低減</a:t>
                      </a:r>
                      <a:endParaRPr kumimoji="1" lang="en-US" altLang="ja-JP" sz="1300" dirty="0" smtClean="0">
                        <a:solidFill>
                          <a:schemeClr val="bg2"/>
                        </a:solidFill>
                      </a:endParaRPr>
                    </a:p>
                    <a:p>
                      <a:endParaRPr kumimoji="1" lang="ja-JP" altLang="en-US" sz="1300" dirty="0">
                        <a:solidFill>
                          <a:schemeClr val="bg2"/>
                        </a:solidFill>
                      </a:endParaRPr>
                    </a:p>
                  </a:txBody>
                  <a:tcPr marL="91437" marR="91437" marT="45721" marB="45721"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tx2">
                        <a:lumMod val="20000"/>
                        <a:lumOff val="80000"/>
                      </a:schemeClr>
                    </a:solidFill>
                  </a:tcPr>
                </a:tc>
                <a:tc>
                  <a:txBody>
                    <a:bodyPr/>
                    <a:lstStyle/>
                    <a:p>
                      <a:r>
                        <a:rPr kumimoji="1" lang="ja-JP" altLang="en-US" sz="1300" dirty="0" smtClean="0">
                          <a:solidFill>
                            <a:schemeClr val="bg2"/>
                          </a:solidFill>
                        </a:rPr>
                        <a:t>○職場で発生している問題の原因</a:t>
                      </a:r>
                      <a:endParaRPr kumimoji="1" lang="en-US" altLang="ja-JP" sz="1300" dirty="0" smtClean="0">
                        <a:solidFill>
                          <a:schemeClr val="bg2"/>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dirty="0" smtClean="0">
                          <a:solidFill>
                            <a:schemeClr val="bg2"/>
                          </a:solidFill>
                        </a:rPr>
                        <a:t>　を追究して対策を導く取り組み。</a:t>
                      </a:r>
                      <a:endParaRPr kumimoji="1" lang="en-US" altLang="ja-JP" sz="1300" dirty="0" smtClean="0">
                        <a:solidFill>
                          <a:schemeClr val="bg2"/>
                        </a:solidFill>
                      </a:endParaRPr>
                    </a:p>
                    <a:p>
                      <a:r>
                        <a:rPr kumimoji="1" lang="ja-JP" altLang="en-US" sz="1300" dirty="0" smtClean="0">
                          <a:solidFill>
                            <a:schemeClr val="bg2"/>
                          </a:solidFill>
                        </a:rPr>
                        <a:t>○ほとんどの問題は問題解決型で</a:t>
                      </a:r>
                      <a:endParaRPr kumimoji="1" lang="en-US" altLang="ja-JP" sz="1300" dirty="0" smtClean="0">
                        <a:solidFill>
                          <a:schemeClr val="bg2"/>
                        </a:solidFill>
                      </a:endParaRPr>
                    </a:p>
                    <a:p>
                      <a:r>
                        <a:rPr kumimoji="1" lang="ja-JP" altLang="en-US" sz="1300" dirty="0" smtClean="0">
                          <a:solidFill>
                            <a:schemeClr val="bg2"/>
                          </a:solidFill>
                        </a:rPr>
                        <a:t>　解決できる。</a:t>
                      </a:r>
                      <a:endParaRPr kumimoji="1" lang="ja-JP" altLang="en-US" sz="1300" dirty="0">
                        <a:solidFill>
                          <a:schemeClr val="bg2"/>
                        </a:solidFill>
                      </a:endParaRPr>
                    </a:p>
                  </a:txBody>
                  <a:tcPr marL="91437" marR="91437" marT="45721" marB="45721">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tx2">
                        <a:lumMod val="20000"/>
                        <a:lumOff val="80000"/>
                      </a:schemeClr>
                    </a:solidFill>
                  </a:tcPr>
                </a:tc>
                <a:tc>
                  <a:txBody>
                    <a:bodyPr/>
                    <a:lstStyle/>
                    <a:p>
                      <a:r>
                        <a:rPr kumimoji="1" lang="ja-JP" altLang="en-US" sz="1300" dirty="0" smtClean="0">
                          <a:solidFill>
                            <a:schemeClr val="bg2"/>
                          </a:solidFill>
                        </a:rPr>
                        <a:t>○真の要因を突き止めて検証</a:t>
                      </a:r>
                      <a:endParaRPr kumimoji="1" lang="en-US" altLang="ja-JP" sz="1300" dirty="0" smtClean="0">
                        <a:solidFill>
                          <a:schemeClr val="bg2"/>
                        </a:solidFill>
                      </a:endParaRPr>
                    </a:p>
                    <a:p>
                      <a:r>
                        <a:rPr kumimoji="1" lang="ja-JP" altLang="en-US" sz="1300" dirty="0" smtClean="0">
                          <a:solidFill>
                            <a:schemeClr val="bg2"/>
                          </a:solidFill>
                        </a:rPr>
                        <a:t>　することが大切。</a:t>
                      </a:r>
                      <a:endParaRPr kumimoji="1" lang="en-US" altLang="ja-JP" sz="1300" dirty="0" smtClean="0">
                        <a:solidFill>
                          <a:schemeClr val="bg2"/>
                        </a:solidFill>
                      </a:endParaRPr>
                    </a:p>
                    <a:p>
                      <a:r>
                        <a:rPr kumimoji="1" lang="ja-JP" altLang="en-US" sz="1300" dirty="0" smtClean="0">
                          <a:solidFill>
                            <a:schemeClr val="bg2"/>
                          </a:solidFill>
                        </a:rPr>
                        <a:t>○テーマが対策そのものになって</a:t>
                      </a:r>
                      <a:endParaRPr kumimoji="1" lang="en-US" altLang="ja-JP" sz="1300" dirty="0" smtClean="0">
                        <a:solidFill>
                          <a:schemeClr val="bg2"/>
                        </a:solidFill>
                      </a:endParaRPr>
                    </a:p>
                    <a:p>
                      <a:r>
                        <a:rPr kumimoji="1" lang="ja-JP" altLang="en-US" sz="1300" dirty="0" smtClean="0">
                          <a:solidFill>
                            <a:schemeClr val="bg2"/>
                          </a:solidFill>
                        </a:rPr>
                        <a:t>　いると、新たな視点での対策は</a:t>
                      </a:r>
                      <a:endParaRPr kumimoji="1" lang="en-US" altLang="ja-JP" sz="1300" dirty="0" smtClean="0">
                        <a:solidFill>
                          <a:schemeClr val="bg2"/>
                        </a:solidFill>
                      </a:endParaRPr>
                    </a:p>
                    <a:p>
                      <a:r>
                        <a:rPr kumimoji="1" lang="ja-JP" altLang="en-US" sz="1300" dirty="0" smtClean="0">
                          <a:solidFill>
                            <a:schemeClr val="bg2"/>
                          </a:solidFill>
                        </a:rPr>
                        <a:t>　望めない。</a:t>
                      </a:r>
                      <a:endParaRPr kumimoji="1" lang="ja-JP" altLang="en-US" sz="1300" dirty="0">
                        <a:solidFill>
                          <a:schemeClr val="bg2"/>
                        </a:solidFill>
                      </a:endParaRPr>
                    </a:p>
                  </a:txBody>
                  <a:tcPr marL="91437" marR="91437" marT="45721" marB="45721">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tx2">
                        <a:lumMod val="20000"/>
                        <a:lumOff val="80000"/>
                      </a:schemeClr>
                    </a:solidFill>
                  </a:tcPr>
                </a:tc>
              </a:tr>
              <a:tr h="1478301">
                <a:tc>
                  <a:txBody>
                    <a:bodyPr/>
                    <a:lstStyle/>
                    <a:p>
                      <a:r>
                        <a:rPr kumimoji="1" lang="ja-JP" altLang="en-US" sz="1400" b="1" dirty="0" smtClean="0">
                          <a:solidFill>
                            <a:schemeClr val="bg2"/>
                          </a:solidFill>
                        </a:rPr>
                        <a:t>施策実行型</a:t>
                      </a:r>
                      <a:endParaRPr kumimoji="1" lang="ja-JP" altLang="en-US" sz="1400" b="1" dirty="0">
                        <a:solidFill>
                          <a:schemeClr val="bg2"/>
                        </a:solidFill>
                      </a:endParaRPr>
                    </a:p>
                  </a:txBody>
                  <a:tcPr marL="91437" marR="91437" marT="216003" marB="45721" vert="eaVert">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tx2">
                        <a:lumMod val="20000"/>
                        <a:lumOff val="80000"/>
                      </a:schemeClr>
                    </a:solidFill>
                  </a:tcPr>
                </a:tc>
                <a:tc vMerge="1">
                  <a:txBody>
                    <a:bodyPr/>
                    <a:lstStyle/>
                    <a:p>
                      <a:endParaRPr kumimoji="1" lang="ja-JP" altLang="en-US"/>
                    </a:p>
                  </a:txBody>
                  <a:tcPr/>
                </a:tc>
                <a:tc>
                  <a:txBody>
                    <a:bodyPr/>
                    <a:lstStyle/>
                    <a:p>
                      <a:r>
                        <a:rPr kumimoji="1" lang="ja-JP" altLang="en-US" sz="1300" dirty="0" smtClean="0">
                          <a:solidFill>
                            <a:schemeClr val="bg2"/>
                          </a:solidFill>
                        </a:rPr>
                        <a:t>○要因・対策が見えているとすぐに</a:t>
                      </a:r>
                      <a:endParaRPr kumimoji="1" lang="en-US" altLang="ja-JP" sz="1300" dirty="0" smtClean="0">
                        <a:solidFill>
                          <a:schemeClr val="bg2"/>
                        </a:solidFill>
                      </a:endParaRPr>
                    </a:p>
                    <a:p>
                      <a:r>
                        <a:rPr kumimoji="1" lang="ja-JP" altLang="en-US" sz="1300" dirty="0" smtClean="0">
                          <a:solidFill>
                            <a:schemeClr val="bg2"/>
                          </a:solidFill>
                        </a:rPr>
                        <a:t>　対策を実施することができるので、</a:t>
                      </a:r>
                      <a:endParaRPr kumimoji="1" lang="en-US" altLang="ja-JP" sz="1300" dirty="0" smtClean="0">
                        <a:solidFill>
                          <a:schemeClr val="bg2"/>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dirty="0" smtClean="0">
                          <a:solidFill>
                            <a:schemeClr val="bg2"/>
                          </a:solidFill>
                        </a:rPr>
                        <a:t>　改善のスピードアップ化がはから</a:t>
                      </a:r>
                      <a:endParaRPr kumimoji="1" lang="en-US" altLang="ja-JP" sz="1300" dirty="0" smtClean="0">
                        <a:solidFill>
                          <a:schemeClr val="bg2"/>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dirty="0" smtClean="0">
                          <a:solidFill>
                            <a:schemeClr val="bg2"/>
                          </a:solidFill>
                        </a:rPr>
                        <a:t>　れる。</a:t>
                      </a:r>
                      <a:endParaRPr kumimoji="1" lang="ja-JP" altLang="en-US" sz="1300" dirty="0">
                        <a:solidFill>
                          <a:schemeClr val="bg2"/>
                        </a:solidFill>
                      </a:endParaRPr>
                    </a:p>
                  </a:txBody>
                  <a:tcPr marL="91437" marR="91437" marT="45721" marB="45721">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tx2">
                        <a:lumMod val="20000"/>
                        <a:lumOff val="80000"/>
                      </a:schemeClr>
                    </a:solidFill>
                  </a:tcPr>
                </a:tc>
                <a:tc>
                  <a:txBody>
                    <a:bodyPr/>
                    <a:lstStyle/>
                    <a:p>
                      <a:r>
                        <a:rPr kumimoji="1" lang="ja-JP" altLang="en-US" sz="1300" dirty="0" smtClean="0">
                          <a:solidFill>
                            <a:schemeClr val="bg2"/>
                          </a:solidFill>
                        </a:rPr>
                        <a:t>○要因と対策が分かったつもりに</a:t>
                      </a:r>
                      <a:endParaRPr kumimoji="1" lang="en-US" altLang="ja-JP" sz="1300" dirty="0" smtClean="0">
                        <a:solidFill>
                          <a:schemeClr val="bg2"/>
                        </a:solidFill>
                      </a:endParaRPr>
                    </a:p>
                    <a:p>
                      <a:r>
                        <a:rPr kumimoji="1" lang="ja-JP" altLang="en-US" sz="1300" dirty="0" smtClean="0">
                          <a:solidFill>
                            <a:schemeClr val="bg2"/>
                          </a:solidFill>
                        </a:rPr>
                        <a:t>　なって、的外れな対策になること</a:t>
                      </a:r>
                      <a:endParaRPr kumimoji="1" lang="en-US" altLang="ja-JP" sz="1300" dirty="0" smtClean="0">
                        <a:solidFill>
                          <a:schemeClr val="bg2"/>
                        </a:solidFill>
                      </a:endParaRPr>
                    </a:p>
                    <a:p>
                      <a:r>
                        <a:rPr kumimoji="1" lang="ja-JP" altLang="en-US" sz="1300" dirty="0" smtClean="0">
                          <a:solidFill>
                            <a:schemeClr val="bg2"/>
                          </a:solidFill>
                        </a:rPr>
                        <a:t>　もあるので、現状把握でしっかり</a:t>
                      </a:r>
                      <a:endParaRPr kumimoji="1" lang="en-US" altLang="ja-JP" sz="1300" dirty="0" smtClean="0">
                        <a:solidFill>
                          <a:schemeClr val="bg2"/>
                        </a:solidFill>
                      </a:endParaRPr>
                    </a:p>
                    <a:p>
                      <a:r>
                        <a:rPr kumimoji="1" lang="ja-JP" altLang="en-US" sz="1300" dirty="0" smtClean="0">
                          <a:solidFill>
                            <a:schemeClr val="bg2"/>
                          </a:solidFill>
                        </a:rPr>
                        <a:t>　確認しておく。</a:t>
                      </a:r>
                      <a:endParaRPr kumimoji="1" lang="en-US" altLang="ja-JP" sz="1300" dirty="0" smtClean="0">
                        <a:solidFill>
                          <a:schemeClr val="bg2"/>
                        </a:solidFill>
                      </a:endParaRPr>
                    </a:p>
                    <a:p>
                      <a:r>
                        <a:rPr kumimoji="1" lang="ja-JP" altLang="en-US" sz="1300" dirty="0" smtClean="0">
                          <a:solidFill>
                            <a:schemeClr val="bg2"/>
                          </a:solidFill>
                        </a:rPr>
                        <a:t>○「活動時間がとれないので、施策</a:t>
                      </a:r>
                      <a:endParaRPr kumimoji="1" lang="en-US" altLang="ja-JP" sz="1300" dirty="0" smtClean="0">
                        <a:solidFill>
                          <a:schemeClr val="bg2"/>
                        </a:solidFill>
                      </a:endParaRPr>
                    </a:p>
                    <a:p>
                      <a:r>
                        <a:rPr kumimoji="1" lang="ja-JP" altLang="en-US" sz="1300" dirty="0" smtClean="0">
                          <a:solidFill>
                            <a:schemeClr val="bg2"/>
                          </a:solidFill>
                        </a:rPr>
                        <a:t>　実行型で早く終わりたいな」 は</a:t>
                      </a:r>
                      <a:endParaRPr kumimoji="1" lang="en-US" altLang="ja-JP" sz="1300" dirty="0" smtClean="0">
                        <a:solidFill>
                          <a:schemeClr val="bg2"/>
                        </a:solidFill>
                      </a:endParaRPr>
                    </a:p>
                    <a:p>
                      <a:r>
                        <a:rPr kumimoji="1" lang="ja-JP" altLang="en-US" sz="1300" dirty="0" smtClean="0">
                          <a:solidFill>
                            <a:schemeClr val="bg2"/>
                          </a:solidFill>
                        </a:rPr>
                        <a:t>　ご法度。</a:t>
                      </a:r>
                      <a:endParaRPr kumimoji="1" lang="en-US" altLang="ja-JP" sz="1300" dirty="0" smtClean="0">
                        <a:solidFill>
                          <a:schemeClr val="bg2"/>
                        </a:solidFill>
                      </a:endParaRPr>
                    </a:p>
                  </a:txBody>
                  <a:tcPr marL="91437" marR="91437" marT="45721" marB="45721">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tx2">
                        <a:lumMod val="20000"/>
                        <a:lumOff val="80000"/>
                      </a:schemeClr>
                    </a:solidFill>
                  </a:tcPr>
                </a:tc>
              </a:tr>
              <a:tr h="1420597">
                <a:tc>
                  <a:txBody>
                    <a:bodyPr/>
                    <a:lstStyle/>
                    <a:p>
                      <a:r>
                        <a:rPr kumimoji="1" lang="ja-JP" altLang="en-US" sz="1400" b="1" dirty="0" smtClean="0">
                          <a:solidFill>
                            <a:schemeClr val="bg2"/>
                          </a:solidFill>
                        </a:rPr>
                        <a:t>課題達成型</a:t>
                      </a:r>
                      <a:endParaRPr kumimoji="1" lang="ja-JP" altLang="en-US" sz="1400" b="1" dirty="0">
                        <a:solidFill>
                          <a:schemeClr val="bg2"/>
                        </a:solidFill>
                      </a:endParaRPr>
                    </a:p>
                  </a:txBody>
                  <a:tcPr marL="91437" marR="91437" marT="216003" marB="45721" vert="eaVert">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tx2">
                        <a:lumMod val="20000"/>
                        <a:lumOff val="80000"/>
                      </a:schemeClr>
                    </a:solidFill>
                  </a:tcPr>
                </a:tc>
                <a:tc>
                  <a:txBody>
                    <a:bodyPr/>
                    <a:lstStyle/>
                    <a:p>
                      <a:r>
                        <a:rPr kumimoji="1" lang="ja-JP" altLang="en-US" sz="1300" dirty="0" smtClean="0">
                          <a:solidFill>
                            <a:schemeClr val="bg2"/>
                          </a:solidFill>
                        </a:rPr>
                        <a:t>○お客様満足度の向上</a:t>
                      </a:r>
                      <a:endParaRPr kumimoji="1" lang="en-US" altLang="ja-JP" sz="1300" dirty="0" smtClean="0">
                        <a:solidFill>
                          <a:schemeClr val="bg2"/>
                        </a:solidFill>
                      </a:endParaRPr>
                    </a:p>
                    <a:p>
                      <a:r>
                        <a:rPr kumimoji="1" lang="ja-JP" altLang="en-US" sz="1300" dirty="0" smtClean="0">
                          <a:solidFill>
                            <a:schemeClr val="bg2"/>
                          </a:solidFill>
                        </a:rPr>
                        <a:t>○お客様ニーズの実現</a:t>
                      </a:r>
                      <a:endParaRPr kumimoji="1" lang="en-US" altLang="ja-JP" sz="1300" dirty="0" smtClean="0">
                        <a:solidFill>
                          <a:schemeClr val="bg2"/>
                        </a:solidFill>
                      </a:endParaRPr>
                    </a:p>
                    <a:p>
                      <a:r>
                        <a:rPr kumimoji="1" lang="ja-JP" altLang="en-US" sz="1300" dirty="0" smtClean="0">
                          <a:solidFill>
                            <a:schemeClr val="bg2"/>
                          </a:solidFill>
                        </a:rPr>
                        <a:t>○製造ラインの合理化</a:t>
                      </a:r>
                      <a:endParaRPr kumimoji="1" lang="en-US" altLang="ja-JP" sz="1300" dirty="0" smtClean="0">
                        <a:solidFill>
                          <a:schemeClr val="bg2"/>
                        </a:solidFill>
                      </a:endParaRPr>
                    </a:p>
                    <a:p>
                      <a:r>
                        <a:rPr kumimoji="1" lang="ja-JP" altLang="en-US" sz="1300" dirty="0" smtClean="0">
                          <a:solidFill>
                            <a:schemeClr val="bg2"/>
                          </a:solidFill>
                        </a:rPr>
                        <a:t>○販売力の向上</a:t>
                      </a:r>
                      <a:endParaRPr kumimoji="1" lang="en-US" altLang="ja-JP" sz="1300" dirty="0" smtClean="0">
                        <a:solidFill>
                          <a:schemeClr val="bg2"/>
                        </a:solidFill>
                      </a:endParaRPr>
                    </a:p>
                    <a:p>
                      <a:r>
                        <a:rPr kumimoji="1" lang="ja-JP" altLang="en-US" sz="1300" dirty="0" smtClean="0">
                          <a:solidFill>
                            <a:schemeClr val="bg2"/>
                          </a:solidFill>
                        </a:rPr>
                        <a:t>○生産性の大幅な向上</a:t>
                      </a:r>
                      <a:endParaRPr kumimoji="1" lang="en-US" altLang="ja-JP" sz="1300" dirty="0" smtClean="0">
                        <a:solidFill>
                          <a:schemeClr val="bg2"/>
                        </a:solidFill>
                      </a:endParaRPr>
                    </a:p>
                    <a:p>
                      <a:r>
                        <a:rPr kumimoji="1" lang="ja-JP" altLang="en-US" sz="1300" dirty="0" smtClean="0">
                          <a:solidFill>
                            <a:schemeClr val="bg2"/>
                          </a:solidFill>
                        </a:rPr>
                        <a:t>○業務改革</a:t>
                      </a:r>
                      <a:endParaRPr kumimoji="1" lang="ja-JP" altLang="en-US" sz="1300" dirty="0">
                        <a:solidFill>
                          <a:schemeClr val="bg2"/>
                        </a:solidFill>
                      </a:endParaRPr>
                    </a:p>
                  </a:txBody>
                  <a:tcPr marL="91437" marR="91437" marT="45721" marB="45721">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tx2">
                        <a:lumMod val="20000"/>
                        <a:lumOff val="80000"/>
                      </a:schemeClr>
                    </a:solidFill>
                  </a:tcPr>
                </a:tc>
                <a:tc>
                  <a:txBody>
                    <a:bodyPr/>
                    <a:lstStyle/>
                    <a:p>
                      <a:r>
                        <a:rPr kumimoji="1" lang="ja-JP" altLang="en-US" sz="1300" dirty="0" smtClean="0">
                          <a:solidFill>
                            <a:schemeClr val="bg2"/>
                          </a:solidFill>
                        </a:rPr>
                        <a:t>○上位方針や会社の経営方針を</a:t>
                      </a:r>
                      <a:endParaRPr kumimoji="1" lang="en-US" altLang="ja-JP" sz="1300" dirty="0" smtClean="0">
                        <a:solidFill>
                          <a:schemeClr val="bg2"/>
                        </a:solidFill>
                      </a:endParaRPr>
                    </a:p>
                    <a:p>
                      <a:r>
                        <a:rPr kumimoji="1" lang="ja-JP" altLang="en-US" sz="1300" dirty="0" smtClean="0">
                          <a:solidFill>
                            <a:schemeClr val="bg2"/>
                          </a:solidFill>
                        </a:rPr>
                        <a:t>　受けての取り組み。</a:t>
                      </a:r>
                      <a:endParaRPr kumimoji="1" lang="en-US" altLang="ja-JP" sz="1300" dirty="0" smtClean="0">
                        <a:solidFill>
                          <a:schemeClr val="bg2"/>
                        </a:solidFill>
                      </a:endParaRPr>
                    </a:p>
                    <a:p>
                      <a:r>
                        <a:rPr kumimoji="1" lang="ja-JP" altLang="en-US" sz="1300" dirty="0" smtClean="0">
                          <a:solidFill>
                            <a:schemeClr val="bg2"/>
                          </a:solidFill>
                        </a:rPr>
                        <a:t>○現状お大きく打破するテーマに</a:t>
                      </a:r>
                      <a:endParaRPr kumimoji="1" lang="en-US" altLang="ja-JP" sz="1300" dirty="0" smtClean="0">
                        <a:solidFill>
                          <a:schemeClr val="bg2"/>
                        </a:solidFill>
                      </a:endParaRPr>
                    </a:p>
                    <a:p>
                      <a:r>
                        <a:rPr kumimoji="1" lang="ja-JP" altLang="en-US" sz="1300" dirty="0" smtClean="0">
                          <a:solidFill>
                            <a:schemeClr val="bg2"/>
                          </a:solidFill>
                        </a:rPr>
                        <a:t>　活用できる。</a:t>
                      </a:r>
                      <a:endParaRPr kumimoji="1" lang="en-US" altLang="ja-JP" sz="1300" dirty="0" smtClean="0">
                        <a:solidFill>
                          <a:schemeClr val="bg2"/>
                        </a:solidFill>
                      </a:endParaRPr>
                    </a:p>
                  </a:txBody>
                  <a:tcPr marL="91437" marR="91437" marT="45721" marB="45721">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tx2">
                        <a:lumMod val="20000"/>
                        <a:lumOff val="80000"/>
                      </a:schemeClr>
                    </a:solidFill>
                  </a:tcPr>
                </a:tc>
                <a:tc>
                  <a:txBody>
                    <a:bodyPr/>
                    <a:lstStyle/>
                    <a:p>
                      <a:r>
                        <a:rPr kumimoji="1" lang="ja-JP" altLang="en-US" sz="1300" dirty="0" smtClean="0">
                          <a:solidFill>
                            <a:schemeClr val="bg2"/>
                          </a:solidFill>
                        </a:rPr>
                        <a:t>○目標を達成できる対策を見出せ</a:t>
                      </a:r>
                      <a:endParaRPr kumimoji="1" lang="en-US" altLang="ja-JP" sz="1300" dirty="0" smtClean="0">
                        <a:solidFill>
                          <a:schemeClr val="bg2"/>
                        </a:solidFill>
                      </a:endParaRPr>
                    </a:p>
                    <a:p>
                      <a:r>
                        <a:rPr kumimoji="1" lang="ja-JP" altLang="en-US" sz="1300" dirty="0" smtClean="0">
                          <a:solidFill>
                            <a:schemeClr val="bg2"/>
                          </a:solidFill>
                        </a:rPr>
                        <a:t>　ないこともある。</a:t>
                      </a:r>
                      <a:endParaRPr kumimoji="1" lang="en-US" altLang="ja-JP" sz="1300" dirty="0" smtClean="0">
                        <a:solidFill>
                          <a:schemeClr val="bg2"/>
                        </a:solidFill>
                      </a:endParaRPr>
                    </a:p>
                    <a:p>
                      <a:r>
                        <a:rPr kumimoji="1" lang="ja-JP" altLang="en-US" sz="1300" dirty="0" smtClean="0">
                          <a:solidFill>
                            <a:schemeClr val="bg2"/>
                          </a:solidFill>
                        </a:rPr>
                        <a:t>○問題解決型と比較すると解決に</a:t>
                      </a:r>
                      <a:endParaRPr kumimoji="1" lang="en-US" altLang="ja-JP" sz="1300" dirty="0" smtClean="0">
                        <a:solidFill>
                          <a:schemeClr val="bg2"/>
                        </a:solidFill>
                      </a:endParaRPr>
                    </a:p>
                    <a:p>
                      <a:r>
                        <a:rPr kumimoji="1" lang="ja-JP" altLang="en-US" sz="1300" dirty="0" smtClean="0">
                          <a:solidFill>
                            <a:schemeClr val="bg2"/>
                          </a:solidFill>
                        </a:rPr>
                        <a:t>　時間がかかることが多い。</a:t>
                      </a:r>
                      <a:endParaRPr kumimoji="1" lang="en-US" altLang="ja-JP" sz="1300" dirty="0" smtClean="0">
                        <a:solidFill>
                          <a:schemeClr val="bg2"/>
                        </a:solidFill>
                      </a:endParaRPr>
                    </a:p>
                  </a:txBody>
                  <a:tcPr marL="91437" marR="91437" marT="45721" marB="45721">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tx2">
                        <a:lumMod val="20000"/>
                        <a:lumOff val="80000"/>
                      </a:schemeClr>
                    </a:solidFill>
                  </a:tcPr>
                </a:tc>
              </a:tr>
              <a:tr h="1420597">
                <a:tc>
                  <a:txBody>
                    <a:bodyPr/>
                    <a:lstStyle/>
                    <a:p>
                      <a:r>
                        <a:rPr kumimoji="1" lang="ja-JP" altLang="en-US" sz="1400" b="1" dirty="0" smtClean="0">
                          <a:solidFill>
                            <a:schemeClr val="bg2"/>
                          </a:solidFill>
                        </a:rPr>
                        <a:t>未然防止型</a:t>
                      </a:r>
                      <a:endParaRPr kumimoji="1" lang="ja-JP" altLang="en-US" sz="1400" b="1" dirty="0">
                        <a:solidFill>
                          <a:schemeClr val="bg2"/>
                        </a:solidFill>
                      </a:endParaRPr>
                    </a:p>
                  </a:txBody>
                  <a:tcPr marL="91437" marR="91437" marT="216003" marB="45721" vert="eaVert">
                    <a:lnL w="28575"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solidFill>
                      <a:srgbClr val="FFFF00"/>
                    </a:solidFill>
                  </a:tcPr>
                </a:tc>
                <a:tc>
                  <a:txBody>
                    <a:bodyPr/>
                    <a:lstStyle/>
                    <a:p>
                      <a:r>
                        <a:rPr kumimoji="1" lang="ja-JP" altLang="en-US" sz="1300" dirty="0" smtClean="0">
                          <a:solidFill>
                            <a:schemeClr val="bg2"/>
                          </a:solidFill>
                        </a:rPr>
                        <a:t>○ヒューマンエラー防止</a:t>
                      </a:r>
                      <a:endParaRPr kumimoji="1" lang="en-US" altLang="ja-JP" sz="1300" dirty="0" smtClean="0">
                        <a:solidFill>
                          <a:schemeClr val="bg2"/>
                        </a:solidFill>
                      </a:endParaRPr>
                    </a:p>
                    <a:p>
                      <a:r>
                        <a:rPr kumimoji="1" lang="ja-JP" altLang="en-US" sz="1300" dirty="0" smtClean="0">
                          <a:solidFill>
                            <a:schemeClr val="bg2"/>
                          </a:solidFill>
                        </a:rPr>
                        <a:t>○火災発生の未然防止</a:t>
                      </a:r>
                      <a:endParaRPr kumimoji="1" lang="en-US" altLang="ja-JP" sz="1300" dirty="0" smtClean="0">
                        <a:solidFill>
                          <a:schemeClr val="bg2"/>
                        </a:solidFill>
                      </a:endParaRPr>
                    </a:p>
                    <a:p>
                      <a:r>
                        <a:rPr kumimoji="1" lang="ja-JP" altLang="en-US" sz="1300" dirty="0" smtClean="0">
                          <a:solidFill>
                            <a:schemeClr val="bg2"/>
                          </a:solidFill>
                        </a:rPr>
                        <a:t>○自然災害発生時の</a:t>
                      </a:r>
                      <a:endParaRPr kumimoji="1" lang="en-US" altLang="ja-JP" sz="1300" dirty="0" smtClean="0">
                        <a:solidFill>
                          <a:schemeClr val="bg2"/>
                        </a:solidFill>
                      </a:endParaRPr>
                    </a:p>
                    <a:p>
                      <a:r>
                        <a:rPr kumimoji="1" lang="ja-JP" altLang="en-US" sz="1300" dirty="0" smtClean="0">
                          <a:solidFill>
                            <a:schemeClr val="bg2"/>
                          </a:solidFill>
                        </a:rPr>
                        <a:t>　　障害発生防止</a:t>
                      </a:r>
                      <a:endParaRPr kumimoji="1" lang="en-US" altLang="ja-JP" sz="1300" dirty="0" smtClean="0">
                        <a:solidFill>
                          <a:schemeClr val="bg2"/>
                        </a:solidFill>
                      </a:endParaRPr>
                    </a:p>
                    <a:p>
                      <a:r>
                        <a:rPr kumimoji="1" lang="ja-JP" altLang="en-US" sz="1300" dirty="0" smtClean="0">
                          <a:solidFill>
                            <a:schemeClr val="bg2"/>
                          </a:solidFill>
                        </a:rPr>
                        <a:t>○ＰＬ問題事象の防止</a:t>
                      </a:r>
                      <a:endParaRPr kumimoji="1" lang="en-US" altLang="ja-JP" sz="1300" dirty="0" smtClean="0">
                        <a:solidFill>
                          <a:schemeClr val="bg2"/>
                        </a:solidFill>
                      </a:endParaRPr>
                    </a:p>
                    <a:p>
                      <a:r>
                        <a:rPr kumimoji="1" lang="ja-JP" altLang="en-US" sz="1300" dirty="0" smtClean="0">
                          <a:solidFill>
                            <a:schemeClr val="bg2"/>
                          </a:solidFill>
                        </a:rPr>
                        <a:t>○トラブル未然防止</a:t>
                      </a:r>
                      <a:endParaRPr kumimoji="1" lang="ja-JP" altLang="en-US" sz="1300" dirty="0">
                        <a:solidFill>
                          <a:schemeClr val="bg2"/>
                        </a:solidFill>
                      </a:endParaRPr>
                    </a:p>
                  </a:txBody>
                  <a:tcPr marL="91437" marR="91437" marT="45721" marB="45721">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solidFill>
                      <a:srgbClr val="FFFF00"/>
                    </a:solidFill>
                  </a:tcPr>
                </a:tc>
                <a:tc>
                  <a:txBody>
                    <a:bodyPr/>
                    <a:lstStyle/>
                    <a:p>
                      <a:r>
                        <a:rPr kumimoji="1" lang="ja-JP" altLang="en-US" sz="1300" dirty="0" smtClean="0">
                          <a:solidFill>
                            <a:schemeClr val="bg2"/>
                          </a:solidFill>
                        </a:rPr>
                        <a:t>○起こしてはならない 「事故、災害、</a:t>
                      </a:r>
                      <a:endParaRPr kumimoji="1" lang="en-US" altLang="ja-JP" sz="1300" dirty="0" smtClean="0">
                        <a:solidFill>
                          <a:schemeClr val="bg2"/>
                        </a:solidFill>
                      </a:endParaRPr>
                    </a:p>
                    <a:p>
                      <a:r>
                        <a:rPr kumimoji="1" lang="ja-JP" altLang="en-US" sz="1300" dirty="0" smtClean="0">
                          <a:solidFill>
                            <a:schemeClr val="bg2"/>
                          </a:solidFill>
                        </a:rPr>
                        <a:t>　安全など」 への取り組み。</a:t>
                      </a:r>
                      <a:endParaRPr kumimoji="1" lang="en-US" altLang="ja-JP" sz="1300" dirty="0" smtClean="0">
                        <a:solidFill>
                          <a:schemeClr val="bg2"/>
                        </a:solidFill>
                      </a:endParaRPr>
                    </a:p>
                    <a:p>
                      <a:r>
                        <a:rPr kumimoji="1" lang="ja-JP" altLang="en-US" sz="1300" dirty="0" smtClean="0">
                          <a:solidFill>
                            <a:schemeClr val="bg2"/>
                          </a:solidFill>
                        </a:rPr>
                        <a:t>○これまでの想定範囲を広げて、</a:t>
                      </a:r>
                      <a:endParaRPr kumimoji="1" lang="en-US" altLang="ja-JP" sz="1300" dirty="0" smtClean="0">
                        <a:solidFill>
                          <a:schemeClr val="bg2"/>
                        </a:solidFill>
                      </a:endParaRPr>
                    </a:p>
                    <a:p>
                      <a:r>
                        <a:rPr kumimoji="1" lang="ja-JP" altLang="en-US" sz="1300" dirty="0" smtClean="0">
                          <a:solidFill>
                            <a:schemeClr val="bg2"/>
                          </a:solidFill>
                        </a:rPr>
                        <a:t>　事故、トラブルを未然防止できる。</a:t>
                      </a:r>
                      <a:endParaRPr kumimoji="1" lang="ja-JP" altLang="en-US" sz="1300" dirty="0">
                        <a:solidFill>
                          <a:schemeClr val="bg2"/>
                        </a:solidFill>
                      </a:endParaRPr>
                    </a:p>
                  </a:txBody>
                  <a:tcPr marL="91437" marR="91437" marT="45721" marB="45721">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solidFill>
                      <a:srgbClr val="FFFF00"/>
                    </a:solidFill>
                  </a:tcPr>
                </a:tc>
                <a:tc>
                  <a:txBody>
                    <a:bodyPr/>
                    <a:lstStyle/>
                    <a:p>
                      <a:r>
                        <a:rPr kumimoji="1" lang="ja-JP" altLang="en-US" sz="1300" dirty="0" smtClean="0">
                          <a:solidFill>
                            <a:schemeClr val="bg2"/>
                          </a:solidFill>
                        </a:rPr>
                        <a:t>○専門的で難しく感じるかもしれな</a:t>
                      </a:r>
                      <a:endParaRPr kumimoji="1" lang="en-US" altLang="ja-JP" sz="1300" dirty="0" smtClean="0">
                        <a:solidFill>
                          <a:schemeClr val="bg2"/>
                        </a:solidFill>
                      </a:endParaRPr>
                    </a:p>
                    <a:p>
                      <a:r>
                        <a:rPr kumimoji="1" lang="ja-JP" altLang="en-US" sz="1300" dirty="0" smtClean="0">
                          <a:solidFill>
                            <a:schemeClr val="bg2"/>
                          </a:solidFill>
                        </a:rPr>
                        <a:t>　いが、チャンスがあれば挑戦して</a:t>
                      </a:r>
                      <a:endParaRPr kumimoji="1" lang="en-US" altLang="ja-JP" sz="1300" dirty="0" smtClean="0">
                        <a:solidFill>
                          <a:schemeClr val="bg2"/>
                        </a:solidFill>
                      </a:endParaRPr>
                    </a:p>
                    <a:p>
                      <a:r>
                        <a:rPr kumimoji="1" lang="ja-JP" altLang="en-US" sz="1300" dirty="0" smtClean="0">
                          <a:solidFill>
                            <a:schemeClr val="bg2"/>
                          </a:solidFill>
                        </a:rPr>
                        <a:t>　ほしい。</a:t>
                      </a:r>
                      <a:endParaRPr kumimoji="1" lang="en-US" altLang="ja-JP" sz="1300" dirty="0" smtClean="0">
                        <a:solidFill>
                          <a:schemeClr val="bg2"/>
                        </a:solidFill>
                      </a:endParaRPr>
                    </a:p>
                    <a:p>
                      <a:r>
                        <a:rPr kumimoji="1" lang="ja-JP" altLang="en-US" sz="1300" dirty="0" smtClean="0">
                          <a:solidFill>
                            <a:schemeClr val="bg2"/>
                          </a:solidFill>
                        </a:rPr>
                        <a:t>○活動の所要時間が長くなること</a:t>
                      </a:r>
                      <a:endParaRPr kumimoji="1" lang="en-US" altLang="ja-JP" sz="1300" dirty="0" smtClean="0">
                        <a:solidFill>
                          <a:schemeClr val="bg2"/>
                        </a:solidFill>
                      </a:endParaRPr>
                    </a:p>
                    <a:p>
                      <a:r>
                        <a:rPr kumimoji="1" lang="ja-JP" altLang="en-US" sz="1300" dirty="0" smtClean="0">
                          <a:solidFill>
                            <a:schemeClr val="bg2"/>
                          </a:solidFill>
                        </a:rPr>
                        <a:t>　が多い。</a:t>
                      </a:r>
                      <a:endParaRPr kumimoji="1" lang="en-US" altLang="ja-JP" sz="1300" dirty="0" smtClean="0">
                        <a:solidFill>
                          <a:schemeClr val="bg2"/>
                        </a:solidFill>
                      </a:endParaRPr>
                    </a:p>
                    <a:p>
                      <a:endParaRPr kumimoji="1" lang="ja-JP" altLang="en-US" sz="1300" dirty="0">
                        <a:solidFill>
                          <a:schemeClr val="bg2"/>
                        </a:solidFill>
                      </a:endParaRPr>
                    </a:p>
                  </a:txBody>
                  <a:tcPr marL="91437" marR="91437" marT="45721" marB="45721">
                    <a:lnL w="6350" cap="flat" cmpd="sng" algn="ctr">
                      <a:solidFill>
                        <a:schemeClr val="bg2"/>
                      </a:solidFill>
                      <a:prstDash val="solid"/>
                      <a:round/>
                      <a:headEnd type="none" w="med" len="med"/>
                      <a:tailEnd type="none" w="med" len="med"/>
                    </a:lnL>
                    <a:lnR w="28575"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solidFill>
                      <a:srgbClr val="FFFF00"/>
                    </a:solidFill>
                  </a:tcPr>
                </a:tc>
              </a:tr>
            </a:tbl>
          </a:graphicData>
        </a:graphic>
      </p:graphicFrame>
      <p:sp>
        <p:nvSpPr>
          <p:cNvPr id="6178" name="テキスト ボックス 2"/>
          <p:cNvSpPr txBox="1">
            <a:spLocks noChangeArrowheads="1"/>
          </p:cNvSpPr>
          <p:nvPr/>
        </p:nvSpPr>
        <p:spPr bwMode="auto">
          <a:xfrm>
            <a:off x="747713" y="128588"/>
            <a:ext cx="77390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lang="ja-JP" altLang="en-US" sz="2000" b="1">
                <a:solidFill>
                  <a:schemeClr val="bg2"/>
                </a:solidFill>
                <a:latin typeface="HG丸ｺﾞｼｯｸM-PRO" pitchFamily="50" charset="-128"/>
                <a:ea typeface="HG丸ｺﾞｼｯｸM-PRO" pitchFamily="50" charset="-128"/>
              </a:rPr>
              <a:t>テーマ例および４つの型の特徴・留意点</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Text Box 2"/>
          <p:cNvSpPr txBox="1">
            <a:spLocks noChangeArrowheads="1"/>
          </p:cNvSpPr>
          <p:nvPr/>
        </p:nvSpPr>
        <p:spPr bwMode="auto">
          <a:xfrm>
            <a:off x="327025" y="254000"/>
            <a:ext cx="8018463" cy="836613"/>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kumimoji="0" lang="ja-JP" altLang="en-US" sz="4800" b="1" dirty="0">
                <a:effectLst>
                  <a:outerShdw blurRad="38100" dist="38100" dir="2700000" algn="tl">
                    <a:srgbClr val="000000"/>
                  </a:outerShdw>
                </a:effectLst>
                <a:ea typeface="HG創英角ﾎﾟｯﾌﾟ体" panose="040B0A09000000000000" pitchFamily="49" charset="-128"/>
              </a:rPr>
              <a:t>未然防止型</a:t>
            </a:r>
            <a:r>
              <a:rPr kumimoji="0" lang="ja-JP" altLang="en-US" sz="4400" b="1" dirty="0">
                <a:effectLst>
                  <a:outerShdw blurRad="38100" dist="38100" dir="2700000" algn="tl">
                    <a:srgbClr val="000000"/>
                  </a:outerShdw>
                </a:effectLst>
                <a:ea typeface="HG創英角ﾎﾟｯﾌﾟ体" panose="040B0A09000000000000" pitchFamily="49" charset="-128"/>
              </a:rPr>
              <a:t>の</a:t>
            </a:r>
            <a:r>
              <a:rPr kumimoji="0" lang="ja-JP" altLang="en-US" sz="4800" b="1" dirty="0">
                <a:effectLst>
                  <a:outerShdw blurRad="38100" dist="38100" dir="2700000" algn="tl">
                    <a:srgbClr val="000000"/>
                  </a:outerShdw>
                </a:effectLst>
                <a:ea typeface="HG創英角ﾎﾟｯﾌﾟ体" panose="040B0A09000000000000" pitchFamily="49" charset="-128"/>
              </a:rPr>
              <a:t>手順</a:t>
            </a:r>
          </a:p>
        </p:txBody>
      </p:sp>
      <p:grpSp>
        <p:nvGrpSpPr>
          <p:cNvPr id="151575" name="Group 23"/>
          <p:cNvGrpSpPr>
            <a:grpSpLocks/>
          </p:cNvGrpSpPr>
          <p:nvPr/>
        </p:nvGrpSpPr>
        <p:grpSpPr bwMode="auto">
          <a:xfrm>
            <a:off x="622300" y="1068388"/>
            <a:ext cx="4643438" cy="1492250"/>
            <a:chOff x="392" y="673"/>
            <a:chExt cx="2925" cy="940"/>
          </a:xfrm>
        </p:grpSpPr>
        <p:sp>
          <p:nvSpPr>
            <p:cNvPr id="7197" name="Text Box 3"/>
            <p:cNvSpPr txBox="1">
              <a:spLocks noChangeArrowheads="1"/>
            </p:cNvSpPr>
            <p:nvPr/>
          </p:nvSpPr>
          <p:spPr bwMode="auto">
            <a:xfrm>
              <a:off x="1555" y="896"/>
              <a:ext cx="176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kumimoji="0" lang="ja-JP" altLang="en-US" sz="1600" b="1">
                  <a:solidFill>
                    <a:schemeClr val="hlink"/>
                  </a:solidFill>
                  <a:ea typeface="HGP創英角ｺﾞｼｯｸUB" pitchFamily="50" charset="-128"/>
                </a:rPr>
                <a:t>手順</a:t>
              </a:r>
              <a:r>
                <a:rPr kumimoji="0" lang="ja-JP" altLang="en-US" sz="2000" b="1">
                  <a:solidFill>
                    <a:schemeClr val="hlink"/>
                  </a:solidFill>
                  <a:ea typeface="HGP創英角ｺﾞｼｯｸUB" pitchFamily="50" charset="-128"/>
                </a:rPr>
                <a:t>１．</a:t>
              </a:r>
              <a:r>
                <a:rPr kumimoji="0" lang="ja-JP" altLang="en-US" sz="2000" b="1">
                  <a:ea typeface="HGP創英角ｺﾞｼｯｸUB" pitchFamily="50" charset="-128"/>
                </a:rPr>
                <a:t> </a:t>
              </a:r>
              <a:r>
                <a:rPr kumimoji="0" lang="ja-JP" altLang="en-US" sz="2000" b="1">
                  <a:solidFill>
                    <a:srgbClr val="000000"/>
                  </a:solidFill>
                  <a:ea typeface="HGP創英角ｺﾞｼｯｸUB" pitchFamily="50" charset="-128"/>
                </a:rPr>
                <a:t>テーマの選定</a:t>
              </a:r>
            </a:p>
          </p:txBody>
        </p:sp>
        <p:pic>
          <p:nvPicPr>
            <p:cNvPr id="7198"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2" y="673"/>
              <a:ext cx="1103" cy="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51576" name="Group 24"/>
          <p:cNvGrpSpPr>
            <a:grpSpLocks/>
          </p:cNvGrpSpPr>
          <p:nvPr/>
        </p:nvGrpSpPr>
        <p:grpSpPr bwMode="auto">
          <a:xfrm>
            <a:off x="2803525" y="1303338"/>
            <a:ext cx="4506913" cy="1289050"/>
            <a:chOff x="1766" y="821"/>
            <a:chExt cx="2839" cy="812"/>
          </a:xfrm>
        </p:grpSpPr>
        <p:sp>
          <p:nvSpPr>
            <p:cNvPr id="7194" name="Text Box 4"/>
            <p:cNvSpPr txBox="1">
              <a:spLocks noChangeArrowheads="1"/>
            </p:cNvSpPr>
            <p:nvPr/>
          </p:nvSpPr>
          <p:spPr bwMode="auto">
            <a:xfrm>
              <a:off x="1766" y="1327"/>
              <a:ext cx="220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kumimoji="0" lang="ja-JP" altLang="en-US" sz="1600" b="1">
                  <a:solidFill>
                    <a:schemeClr val="hlink"/>
                  </a:solidFill>
                  <a:ea typeface="HGP創英角ｺﾞｼｯｸUB" pitchFamily="50" charset="-128"/>
                </a:rPr>
                <a:t>手順</a:t>
              </a:r>
              <a:r>
                <a:rPr kumimoji="0" lang="ja-JP" altLang="en-US" sz="2000" b="1">
                  <a:solidFill>
                    <a:schemeClr val="hlink"/>
                  </a:solidFill>
                  <a:ea typeface="HGP創英角ｺﾞｼｯｸUB" pitchFamily="50" charset="-128"/>
                </a:rPr>
                <a:t>２．</a:t>
              </a:r>
              <a:r>
                <a:rPr kumimoji="0" lang="ja-JP" altLang="en-US" sz="2000" b="1">
                  <a:ea typeface="HGP創英角ｺﾞｼｯｸUB" pitchFamily="50" charset="-128"/>
                </a:rPr>
                <a:t> </a:t>
              </a:r>
              <a:r>
                <a:rPr kumimoji="0" lang="ja-JP" altLang="en-US" sz="2000" b="1">
                  <a:solidFill>
                    <a:srgbClr val="000000"/>
                  </a:solidFill>
                  <a:ea typeface="HGP創英角ｺﾞｼｯｸUB" pitchFamily="50" charset="-128"/>
                </a:rPr>
                <a:t>現状把握と目標設定</a:t>
              </a:r>
            </a:p>
          </p:txBody>
        </p:sp>
        <p:pic>
          <p:nvPicPr>
            <p:cNvPr id="7195" name="Picture 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06" y="821"/>
              <a:ext cx="799" cy="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96" name="Line 17"/>
            <p:cNvSpPr>
              <a:spLocks noChangeShapeType="1"/>
            </p:cNvSpPr>
            <p:nvPr/>
          </p:nvSpPr>
          <p:spPr bwMode="auto">
            <a:xfrm>
              <a:off x="1886" y="1152"/>
              <a:ext cx="94" cy="165"/>
            </a:xfrm>
            <a:prstGeom prst="line">
              <a:avLst/>
            </a:prstGeom>
            <a:noFill/>
            <a:ln w="38100" cap="rnd">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1577" name="Group 25"/>
          <p:cNvGrpSpPr>
            <a:grpSpLocks/>
          </p:cNvGrpSpPr>
          <p:nvPr/>
        </p:nvGrpSpPr>
        <p:grpSpPr bwMode="auto">
          <a:xfrm>
            <a:off x="3078163" y="2043113"/>
            <a:ext cx="5505450" cy="1223962"/>
            <a:chOff x="1939" y="1287"/>
            <a:chExt cx="3468" cy="771"/>
          </a:xfrm>
        </p:grpSpPr>
        <p:sp>
          <p:nvSpPr>
            <p:cNvPr id="7191" name="Text Box 5"/>
            <p:cNvSpPr txBox="1">
              <a:spLocks noChangeArrowheads="1"/>
            </p:cNvSpPr>
            <p:nvPr/>
          </p:nvSpPr>
          <p:spPr bwMode="auto">
            <a:xfrm>
              <a:off x="1939" y="1779"/>
              <a:ext cx="192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kumimoji="0" lang="ja-JP" altLang="en-US" sz="1600" b="1">
                  <a:solidFill>
                    <a:schemeClr val="hlink"/>
                  </a:solidFill>
                  <a:ea typeface="HGP創英角ｺﾞｼｯｸUB" pitchFamily="50" charset="-128"/>
                </a:rPr>
                <a:t>手順</a:t>
              </a:r>
              <a:r>
                <a:rPr kumimoji="0" lang="ja-JP" altLang="en-US" sz="2000" b="1">
                  <a:solidFill>
                    <a:schemeClr val="hlink"/>
                  </a:solidFill>
                  <a:ea typeface="HGP創英角ｺﾞｼｯｸUB" pitchFamily="50" charset="-128"/>
                </a:rPr>
                <a:t>３．</a:t>
              </a:r>
              <a:r>
                <a:rPr kumimoji="0" lang="ja-JP" altLang="en-US" sz="2000" b="1">
                  <a:ea typeface="HGP創英角ｺﾞｼｯｸUB" pitchFamily="50" charset="-128"/>
                </a:rPr>
                <a:t> </a:t>
              </a:r>
              <a:r>
                <a:rPr kumimoji="0" lang="ja-JP" altLang="en-US" sz="2000" b="1">
                  <a:solidFill>
                    <a:srgbClr val="000000"/>
                  </a:solidFill>
                  <a:ea typeface="HGP創英角ｺﾞｼｯｸUB" pitchFamily="50" charset="-128"/>
                </a:rPr>
                <a:t>活動計画の作成</a:t>
              </a:r>
            </a:p>
          </p:txBody>
        </p:sp>
        <p:pic>
          <p:nvPicPr>
            <p:cNvPr id="7192" name="Picture 1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59" y="1287"/>
              <a:ext cx="948" cy="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93" name="Line 18"/>
            <p:cNvSpPr>
              <a:spLocks noChangeShapeType="1"/>
            </p:cNvSpPr>
            <p:nvPr/>
          </p:nvSpPr>
          <p:spPr bwMode="auto">
            <a:xfrm>
              <a:off x="2112" y="1575"/>
              <a:ext cx="106" cy="212"/>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1578" name="Group 26"/>
          <p:cNvGrpSpPr>
            <a:grpSpLocks/>
          </p:cNvGrpSpPr>
          <p:nvPr/>
        </p:nvGrpSpPr>
        <p:grpSpPr bwMode="auto">
          <a:xfrm>
            <a:off x="254000" y="2986088"/>
            <a:ext cx="6213475" cy="1676400"/>
            <a:chOff x="160" y="1881"/>
            <a:chExt cx="3914" cy="1056"/>
          </a:xfrm>
        </p:grpSpPr>
        <p:sp>
          <p:nvSpPr>
            <p:cNvPr id="7188" name="Text Box 6"/>
            <p:cNvSpPr txBox="1">
              <a:spLocks noChangeArrowheads="1"/>
            </p:cNvSpPr>
            <p:nvPr/>
          </p:nvSpPr>
          <p:spPr bwMode="auto">
            <a:xfrm>
              <a:off x="2120" y="2214"/>
              <a:ext cx="1954" cy="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kumimoji="0" lang="ja-JP" altLang="en-US" sz="1600" b="1">
                  <a:solidFill>
                    <a:schemeClr val="hlink"/>
                  </a:solidFill>
                  <a:ea typeface="HGP創英角ｺﾞｼｯｸUB" pitchFamily="50" charset="-128"/>
                </a:rPr>
                <a:t>手順</a:t>
              </a:r>
              <a:r>
                <a:rPr kumimoji="0" lang="ja-JP" altLang="en-US" sz="2000" b="1">
                  <a:solidFill>
                    <a:schemeClr val="hlink"/>
                  </a:solidFill>
                  <a:ea typeface="HGP創英角ｺﾞｼｯｸUB" pitchFamily="50" charset="-128"/>
                </a:rPr>
                <a:t>４．</a:t>
              </a:r>
              <a:r>
                <a:rPr kumimoji="0" lang="ja-JP" altLang="en-US" sz="2000" b="1">
                  <a:ea typeface="HGP創英角ｺﾞｼｯｸUB" pitchFamily="50" charset="-128"/>
                </a:rPr>
                <a:t> </a:t>
              </a:r>
              <a:r>
                <a:rPr kumimoji="0" lang="ja-JP" altLang="en-US" sz="2000" b="1">
                  <a:solidFill>
                    <a:srgbClr val="FF0000"/>
                  </a:solidFill>
                  <a:ea typeface="HGP創英角ｺﾞｼｯｸUB" pitchFamily="50" charset="-128"/>
                </a:rPr>
                <a:t>改善機会の発見</a:t>
              </a:r>
              <a:endParaRPr kumimoji="0" lang="en-US" altLang="ja-JP" sz="2000" b="1">
                <a:solidFill>
                  <a:srgbClr val="FF0000"/>
                </a:solidFill>
                <a:ea typeface="HGP創英角ｺﾞｼｯｸUB" pitchFamily="50" charset="-128"/>
              </a:endParaRPr>
            </a:p>
            <a:p>
              <a:pPr>
                <a:spcBef>
                  <a:spcPct val="0"/>
                </a:spcBef>
                <a:buFontTx/>
                <a:buNone/>
              </a:pPr>
              <a:r>
                <a:rPr kumimoji="0" lang="ja-JP" altLang="en-US" sz="2000" b="1">
                  <a:solidFill>
                    <a:schemeClr val="bg2"/>
                  </a:solidFill>
                  <a:ea typeface="HGP創英角ｺﾞｼｯｸUB" pitchFamily="50" charset="-128"/>
                </a:rPr>
                <a:t>　　</a:t>
              </a:r>
              <a:r>
                <a:rPr kumimoji="0" lang="ja-JP" altLang="en-US" sz="1400" b="1">
                  <a:solidFill>
                    <a:schemeClr val="bg2"/>
                  </a:solidFill>
                  <a:ea typeface="HGP創英角ｺﾞｼｯｸUB" pitchFamily="50" charset="-128"/>
                </a:rPr>
                <a:t>　　　　問題解決  ⇒ </a:t>
              </a:r>
              <a:r>
                <a:rPr kumimoji="0" lang="ja-JP" altLang="en-US" sz="1400" b="1">
                  <a:solidFill>
                    <a:srgbClr val="000000"/>
                  </a:solidFill>
                  <a:ea typeface="HGP創英角ｺﾞｼｯｸUB" pitchFamily="50" charset="-128"/>
                </a:rPr>
                <a:t>要因の解析</a:t>
              </a:r>
            </a:p>
          </p:txBody>
        </p:sp>
        <p:pic>
          <p:nvPicPr>
            <p:cNvPr id="7189" name="Picture 1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0" y="1881"/>
              <a:ext cx="1455" cy="1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90" name="Line 19"/>
            <p:cNvSpPr>
              <a:spLocks noChangeShapeType="1"/>
            </p:cNvSpPr>
            <p:nvPr/>
          </p:nvSpPr>
          <p:spPr bwMode="auto">
            <a:xfrm>
              <a:off x="2265" y="2009"/>
              <a:ext cx="90" cy="198"/>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1579" name="Group 27"/>
          <p:cNvGrpSpPr>
            <a:grpSpLocks/>
          </p:cNvGrpSpPr>
          <p:nvPr/>
        </p:nvGrpSpPr>
        <p:grpSpPr bwMode="auto">
          <a:xfrm>
            <a:off x="2708275" y="3659188"/>
            <a:ext cx="5197475" cy="1550987"/>
            <a:chOff x="1706" y="2305"/>
            <a:chExt cx="3274" cy="977"/>
          </a:xfrm>
        </p:grpSpPr>
        <p:sp>
          <p:nvSpPr>
            <p:cNvPr id="7185" name="Text Box 7"/>
            <p:cNvSpPr txBox="1">
              <a:spLocks noChangeArrowheads="1"/>
            </p:cNvSpPr>
            <p:nvPr/>
          </p:nvSpPr>
          <p:spPr bwMode="auto">
            <a:xfrm>
              <a:off x="1706" y="2665"/>
              <a:ext cx="2414" cy="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kumimoji="0" lang="ja-JP" altLang="en-US" sz="1600" b="1">
                  <a:solidFill>
                    <a:schemeClr val="hlink"/>
                  </a:solidFill>
                  <a:ea typeface="HGP創英角ｺﾞｼｯｸUB" pitchFamily="50" charset="-128"/>
                </a:rPr>
                <a:t>手順</a:t>
              </a:r>
              <a:r>
                <a:rPr kumimoji="0" lang="ja-JP" altLang="en-US" sz="2000" b="1">
                  <a:solidFill>
                    <a:schemeClr val="hlink"/>
                  </a:solidFill>
                  <a:ea typeface="HGP創英角ｺﾞｼｯｸUB" pitchFamily="50" charset="-128"/>
                </a:rPr>
                <a:t>５</a:t>
              </a:r>
              <a:r>
                <a:rPr kumimoji="0" lang="ja-JP" altLang="en-US" sz="2000" b="1">
                  <a:solidFill>
                    <a:srgbClr val="FF0000"/>
                  </a:solidFill>
                  <a:ea typeface="HGP創英角ｺﾞｼｯｸUB" pitchFamily="50" charset="-128"/>
                </a:rPr>
                <a:t>． 対策の共有と水平展開</a:t>
              </a:r>
              <a:endParaRPr kumimoji="0" lang="en-US" altLang="ja-JP" sz="2000" b="1">
                <a:solidFill>
                  <a:srgbClr val="FF0000"/>
                </a:solidFill>
                <a:ea typeface="HGP創英角ｺﾞｼｯｸUB" pitchFamily="50" charset="-128"/>
              </a:endParaRPr>
            </a:p>
            <a:p>
              <a:pPr>
                <a:spcBef>
                  <a:spcPct val="0"/>
                </a:spcBef>
                <a:buFontTx/>
                <a:buNone/>
              </a:pPr>
              <a:r>
                <a:rPr kumimoji="0" lang="ja-JP" altLang="en-US" sz="2000" b="1">
                  <a:solidFill>
                    <a:srgbClr val="FF0000"/>
                  </a:solidFill>
                  <a:ea typeface="HGP創英角ｺﾞｼｯｸUB" pitchFamily="50" charset="-128"/>
                </a:rPr>
                <a:t>　　　　　</a:t>
              </a:r>
              <a:r>
                <a:rPr kumimoji="0" lang="ja-JP" altLang="en-US" sz="1400" b="1">
                  <a:solidFill>
                    <a:schemeClr val="bg2"/>
                  </a:solidFill>
                  <a:ea typeface="HGP創英角ｺﾞｼｯｸUB" pitchFamily="50" charset="-128"/>
                </a:rPr>
                <a:t>問題解決  ⇒ 対策の検討と実施 </a:t>
              </a:r>
            </a:p>
          </p:txBody>
        </p:sp>
        <p:pic>
          <p:nvPicPr>
            <p:cNvPr id="7186" name="Picture 1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074" y="2305"/>
              <a:ext cx="906" cy="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87" name="Line 20"/>
            <p:cNvSpPr>
              <a:spLocks noChangeShapeType="1"/>
            </p:cNvSpPr>
            <p:nvPr/>
          </p:nvSpPr>
          <p:spPr bwMode="auto">
            <a:xfrm flipH="1">
              <a:off x="2185" y="2469"/>
              <a:ext cx="120" cy="183"/>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1580" name="Group 28"/>
          <p:cNvGrpSpPr>
            <a:grpSpLocks/>
          </p:cNvGrpSpPr>
          <p:nvPr/>
        </p:nvGrpSpPr>
        <p:grpSpPr bwMode="auto">
          <a:xfrm>
            <a:off x="1944688" y="4610100"/>
            <a:ext cx="4595812" cy="1743075"/>
            <a:chOff x="1225" y="2904"/>
            <a:chExt cx="2895" cy="1098"/>
          </a:xfrm>
        </p:grpSpPr>
        <p:sp>
          <p:nvSpPr>
            <p:cNvPr id="7182" name="Text Box 8"/>
            <p:cNvSpPr txBox="1">
              <a:spLocks noChangeArrowheads="1"/>
            </p:cNvSpPr>
            <p:nvPr/>
          </p:nvSpPr>
          <p:spPr bwMode="auto">
            <a:xfrm>
              <a:off x="1225" y="3094"/>
              <a:ext cx="199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kumimoji="0" lang="ja-JP" altLang="en-US" sz="1600" b="1">
                  <a:solidFill>
                    <a:schemeClr val="hlink"/>
                  </a:solidFill>
                  <a:ea typeface="HGP創英角ｺﾞｼｯｸUB" pitchFamily="50" charset="-128"/>
                </a:rPr>
                <a:t>手順</a:t>
              </a:r>
              <a:r>
                <a:rPr kumimoji="0" lang="ja-JP" altLang="en-US" sz="2000" b="1">
                  <a:solidFill>
                    <a:schemeClr val="hlink"/>
                  </a:solidFill>
                  <a:ea typeface="HGP創英角ｺﾞｼｯｸUB" pitchFamily="50" charset="-128"/>
                </a:rPr>
                <a:t>６．</a:t>
              </a:r>
              <a:r>
                <a:rPr kumimoji="0" lang="ja-JP" altLang="en-US" sz="2000" b="1">
                  <a:ea typeface="HGP創英角ｺﾞｼｯｸUB" pitchFamily="50" charset="-128"/>
                </a:rPr>
                <a:t> </a:t>
              </a:r>
              <a:r>
                <a:rPr kumimoji="0" lang="ja-JP" altLang="en-US" sz="2000" b="1">
                  <a:solidFill>
                    <a:srgbClr val="000000"/>
                  </a:solidFill>
                  <a:ea typeface="HGP創英角ｺﾞｼｯｸUB" pitchFamily="50" charset="-128"/>
                </a:rPr>
                <a:t>効果の確認</a:t>
              </a:r>
            </a:p>
          </p:txBody>
        </p:sp>
        <p:pic>
          <p:nvPicPr>
            <p:cNvPr id="7183"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78" y="3101"/>
              <a:ext cx="1242" cy="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84" name="Line 21"/>
            <p:cNvSpPr>
              <a:spLocks noChangeShapeType="1"/>
            </p:cNvSpPr>
            <p:nvPr/>
          </p:nvSpPr>
          <p:spPr bwMode="auto">
            <a:xfrm flipH="1">
              <a:off x="1634" y="2904"/>
              <a:ext cx="282" cy="212"/>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1581" name="Group 29"/>
          <p:cNvGrpSpPr>
            <a:grpSpLocks/>
          </p:cNvGrpSpPr>
          <p:nvPr/>
        </p:nvGrpSpPr>
        <p:grpSpPr bwMode="auto">
          <a:xfrm>
            <a:off x="635000" y="5299075"/>
            <a:ext cx="3679825" cy="1443038"/>
            <a:chOff x="400" y="3338"/>
            <a:chExt cx="2318" cy="909"/>
          </a:xfrm>
        </p:grpSpPr>
        <p:sp>
          <p:nvSpPr>
            <p:cNvPr id="7179" name="Text Box 9"/>
            <p:cNvSpPr txBox="1">
              <a:spLocks noChangeArrowheads="1"/>
            </p:cNvSpPr>
            <p:nvPr/>
          </p:nvSpPr>
          <p:spPr bwMode="auto">
            <a:xfrm>
              <a:off x="400" y="3535"/>
              <a:ext cx="2291"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spcBef>
                  <a:spcPct val="0"/>
                </a:spcBef>
                <a:buFontTx/>
                <a:buNone/>
              </a:pPr>
              <a:r>
                <a:rPr kumimoji="0" lang="ja-JP" altLang="en-US" sz="1600" b="1">
                  <a:solidFill>
                    <a:schemeClr val="hlink"/>
                  </a:solidFill>
                  <a:ea typeface="HGP創英角ｺﾞｼｯｸUB" pitchFamily="50" charset="-128"/>
                </a:rPr>
                <a:t>手順</a:t>
              </a:r>
              <a:r>
                <a:rPr kumimoji="0" lang="ja-JP" altLang="en-US" sz="2000" b="1">
                  <a:solidFill>
                    <a:schemeClr val="hlink"/>
                  </a:solidFill>
                  <a:ea typeface="HGP創英角ｺﾞｼｯｸUB" pitchFamily="50" charset="-128"/>
                </a:rPr>
                <a:t>７．</a:t>
              </a:r>
              <a:r>
                <a:rPr kumimoji="0" lang="ja-JP" altLang="en-US" sz="2000" b="1">
                  <a:ea typeface="HGP創英角ｺﾞｼｯｸUB" pitchFamily="50" charset="-128"/>
                </a:rPr>
                <a:t> </a:t>
              </a:r>
              <a:r>
                <a:rPr kumimoji="0" lang="ja-JP" altLang="en-US" sz="2000" b="1">
                  <a:solidFill>
                    <a:srgbClr val="000000"/>
                  </a:solidFill>
                  <a:ea typeface="HGP創英角ｺﾞｼｯｸUB" pitchFamily="50" charset="-128"/>
                </a:rPr>
                <a:t>標準化と管理の定着</a:t>
              </a:r>
            </a:p>
          </p:txBody>
        </p:sp>
        <p:pic>
          <p:nvPicPr>
            <p:cNvPr id="7180" name="Picture 1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894" y="3739"/>
              <a:ext cx="824" cy="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81" name="Line 22"/>
            <p:cNvSpPr>
              <a:spLocks noChangeShapeType="1"/>
            </p:cNvSpPr>
            <p:nvPr/>
          </p:nvSpPr>
          <p:spPr bwMode="auto">
            <a:xfrm flipH="1">
              <a:off x="943" y="3338"/>
              <a:ext cx="412" cy="247"/>
            </a:xfrm>
            <a:prstGeom prst="line">
              <a:avLst/>
            </a:prstGeom>
            <a:noFill/>
            <a:ln w="38100">
              <a:solidFill>
                <a:schemeClr val="folHlink"/>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7178" name="Text Box 30"/>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P8</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51575"/>
                                        </p:tgtEl>
                                        <p:attrNameLst>
                                          <p:attrName>style.visibility</p:attrName>
                                        </p:attrNameLst>
                                      </p:cBhvr>
                                      <p:to>
                                        <p:strVal val="visible"/>
                                      </p:to>
                                    </p:set>
                                    <p:animEffect transition="in" filter="blinds(horizontal)">
                                      <p:cBhvr>
                                        <p:cTn id="7" dur="500"/>
                                        <p:tgtEl>
                                          <p:spTgt spid="15157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51576"/>
                                        </p:tgtEl>
                                        <p:attrNameLst>
                                          <p:attrName>style.visibility</p:attrName>
                                        </p:attrNameLst>
                                      </p:cBhvr>
                                      <p:to>
                                        <p:strVal val="visible"/>
                                      </p:to>
                                    </p:set>
                                    <p:animEffect transition="in" filter="blinds(horizontal)">
                                      <p:cBhvr>
                                        <p:cTn id="12" dur="500"/>
                                        <p:tgtEl>
                                          <p:spTgt spid="15157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51577"/>
                                        </p:tgtEl>
                                        <p:attrNameLst>
                                          <p:attrName>style.visibility</p:attrName>
                                        </p:attrNameLst>
                                      </p:cBhvr>
                                      <p:to>
                                        <p:strVal val="visible"/>
                                      </p:to>
                                    </p:set>
                                    <p:animEffect transition="in" filter="blinds(horizontal)">
                                      <p:cBhvr>
                                        <p:cTn id="17" dur="500"/>
                                        <p:tgtEl>
                                          <p:spTgt spid="15157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51578"/>
                                        </p:tgtEl>
                                        <p:attrNameLst>
                                          <p:attrName>style.visibility</p:attrName>
                                        </p:attrNameLst>
                                      </p:cBhvr>
                                      <p:to>
                                        <p:strVal val="visible"/>
                                      </p:to>
                                    </p:set>
                                    <p:animEffect transition="in" filter="blinds(horizontal)">
                                      <p:cBhvr>
                                        <p:cTn id="22" dur="500"/>
                                        <p:tgtEl>
                                          <p:spTgt spid="15157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151579"/>
                                        </p:tgtEl>
                                        <p:attrNameLst>
                                          <p:attrName>style.visibility</p:attrName>
                                        </p:attrNameLst>
                                      </p:cBhvr>
                                      <p:to>
                                        <p:strVal val="visible"/>
                                      </p:to>
                                    </p:set>
                                    <p:animEffect transition="in" filter="blinds(horizontal)">
                                      <p:cBhvr>
                                        <p:cTn id="27" dur="500"/>
                                        <p:tgtEl>
                                          <p:spTgt spid="15157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151580"/>
                                        </p:tgtEl>
                                        <p:attrNameLst>
                                          <p:attrName>style.visibility</p:attrName>
                                        </p:attrNameLst>
                                      </p:cBhvr>
                                      <p:to>
                                        <p:strVal val="visible"/>
                                      </p:to>
                                    </p:set>
                                    <p:animEffect transition="in" filter="blinds(horizontal)">
                                      <p:cBhvr>
                                        <p:cTn id="32" dur="500"/>
                                        <p:tgtEl>
                                          <p:spTgt spid="151580"/>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151581"/>
                                        </p:tgtEl>
                                        <p:attrNameLst>
                                          <p:attrName>style.visibility</p:attrName>
                                        </p:attrNameLst>
                                      </p:cBhvr>
                                      <p:to>
                                        <p:strVal val="visible"/>
                                      </p:to>
                                    </p:set>
                                    <p:animEffect transition="in" filter="blinds(horizontal)">
                                      <p:cBhvr>
                                        <p:cTn id="37" dur="500"/>
                                        <p:tgtEl>
                                          <p:spTgt spid="1515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4" name="Object 42"/>
          <p:cNvGraphicFramePr>
            <a:graphicFrameLocks noChangeAspect="1"/>
          </p:cNvGraphicFramePr>
          <p:nvPr/>
        </p:nvGraphicFramePr>
        <p:xfrm>
          <a:off x="155575" y="387350"/>
          <a:ext cx="8850313" cy="6142038"/>
        </p:xfrm>
        <a:graphic>
          <a:graphicData uri="http://schemas.openxmlformats.org/presentationml/2006/ole">
            <mc:AlternateContent xmlns:mc="http://schemas.openxmlformats.org/markup-compatibility/2006">
              <mc:Choice xmlns:v="urn:schemas-microsoft-com:vml" Requires="v">
                <p:oleObj spid="_x0000_s8196" name="Worksheet" r:id="rId5" imgW="7038978" imgH="5105524" progId="Excel.Sheet.8">
                  <p:embed/>
                </p:oleObj>
              </mc:Choice>
              <mc:Fallback>
                <p:oleObj name="Worksheet" r:id="rId5" imgW="7038978" imgH="5105524" progId="Excel.Sheet.8">
                  <p:embed/>
                  <p:pic>
                    <p:nvPicPr>
                      <p:cNvPr id="0" name="Object 4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5575" y="387350"/>
                        <a:ext cx="8850313" cy="614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195" name="Text Box 44"/>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P9</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91"/>
          <p:cNvSpPr>
            <a:spLocks noChangeArrowheads="1"/>
          </p:cNvSpPr>
          <p:nvPr/>
        </p:nvSpPr>
        <p:spPr bwMode="auto">
          <a:xfrm>
            <a:off x="8429625" y="6002338"/>
            <a:ext cx="414338" cy="19843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19" name="Rectangle 492"/>
          <p:cNvSpPr>
            <a:spLocks noChangeArrowheads="1"/>
          </p:cNvSpPr>
          <p:nvPr/>
        </p:nvSpPr>
        <p:spPr bwMode="auto">
          <a:xfrm>
            <a:off x="8013700" y="6002338"/>
            <a:ext cx="415925"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9220" name="Rectangle 493"/>
          <p:cNvSpPr>
            <a:spLocks noChangeArrowheads="1"/>
          </p:cNvSpPr>
          <p:nvPr/>
        </p:nvSpPr>
        <p:spPr bwMode="auto">
          <a:xfrm>
            <a:off x="7597775" y="6002338"/>
            <a:ext cx="415925"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21" name="Rectangle 494"/>
          <p:cNvSpPr>
            <a:spLocks noChangeArrowheads="1"/>
          </p:cNvSpPr>
          <p:nvPr/>
        </p:nvSpPr>
        <p:spPr bwMode="auto">
          <a:xfrm>
            <a:off x="7183438" y="6002338"/>
            <a:ext cx="414337"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22" name="Rectangle 495"/>
          <p:cNvSpPr>
            <a:spLocks noChangeArrowheads="1"/>
          </p:cNvSpPr>
          <p:nvPr/>
        </p:nvSpPr>
        <p:spPr bwMode="auto">
          <a:xfrm>
            <a:off x="6767513" y="6002338"/>
            <a:ext cx="415925"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23" name="Rectangle 496"/>
          <p:cNvSpPr>
            <a:spLocks noChangeArrowheads="1"/>
          </p:cNvSpPr>
          <p:nvPr/>
        </p:nvSpPr>
        <p:spPr bwMode="auto">
          <a:xfrm>
            <a:off x="6353175" y="6002338"/>
            <a:ext cx="414338"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24" name="Rectangle 497"/>
          <p:cNvSpPr>
            <a:spLocks noChangeArrowheads="1"/>
          </p:cNvSpPr>
          <p:nvPr/>
        </p:nvSpPr>
        <p:spPr bwMode="auto">
          <a:xfrm>
            <a:off x="5938838" y="6002338"/>
            <a:ext cx="414337"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25" name="Rectangle 498"/>
          <p:cNvSpPr>
            <a:spLocks noChangeArrowheads="1"/>
          </p:cNvSpPr>
          <p:nvPr/>
        </p:nvSpPr>
        <p:spPr bwMode="auto">
          <a:xfrm>
            <a:off x="5521325" y="6002338"/>
            <a:ext cx="417513"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9226" name="Rectangle 499"/>
          <p:cNvSpPr>
            <a:spLocks noChangeArrowheads="1"/>
          </p:cNvSpPr>
          <p:nvPr/>
        </p:nvSpPr>
        <p:spPr bwMode="auto">
          <a:xfrm>
            <a:off x="5106988" y="6002338"/>
            <a:ext cx="414337"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9227" name="Rectangle 500"/>
          <p:cNvSpPr>
            <a:spLocks noChangeArrowheads="1"/>
          </p:cNvSpPr>
          <p:nvPr/>
        </p:nvSpPr>
        <p:spPr bwMode="auto">
          <a:xfrm>
            <a:off x="4692650" y="6002338"/>
            <a:ext cx="414338"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28" name="Rectangle 501"/>
          <p:cNvSpPr>
            <a:spLocks noChangeArrowheads="1"/>
          </p:cNvSpPr>
          <p:nvPr/>
        </p:nvSpPr>
        <p:spPr bwMode="auto">
          <a:xfrm>
            <a:off x="4276725" y="6002338"/>
            <a:ext cx="415925"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29" name="Rectangle 502"/>
          <p:cNvSpPr>
            <a:spLocks noChangeArrowheads="1"/>
          </p:cNvSpPr>
          <p:nvPr/>
        </p:nvSpPr>
        <p:spPr bwMode="auto">
          <a:xfrm>
            <a:off x="3862388" y="6002338"/>
            <a:ext cx="414337"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30" name="Rectangle 503"/>
          <p:cNvSpPr>
            <a:spLocks noChangeArrowheads="1"/>
          </p:cNvSpPr>
          <p:nvPr/>
        </p:nvSpPr>
        <p:spPr bwMode="auto">
          <a:xfrm>
            <a:off x="3448050" y="6002338"/>
            <a:ext cx="414338"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9231" name="Rectangle 504"/>
          <p:cNvSpPr>
            <a:spLocks noChangeArrowheads="1"/>
          </p:cNvSpPr>
          <p:nvPr/>
        </p:nvSpPr>
        <p:spPr bwMode="auto">
          <a:xfrm>
            <a:off x="3030538" y="6002338"/>
            <a:ext cx="417512"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32" name="Rectangle 505"/>
          <p:cNvSpPr>
            <a:spLocks noChangeArrowheads="1"/>
          </p:cNvSpPr>
          <p:nvPr/>
        </p:nvSpPr>
        <p:spPr bwMode="auto">
          <a:xfrm>
            <a:off x="2616200" y="6002338"/>
            <a:ext cx="414338"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33" name="Rectangle 506"/>
          <p:cNvSpPr>
            <a:spLocks noChangeArrowheads="1"/>
          </p:cNvSpPr>
          <p:nvPr/>
        </p:nvSpPr>
        <p:spPr bwMode="auto">
          <a:xfrm>
            <a:off x="2201863" y="6002338"/>
            <a:ext cx="414337"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9234" name="Rectangle 507"/>
          <p:cNvSpPr>
            <a:spLocks noChangeArrowheads="1"/>
          </p:cNvSpPr>
          <p:nvPr/>
        </p:nvSpPr>
        <p:spPr bwMode="auto">
          <a:xfrm>
            <a:off x="1806575" y="6002338"/>
            <a:ext cx="395288" cy="2000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9235" name="Rectangle 874"/>
          <p:cNvSpPr>
            <a:spLocks noChangeArrowheads="1"/>
          </p:cNvSpPr>
          <p:nvPr/>
        </p:nvSpPr>
        <p:spPr bwMode="auto">
          <a:xfrm>
            <a:off x="4681538" y="1220788"/>
            <a:ext cx="414337" cy="890587"/>
          </a:xfrm>
          <a:prstGeom prst="rect">
            <a:avLst/>
          </a:prstGeom>
          <a:solidFill>
            <a:srgbClr val="00FFFF"/>
          </a:solidFill>
          <a:ln w="9525">
            <a:solidFill>
              <a:srgbClr val="00FFFF"/>
            </a:solidFill>
            <a:miter lim="800000"/>
            <a:headEnd/>
            <a:tailEnd/>
          </a:ln>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起りそうな</a:t>
            </a:r>
            <a:endParaRPr lang="en-US" altLang="ja-JP" sz="900" b="1">
              <a:solidFill>
                <a:schemeClr val="bg2"/>
              </a:solidFill>
              <a:latin typeface="HG丸ｺﾞｼｯｸM-PRO" pitchFamily="50" charset="-128"/>
              <a:ea typeface="HG丸ｺﾞｼｯｸM-PRO" pitchFamily="50" charset="-128"/>
            </a:endParaRPr>
          </a:p>
          <a:p>
            <a:pPr eaLnBrk="1" hangingPunct="1">
              <a:buFontTx/>
              <a:buNone/>
            </a:pPr>
            <a:r>
              <a:rPr lang="ja-JP" altLang="en-US" sz="900" b="1">
                <a:solidFill>
                  <a:schemeClr val="bg2"/>
                </a:solidFill>
                <a:latin typeface="HG丸ｺﾞｼｯｸM-PRO" pitchFamily="50" charset="-128"/>
                <a:ea typeface="HG丸ｺﾞｼｯｸM-PRO" pitchFamily="50" charset="-128"/>
              </a:rPr>
              <a:t> 失敗の洗い出し</a:t>
            </a:r>
          </a:p>
        </p:txBody>
      </p:sp>
      <p:sp>
        <p:nvSpPr>
          <p:cNvPr id="9236" name="Text Box 466"/>
          <p:cNvSpPr txBox="1">
            <a:spLocks noChangeArrowheads="1"/>
          </p:cNvSpPr>
          <p:nvPr/>
        </p:nvSpPr>
        <p:spPr bwMode="auto">
          <a:xfrm>
            <a:off x="200025" y="25400"/>
            <a:ext cx="8054975" cy="3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2000" u="sng">
                <a:solidFill>
                  <a:schemeClr val="bg2"/>
                </a:solidFill>
                <a:latin typeface="HGP創英角ﾎﾟｯﾌﾟ体" pitchFamily="50" charset="-128"/>
                <a:ea typeface="HGP創英角ﾎﾟｯﾌﾟ体" pitchFamily="50" charset="-128"/>
              </a:rPr>
              <a:t>QC</a:t>
            </a:r>
            <a:r>
              <a:rPr lang="ja-JP" altLang="en-US" sz="2000" u="sng">
                <a:solidFill>
                  <a:schemeClr val="bg2"/>
                </a:solidFill>
                <a:latin typeface="HGP創英角ﾎﾟｯﾌﾟ体" pitchFamily="50" charset="-128"/>
                <a:ea typeface="HGP創英角ﾎﾟｯﾌﾟ体" pitchFamily="50" charset="-128"/>
              </a:rPr>
              <a:t>ステップと</a:t>
            </a:r>
            <a:r>
              <a:rPr lang="en-US" altLang="ja-JP" sz="2000" u="sng">
                <a:solidFill>
                  <a:schemeClr val="bg2"/>
                </a:solidFill>
                <a:latin typeface="HGP創英角ﾎﾟｯﾌﾟ体" pitchFamily="50" charset="-128"/>
                <a:ea typeface="HGP創英角ﾎﾟｯﾌﾟ体" pitchFamily="50" charset="-128"/>
              </a:rPr>
              <a:t>QC</a:t>
            </a:r>
            <a:r>
              <a:rPr lang="ja-JP" altLang="en-US" sz="2000" u="sng">
                <a:solidFill>
                  <a:schemeClr val="bg2"/>
                </a:solidFill>
                <a:latin typeface="HGP創英角ﾎﾟｯﾌﾟ体" pitchFamily="50" charset="-128"/>
                <a:ea typeface="HGP創英角ﾎﾟｯﾌﾟ体" pitchFamily="50" charset="-128"/>
              </a:rPr>
              <a:t>手法の一般的な活用例</a:t>
            </a:r>
          </a:p>
        </p:txBody>
      </p:sp>
      <p:sp>
        <p:nvSpPr>
          <p:cNvPr id="9237" name="Rectangle 471"/>
          <p:cNvSpPr>
            <a:spLocks noChangeArrowheads="1"/>
          </p:cNvSpPr>
          <p:nvPr/>
        </p:nvSpPr>
        <p:spPr bwMode="auto">
          <a:xfrm>
            <a:off x="250825" y="536575"/>
            <a:ext cx="192088" cy="15748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38" name="Rectangle 472"/>
          <p:cNvSpPr>
            <a:spLocks noChangeArrowheads="1"/>
          </p:cNvSpPr>
          <p:nvPr/>
        </p:nvSpPr>
        <p:spPr bwMode="auto">
          <a:xfrm>
            <a:off x="250825" y="361950"/>
            <a:ext cx="192088"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39" name="Rectangle 563"/>
          <p:cNvSpPr>
            <a:spLocks noChangeArrowheads="1"/>
          </p:cNvSpPr>
          <p:nvPr/>
        </p:nvSpPr>
        <p:spPr bwMode="auto">
          <a:xfrm>
            <a:off x="8008938" y="536575"/>
            <a:ext cx="830262" cy="684213"/>
          </a:xfrm>
          <a:prstGeom prst="rect">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今後の進め方</a:t>
            </a:r>
          </a:p>
        </p:txBody>
      </p:sp>
      <p:sp>
        <p:nvSpPr>
          <p:cNvPr id="9240" name="Rectangle 564"/>
          <p:cNvSpPr>
            <a:spLocks noChangeArrowheads="1"/>
          </p:cNvSpPr>
          <p:nvPr/>
        </p:nvSpPr>
        <p:spPr bwMode="auto">
          <a:xfrm>
            <a:off x="7178675" y="536575"/>
            <a:ext cx="830263" cy="684213"/>
          </a:xfrm>
          <a:prstGeom prst="rect">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標準化と　　管理の定着</a:t>
            </a:r>
          </a:p>
        </p:txBody>
      </p:sp>
      <p:sp>
        <p:nvSpPr>
          <p:cNvPr id="9241" name="Rectangle 565"/>
          <p:cNvSpPr>
            <a:spLocks noChangeArrowheads="1"/>
          </p:cNvSpPr>
          <p:nvPr/>
        </p:nvSpPr>
        <p:spPr bwMode="auto">
          <a:xfrm>
            <a:off x="6348413" y="536575"/>
            <a:ext cx="830262" cy="684213"/>
          </a:xfrm>
          <a:prstGeom prst="rect">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効果の確認</a:t>
            </a:r>
          </a:p>
        </p:txBody>
      </p:sp>
      <p:sp>
        <p:nvSpPr>
          <p:cNvPr id="9242" name="Rectangle 566"/>
          <p:cNvSpPr>
            <a:spLocks noChangeArrowheads="1"/>
          </p:cNvSpPr>
          <p:nvPr/>
        </p:nvSpPr>
        <p:spPr bwMode="auto">
          <a:xfrm>
            <a:off x="5102225" y="536575"/>
            <a:ext cx="1246188" cy="684213"/>
          </a:xfrm>
          <a:prstGeom prst="rect">
            <a:avLst/>
          </a:prstGeom>
          <a:solidFill>
            <a:srgbClr val="00FFFF"/>
          </a:solidFill>
          <a:ln w="9525">
            <a:solidFill>
              <a:schemeClr val="bg2"/>
            </a:solidFill>
            <a:miter lim="800000"/>
            <a:headEnd/>
            <a:tailEnd/>
          </a:ln>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対策の共有と水平展開</a:t>
            </a:r>
          </a:p>
        </p:txBody>
      </p:sp>
      <p:sp>
        <p:nvSpPr>
          <p:cNvPr id="9243" name="Rectangle 567"/>
          <p:cNvSpPr>
            <a:spLocks noChangeArrowheads="1"/>
          </p:cNvSpPr>
          <p:nvPr/>
        </p:nvSpPr>
        <p:spPr bwMode="auto">
          <a:xfrm>
            <a:off x="4271963" y="536575"/>
            <a:ext cx="830262" cy="684213"/>
          </a:xfrm>
          <a:prstGeom prst="rect">
            <a:avLst/>
          </a:prstGeom>
          <a:solidFill>
            <a:srgbClr val="00FFFF"/>
          </a:solidFill>
          <a:ln w="9525">
            <a:solidFill>
              <a:schemeClr val="bg2"/>
            </a:solidFill>
            <a:miter lim="800000"/>
            <a:headEnd/>
            <a:tailEnd/>
          </a:ln>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改善機会の</a:t>
            </a:r>
            <a:endParaRPr lang="en-US" altLang="ja-JP" sz="900" b="1">
              <a:solidFill>
                <a:schemeClr val="bg2"/>
              </a:solidFill>
              <a:latin typeface="HG丸ｺﾞｼｯｸM-PRO" pitchFamily="50" charset="-128"/>
              <a:ea typeface="HG丸ｺﾞｼｯｸM-PRO" pitchFamily="50" charset="-128"/>
            </a:endParaRPr>
          </a:p>
          <a:p>
            <a:pPr algn="ctr" eaLnBrk="1" hangingPunct="1">
              <a:buFontTx/>
              <a:buNone/>
            </a:pPr>
            <a:r>
              <a:rPr lang="ja-JP" altLang="en-US" sz="900" b="1">
                <a:solidFill>
                  <a:schemeClr val="bg2"/>
                </a:solidFill>
                <a:latin typeface="HG丸ｺﾞｼｯｸM-PRO" pitchFamily="50" charset="-128"/>
                <a:ea typeface="HG丸ｺﾞｼｯｸM-PRO" pitchFamily="50" charset="-128"/>
              </a:rPr>
              <a:t>発見</a:t>
            </a:r>
          </a:p>
        </p:txBody>
      </p:sp>
      <p:sp>
        <p:nvSpPr>
          <p:cNvPr id="9244" name="Rectangle 568"/>
          <p:cNvSpPr>
            <a:spLocks noChangeArrowheads="1"/>
          </p:cNvSpPr>
          <p:nvPr/>
        </p:nvSpPr>
        <p:spPr bwMode="auto">
          <a:xfrm>
            <a:off x="3443288" y="536575"/>
            <a:ext cx="828675" cy="684213"/>
          </a:xfrm>
          <a:prstGeom prst="rect">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目標の設定</a:t>
            </a:r>
            <a:endParaRPr lang="en-US" altLang="ja-JP" sz="900" b="1">
              <a:solidFill>
                <a:schemeClr val="bg2"/>
              </a:solidFill>
              <a:latin typeface="HG丸ｺﾞｼｯｸM-PRO" pitchFamily="50" charset="-128"/>
              <a:ea typeface="HG丸ｺﾞｼｯｸM-PRO" pitchFamily="50" charset="-128"/>
            </a:endParaRPr>
          </a:p>
          <a:p>
            <a:pPr algn="ctr" eaLnBrk="1" hangingPunct="1">
              <a:buFontTx/>
              <a:buNone/>
            </a:pPr>
            <a:r>
              <a:rPr lang="ja-JP" altLang="en-US" sz="900" b="1">
                <a:solidFill>
                  <a:schemeClr val="bg2"/>
                </a:solidFill>
                <a:latin typeface="HG丸ｺﾞｼｯｸM-PRO" pitchFamily="50" charset="-128"/>
                <a:ea typeface="HG丸ｺﾞｼｯｸM-PRO" pitchFamily="50" charset="-128"/>
              </a:rPr>
              <a:t>活動計画</a:t>
            </a:r>
          </a:p>
        </p:txBody>
      </p:sp>
      <p:sp>
        <p:nvSpPr>
          <p:cNvPr id="9245" name="Rectangle 569"/>
          <p:cNvSpPr>
            <a:spLocks noChangeArrowheads="1"/>
          </p:cNvSpPr>
          <p:nvPr/>
        </p:nvSpPr>
        <p:spPr bwMode="auto">
          <a:xfrm>
            <a:off x="2611438" y="536575"/>
            <a:ext cx="831850" cy="684213"/>
          </a:xfrm>
          <a:prstGeom prst="rect">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現状の把握</a:t>
            </a:r>
          </a:p>
        </p:txBody>
      </p:sp>
      <p:sp>
        <p:nvSpPr>
          <p:cNvPr id="9246" name="Rectangle 570"/>
          <p:cNvSpPr>
            <a:spLocks noChangeArrowheads="1"/>
          </p:cNvSpPr>
          <p:nvPr/>
        </p:nvSpPr>
        <p:spPr bwMode="auto">
          <a:xfrm>
            <a:off x="1801813" y="536575"/>
            <a:ext cx="809625" cy="684213"/>
          </a:xfrm>
          <a:prstGeom prst="rect">
            <a:avLst/>
          </a:prstGeom>
          <a:solidFill>
            <a:schemeClr val="tx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テーマの選定</a:t>
            </a:r>
          </a:p>
        </p:txBody>
      </p:sp>
      <p:sp>
        <p:nvSpPr>
          <p:cNvPr id="9247" name="Rectangle 571"/>
          <p:cNvSpPr>
            <a:spLocks noChangeArrowheads="1"/>
          </p:cNvSpPr>
          <p:nvPr/>
        </p:nvSpPr>
        <p:spPr bwMode="auto">
          <a:xfrm>
            <a:off x="442913" y="536575"/>
            <a:ext cx="1358900" cy="15748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48" name="Rectangle 572"/>
          <p:cNvSpPr>
            <a:spLocks noChangeArrowheads="1"/>
          </p:cNvSpPr>
          <p:nvPr/>
        </p:nvSpPr>
        <p:spPr bwMode="auto">
          <a:xfrm>
            <a:off x="7178675" y="361950"/>
            <a:ext cx="1660525"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Ａ</a:t>
            </a:r>
          </a:p>
        </p:txBody>
      </p:sp>
      <p:sp>
        <p:nvSpPr>
          <p:cNvPr id="9249" name="Rectangle 573"/>
          <p:cNvSpPr>
            <a:spLocks noChangeArrowheads="1"/>
          </p:cNvSpPr>
          <p:nvPr/>
        </p:nvSpPr>
        <p:spPr bwMode="auto">
          <a:xfrm>
            <a:off x="6348413" y="361950"/>
            <a:ext cx="830262"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Ｃ</a:t>
            </a:r>
          </a:p>
        </p:txBody>
      </p:sp>
      <p:sp>
        <p:nvSpPr>
          <p:cNvPr id="9250" name="Rectangle 574"/>
          <p:cNvSpPr>
            <a:spLocks noChangeArrowheads="1"/>
          </p:cNvSpPr>
          <p:nvPr/>
        </p:nvSpPr>
        <p:spPr bwMode="auto">
          <a:xfrm>
            <a:off x="4271963" y="361950"/>
            <a:ext cx="2076450"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Ｄ</a:t>
            </a:r>
          </a:p>
        </p:txBody>
      </p:sp>
      <p:sp>
        <p:nvSpPr>
          <p:cNvPr id="9251" name="Rectangle 575"/>
          <p:cNvSpPr>
            <a:spLocks noChangeArrowheads="1"/>
          </p:cNvSpPr>
          <p:nvPr/>
        </p:nvSpPr>
        <p:spPr bwMode="auto">
          <a:xfrm>
            <a:off x="1801813" y="361950"/>
            <a:ext cx="2470150"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Ｐ</a:t>
            </a:r>
          </a:p>
        </p:txBody>
      </p:sp>
      <p:sp>
        <p:nvSpPr>
          <p:cNvPr id="9252" name="Rectangle 576"/>
          <p:cNvSpPr>
            <a:spLocks noChangeArrowheads="1"/>
          </p:cNvSpPr>
          <p:nvPr/>
        </p:nvSpPr>
        <p:spPr bwMode="auto">
          <a:xfrm>
            <a:off x="442913" y="361950"/>
            <a:ext cx="1358900"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900" b="1">
                <a:solidFill>
                  <a:schemeClr val="bg2"/>
                </a:solidFill>
                <a:latin typeface="HG丸ｺﾞｼｯｸM-PRO" pitchFamily="50" charset="-128"/>
                <a:ea typeface="HG丸ｺﾞｼｯｸM-PRO" pitchFamily="50" charset="-128"/>
              </a:rPr>
              <a:t>サイクル</a:t>
            </a:r>
          </a:p>
        </p:txBody>
      </p:sp>
      <p:sp>
        <p:nvSpPr>
          <p:cNvPr id="9253" name="Rectangle 865"/>
          <p:cNvSpPr>
            <a:spLocks noChangeArrowheads="1"/>
          </p:cNvSpPr>
          <p:nvPr/>
        </p:nvSpPr>
        <p:spPr bwMode="auto">
          <a:xfrm>
            <a:off x="8424863" y="1220788"/>
            <a:ext cx="414337"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新しい活動計画</a:t>
            </a:r>
          </a:p>
        </p:txBody>
      </p:sp>
      <p:sp>
        <p:nvSpPr>
          <p:cNvPr id="9254" name="Rectangle 866"/>
          <p:cNvSpPr>
            <a:spLocks noChangeArrowheads="1"/>
          </p:cNvSpPr>
          <p:nvPr/>
        </p:nvSpPr>
        <p:spPr bwMode="auto">
          <a:xfrm>
            <a:off x="8008938" y="1220788"/>
            <a:ext cx="415925"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活動の反省</a:t>
            </a:r>
          </a:p>
        </p:txBody>
      </p:sp>
      <p:sp>
        <p:nvSpPr>
          <p:cNvPr id="9255" name="Rectangle 867"/>
          <p:cNvSpPr>
            <a:spLocks noChangeArrowheads="1"/>
          </p:cNvSpPr>
          <p:nvPr/>
        </p:nvSpPr>
        <p:spPr bwMode="auto">
          <a:xfrm>
            <a:off x="7593013" y="1220788"/>
            <a:ext cx="415925"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管理の定着</a:t>
            </a:r>
          </a:p>
        </p:txBody>
      </p:sp>
      <p:sp>
        <p:nvSpPr>
          <p:cNvPr id="9256" name="Rectangle 868"/>
          <p:cNvSpPr>
            <a:spLocks noChangeArrowheads="1"/>
          </p:cNvSpPr>
          <p:nvPr/>
        </p:nvSpPr>
        <p:spPr bwMode="auto">
          <a:xfrm>
            <a:off x="7178675" y="1220788"/>
            <a:ext cx="414338"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標準化</a:t>
            </a:r>
          </a:p>
        </p:txBody>
      </p:sp>
      <p:sp>
        <p:nvSpPr>
          <p:cNvPr id="9257" name="Rectangle 869"/>
          <p:cNvSpPr>
            <a:spLocks noChangeArrowheads="1"/>
          </p:cNvSpPr>
          <p:nvPr/>
        </p:nvSpPr>
        <p:spPr bwMode="auto">
          <a:xfrm>
            <a:off x="6762750" y="1220788"/>
            <a:ext cx="415925"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成果の把握</a:t>
            </a:r>
          </a:p>
        </p:txBody>
      </p:sp>
      <p:sp>
        <p:nvSpPr>
          <p:cNvPr id="9258" name="Rectangle 870"/>
          <p:cNvSpPr>
            <a:spLocks noChangeArrowheads="1"/>
          </p:cNvSpPr>
          <p:nvPr/>
        </p:nvSpPr>
        <p:spPr bwMode="auto">
          <a:xfrm>
            <a:off x="6348413" y="1220788"/>
            <a:ext cx="414337"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効果の確認</a:t>
            </a:r>
          </a:p>
        </p:txBody>
      </p:sp>
      <p:sp>
        <p:nvSpPr>
          <p:cNvPr id="9259" name="Rectangle 871"/>
          <p:cNvSpPr>
            <a:spLocks noChangeArrowheads="1"/>
          </p:cNvSpPr>
          <p:nvPr/>
        </p:nvSpPr>
        <p:spPr bwMode="auto">
          <a:xfrm>
            <a:off x="5934075" y="1220788"/>
            <a:ext cx="414338" cy="890587"/>
          </a:xfrm>
          <a:prstGeom prst="rect">
            <a:avLst/>
          </a:prstGeom>
          <a:solidFill>
            <a:srgbClr val="00FFFF"/>
          </a:solidFill>
          <a:ln w="9525">
            <a:solidFill>
              <a:schemeClr val="bg2"/>
            </a:solidFill>
            <a:miter lim="800000"/>
            <a:headEnd/>
            <a:tailEnd/>
          </a:ln>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対策案の</a:t>
            </a:r>
            <a:endParaRPr lang="en-US" altLang="ja-JP" sz="900" b="1">
              <a:solidFill>
                <a:schemeClr val="bg2"/>
              </a:solidFill>
              <a:latin typeface="HG丸ｺﾞｼｯｸM-PRO" pitchFamily="50" charset="-128"/>
              <a:ea typeface="HG丸ｺﾞｼｯｸM-PRO" pitchFamily="50" charset="-128"/>
            </a:endParaRPr>
          </a:p>
          <a:p>
            <a:pPr eaLnBrk="1" hangingPunct="1">
              <a:buFontTx/>
              <a:buNone/>
            </a:pPr>
            <a:r>
              <a:rPr lang="ja-JP" altLang="en-US" sz="900" b="1">
                <a:solidFill>
                  <a:schemeClr val="bg2"/>
                </a:solidFill>
                <a:latin typeface="HG丸ｺﾞｼｯｸM-PRO" pitchFamily="50" charset="-128"/>
                <a:ea typeface="HG丸ｺﾞｼｯｸM-PRO" pitchFamily="50" charset="-128"/>
              </a:rPr>
              <a:t> 評価･選定･実施</a:t>
            </a:r>
          </a:p>
        </p:txBody>
      </p:sp>
      <p:sp>
        <p:nvSpPr>
          <p:cNvPr id="9260" name="Rectangle 872"/>
          <p:cNvSpPr>
            <a:spLocks noChangeArrowheads="1"/>
          </p:cNvSpPr>
          <p:nvPr/>
        </p:nvSpPr>
        <p:spPr bwMode="auto">
          <a:xfrm>
            <a:off x="5516563" y="1220788"/>
            <a:ext cx="417512" cy="890587"/>
          </a:xfrm>
          <a:prstGeom prst="rect">
            <a:avLst/>
          </a:prstGeom>
          <a:solidFill>
            <a:srgbClr val="00FFFF"/>
          </a:solidFill>
          <a:ln w="9525">
            <a:solidFill>
              <a:schemeClr val="bg2"/>
            </a:solidFill>
            <a:miter lim="800000"/>
            <a:headEnd/>
            <a:tailEnd/>
          </a:ln>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対策案の作成</a:t>
            </a:r>
          </a:p>
        </p:txBody>
      </p:sp>
      <p:sp>
        <p:nvSpPr>
          <p:cNvPr id="9261" name="Rectangle 873"/>
          <p:cNvSpPr>
            <a:spLocks noChangeArrowheads="1"/>
          </p:cNvSpPr>
          <p:nvPr/>
        </p:nvSpPr>
        <p:spPr bwMode="auto">
          <a:xfrm>
            <a:off x="5102225" y="1220788"/>
            <a:ext cx="414338" cy="890587"/>
          </a:xfrm>
          <a:prstGeom prst="rect">
            <a:avLst/>
          </a:prstGeom>
          <a:solidFill>
            <a:srgbClr val="00FFFF"/>
          </a:solidFill>
          <a:ln w="9525">
            <a:solidFill>
              <a:schemeClr val="bg2"/>
            </a:solidFill>
            <a:miter lim="800000"/>
            <a:headEnd/>
            <a:tailEnd/>
          </a:ln>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対策の検討</a:t>
            </a:r>
          </a:p>
        </p:txBody>
      </p:sp>
      <p:sp>
        <p:nvSpPr>
          <p:cNvPr id="9262" name="Rectangle 875"/>
          <p:cNvSpPr>
            <a:spLocks noChangeArrowheads="1"/>
          </p:cNvSpPr>
          <p:nvPr/>
        </p:nvSpPr>
        <p:spPr bwMode="auto">
          <a:xfrm>
            <a:off x="4271963" y="1220788"/>
            <a:ext cx="415925" cy="890587"/>
          </a:xfrm>
          <a:prstGeom prst="rect">
            <a:avLst/>
          </a:prstGeom>
          <a:solidFill>
            <a:srgbClr val="00FFFF"/>
          </a:solidFill>
          <a:ln w="9525">
            <a:solidFill>
              <a:schemeClr val="bg2"/>
            </a:solidFill>
            <a:miter lim="800000"/>
            <a:headEnd/>
            <a:tailEnd/>
          </a:ln>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過去の失敗の</a:t>
            </a:r>
            <a:endParaRPr lang="en-US" altLang="ja-JP" sz="900" b="1">
              <a:solidFill>
                <a:schemeClr val="bg2"/>
              </a:solidFill>
              <a:latin typeface="HG丸ｺﾞｼｯｸM-PRO" pitchFamily="50" charset="-128"/>
              <a:ea typeface="HG丸ｺﾞｼｯｸM-PRO" pitchFamily="50" charset="-128"/>
            </a:endParaRPr>
          </a:p>
          <a:p>
            <a:pPr eaLnBrk="1" hangingPunct="1">
              <a:buFontTx/>
              <a:buNone/>
            </a:pPr>
            <a:r>
              <a:rPr lang="ja-JP" altLang="en-US" sz="900" b="1">
                <a:solidFill>
                  <a:schemeClr val="bg2"/>
                </a:solidFill>
                <a:latin typeface="HG丸ｺﾞｼｯｸM-PRO" pitchFamily="50" charset="-128"/>
                <a:ea typeface="HG丸ｺﾞｼｯｸM-PRO" pitchFamily="50" charset="-128"/>
              </a:rPr>
              <a:t> 収集と類型化</a:t>
            </a:r>
          </a:p>
        </p:txBody>
      </p:sp>
      <p:sp>
        <p:nvSpPr>
          <p:cNvPr id="9263" name="Rectangle 876"/>
          <p:cNvSpPr>
            <a:spLocks noChangeArrowheads="1"/>
          </p:cNvSpPr>
          <p:nvPr/>
        </p:nvSpPr>
        <p:spPr bwMode="auto">
          <a:xfrm>
            <a:off x="3857625" y="1220788"/>
            <a:ext cx="414338"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活動計画の立案</a:t>
            </a:r>
          </a:p>
        </p:txBody>
      </p:sp>
      <p:sp>
        <p:nvSpPr>
          <p:cNvPr id="9264" name="Rectangle 877"/>
          <p:cNvSpPr>
            <a:spLocks noChangeArrowheads="1"/>
          </p:cNvSpPr>
          <p:nvPr/>
        </p:nvSpPr>
        <p:spPr bwMode="auto">
          <a:xfrm>
            <a:off x="3443288" y="1220788"/>
            <a:ext cx="414337"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目標の設定</a:t>
            </a:r>
          </a:p>
        </p:txBody>
      </p:sp>
      <p:sp>
        <p:nvSpPr>
          <p:cNvPr id="9265" name="Rectangle 878"/>
          <p:cNvSpPr>
            <a:spLocks noChangeArrowheads="1"/>
          </p:cNvSpPr>
          <p:nvPr/>
        </p:nvSpPr>
        <p:spPr bwMode="auto">
          <a:xfrm>
            <a:off x="3025775" y="1220788"/>
            <a:ext cx="417513"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事実を集める</a:t>
            </a:r>
          </a:p>
        </p:txBody>
      </p:sp>
      <p:sp>
        <p:nvSpPr>
          <p:cNvPr id="9266" name="Rectangle 879"/>
          <p:cNvSpPr>
            <a:spLocks noChangeArrowheads="1"/>
          </p:cNvSpPr>
          <p:nvPr/>
        </p:nvSpPr>
        <p:spPr bwMode="auto">
          <a:xfrm>
            <a:off x="2611438" y="1220788"/>
            <a:ext cx="414337"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現状の把握</a:t>
            </a:r>
          </a:p>
        </p:txBody>
      </p:sp>
      <p:sp>
        <p:nvSpPr>
          <p:cNvPr id="9267" name="Rectangle 880"/>
          <p:cNvSpPr>
            <a:spLocks noChangeArrowheads="1"/>
          </p:cNvSpPr>
          <p:nvPr/>
        </p:nvSpPr>
        <p:spPr bwMode="auto">
          <a:xfrm>
            <a:off x="2197100" y="1220788"/>
            <a:ext cx="414338"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テーマの決定</a:t>
            </a:r>
          </a:p>
        </p:txBody>
      </p:sp>
      <p:sp>
        <p:nvSpPr>
          <p:cNvPr id="9268" name="Rectangle 881"/>
          <p:cNvSpPr>
            <a:spLocks noChangeArrowheads="1"/>
          </p:cNvSpPr>
          <p:nvPr/>
        </p:nvSpPr>
        <p:spPr bwMode="auto">
          <a:xfrm>
            <a:off x="1801813" y="1220788"/>
            <a:ext cx="395287" cy="890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問題の発見</a:t>
            </a:r>
          </a:p>
        </p:txBody>
      </p:sp>
      <p:sp>
        <p:nvSpPr>
          <p:cNvPr id="9269" name="Line 882"/>
          <p:cNvSpPr>
            <a:spLocks noChangeShapeType="1"/>
          </p:cNvSpPr>
          <p:nvPr/>
        </p:nvSpPr>
        <p:spPr bwMode="auto">
          <a:xfrm>
            <a:off x="250825" y="361950"/>
            <a:ext cx="8588375" cy="0"/>
          </a:xfrm>
          <a:prstGeom prst="line">
            <a:avLst/>
          </a:prstGeom>
          <a:noFill/>
          <a:ln w="12700" cap="sq">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9270" name="Line 883"/>
          <p:cNvSpPr>
            <a:spLocks noChangeShapeType="1"/>
          </p:cNvSpPr>
          <p:nvPr/>
        </p:nvSpPr>
        <p:spPr bwMode="auto">
          <a:xfrm>
            <a:off x="250825" y="2111375"/>
            <a:ext cx="8588375"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9271" name="Line 893"/>
          <p:cNvSpPr>
            <a:spLocks noChangeShapeType="1"/>
          </p:cNvSpPr>
          <p:nvPr/>
        </p:nvSpPr>
        <p:spPr bwMode="auto">
          <a:xfrm>
            <a:off x="250825" y="536575"/>
            <a:ext cx="8588375"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9272" name="Line 907"/>
          <p:cNvSpPr>
            <a:spLocks noChangeShapeType="1"/>
          </p:cNvSpPr>
          <p:nvPr/>
        </p:nvSpPr>
        <p:spPr bwMode="auto">
          <a:xfrm>
            <a:off x="1801813" y="1220788"/>
            <a:ext cx="70373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9273" name="Line 908"/>
          <p:cNvSpPr>
            <a:spLocks noChangeShapeType="1"/>
          </p:cNvSpPr>
          <p:nvPr/>
        </p:nvSpPr>
        <p:spPr bwMode="auto">
          <a:xfrm>
            <a:off x="442913" y="536575"/>
            <a:ext cx="1358900" cy="1574800"/>
          </a:xfrm>
          <a:prstGeom prst="line">
            <a:avLst/>
          </a:prstGeom>
          <a:noFill/>
          <a:ln w="12700" cap="rnd">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74" name="Text Box 928"/>
          <p:cNvSpPr txBox="1">
            <a:spLocks noChangeArrowheads="1"/>
          </p:cNvSpPr>
          <p:nvPr/>
        </p:nvSpPr>
        <p:spPr bwMode="auto">
          <a:xfrm>
            <a:off x="1246188" y="628650"/>
            <a:ext cx="366712" cy="104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solidFill>
                  <a:schemeClr val="bg2"/>
                </a:solidFill>
                <a:ea typeface="HG丸ｺﾞｼｯｸM-PRO" pitchFamily="50" charset="-128"/>
              </a:rPr>
              <a:t>基本ステップ</a:t>
            </a:r>
          </a:p>
        </p:txBody>
      </p:sp>
      <p:sp>
        <p:nvSpPr>
          <p:cNvPr id="9275" name="Text Box 929"/>
          <p:cNvSpPr txBox="1">
            <a:spLocks noChangeArrowheads="1"/>
          </p:cNvSpPr>
          <p:nvPr/>
        </p:nvSpPr>
        <p:spPr bwMode="auto">
          <a:xfrm>
            <a:off x="533400" y="1401763"/>
            <a:ext cx="800100" cy="65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solidFill>
                  <a:schemeClr val="bg2"/>
                </a:solidFill>
                <a:ea typeface="HG丸ｺﾞｼｯｸM-PRO" pitchFamily="50" charset="-128"/>
              </a:rPr>
              <a:t>Ｑ７</a:t>
            </a:r>
          </a:p>
          <a:p>
            <a:pPr eaLnBrk="1" hangingPunct="1">
              <a:lnSpc>
                <a:spcPct val="70000"/>
              </a:lnSpc>
              <a:spcBef>
                <a:spcPct val="50000"/>
              </a:spcBef>
              <a:buFontTx/>
              <a:buNone/>
            </a:pPr>
            <a:r>
              <a:rPr lang="ja-JP" altLang="en-US" sz="1200" b="1">
                <a:solidFill>
                  <a:schemeClr val="bg2"/>
                </a:solidFill>
                <a:ea typeface="HG丸ｺﾞｼｯｸM-PRO" pitchFamily="50" charset="-128"/>
              </a:rPr>
              <a:t>Ｎ７</a:t>
            </a:r>
          </a:p>
          <a:p>
            <a:pPr eaLnBrk="1" hangingPunct="1">
              <a:lnSpc>
                <a:spcPct val="70000"/>
              </a:lnSpc>
              <a:spcBef>
                <a:spcPct val="50000"/>
              </a:spcBef>
              <a:buFontTx/>
              <a:buNone/>
            </a:pPr>
            <a:r>
              <a:rPr lang="ja-JP" altLang="en-US" sz="1200" b="1">
                <a:solidFill>
                  <a:schemeClr val="bg2"/>
                </a:solidFill>
                <a:ea typeface="HG丸ｺﾞｼｯｸM-PRO" pitchFamily="50" charset="-128"/>
              </a:rPr>
              <a:t>その他</a:t>
            </a:r>
          </a:p>
        </p:txBody>
      </p:sp>
      <p:sp>
        <p:nvSpPr>
          <p:cNvPr id="9276" name="Rectangle 470"/>
          <p:cNvSpPr>
            <a:spLocks noChangeArrowheads="1"/>
          </p:cNvSpPr>
          <p:nvPr/>
        </p:nvSpPr>
        <p:spPr bwMode="auto">
          <a:xfrm>
            <a:off x="250825" y="2111375"/>
            <a:ext cx="192088" cy="176053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000" b="1">
                <a:solidFill>
                  <a:schemeClr val="bg2"/>
                </a:solidFill>
                <a:latin typeface="HG丸ｺﾞｼｯｸM-PRO" pitchFamily="50" charset="-128"/>
                <a:ea typeface="HG丸ｺﾞｼｯｸM-PRO" pitchFamily="50" charset="-128"/>
              </a:rPr>
              <a:t>Ｑ７</a:t>
            </a:r>
          </a:p>
        </p:txBody>
      </p:sp>
      <p:sp>
        <p:nvSpPr>
          <p:cNvPr id="9277" name="Rectangle 509"/>
          <p:cNvSpPr>
            <a:spLocks noChangeArrowheads="1"/>
          </p:cNvSpPr>
          <p:nvPr/>
        </p:nvSpPr>
        <p:spPr bwMode="auto">
          <a:xfrm>
            <a:off x="8424863" y="29908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78" name="Rectangle 510"/>
          <p:cNvSpPr>
            <a:spLocks noChangeArrowheads="1"/>
          </p:cNvSpPr>
          <p:nvPr/>
        </p:nvSpPr>
        <p:spPr bwMode="auto">
          <a:xfrm>
            <a:off x="8008938" y="29908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79" name="Rectangle 511"/>
          <p:cNvSpPr>
            <a:spLocks noChangeArrowheads="1"/>
          </p:cNvSpPr>
          <p:nvPr/>
        </p:nvSpPr>
        <p:spPr bwMode="auto">
          <a:xfrm>
            <a:off x="7593013" y="29908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280" name="Rectangle 512"/>
          <p:cNvSpPr>
            <a:spLocks noChangeArrowheads="1"/>
          </p:cNvSpPr>
          <p:nvPr/>
        </p:nvSpPr>
        <p:spPr bwMode="auto">
          <a:xfrm>
            <a:off x="7178675" y="29908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81" name="Rectangle 513"/>
          <p:cNvSpPr>
            <a:spLocks noChangeArrowheads="1"/>
          </p:cNvSpPr>
          <p:nvPr/>
        </p:nvSpPr>
        <p:spPr bwMode="auto">
          <a:xfrm>
            <a:off x="6762750" y="29908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282" name="Rectangle 514"/>
          <p:cNvSpPr>
            <a:spLocks noChangeArrowheads="1"/>
          </p:cNvSpPr>
          <p:nvPr/>
        </p:nvSpPr>
        <p:spPr bwMode="auto">
          <a:xfrm>
            <a:off x="6348413" y="29908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83" name="Rectangle 515"/>
          <p:cNvSpPr>
            <a:spLocks noChangeArrowheads="1"/>
          </p:cNvSpPr>
          <p:nvPr/>
        </p:nvSpPr>
        <p:spPr bwMode="auto">
          <a:xfrm>
            <a:off x="5934075" y="29908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84" name="Rectangle 516"/>
          <p:cNvSpPr>
            <a:spLocks noChangeArrowheads="1"/>
          </p:cNvSpPr>
          <p:nvPr/>
        </p:nvSpPr>
        <p:spPr bwMode="auto">
          <a:xfrm>
            <a:off x="5516563" y="2990850"/>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85" name="Rectangle 517"/>
          <p:cNvSpPr>
            <a:spLocks noChangeArrowheads="1"/>
          </p:cNvSpPr>
          <p:nvPr/>
        </p:nvSpPr>
        <p:spPr bwMode="auto">
          <a:xfrm>
            <a:off x="5102225" y="29908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86" name="Rectangle 518"/>
          <p:cNvSpPr>
            <a:spLocks noChangeArrowheads="1"/>
          </p:cNvSpPr>
          <p:nvPr/>
        </p:nvSpPr>
        <p:spPr bwMode="auto">
          <a:xfrm>
            <a:off x="4687888" y="29908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87" name="Rectangle 519"/>
          <p:cNvSpPr>
            <a:spLocks noChangeArrowheads="1"/>
          </p:cNvSpPr>
          <p:nvPr/>
        </p:nvSpPr>
        <p:spPr bwMode="auto">
          <a:xfrm>
            <a:off x="4271963" y="29908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88" name="Rectangle 520"/>
          <p:cNvSpPr>
            <a:spLocks noChangeArrowheads="1"/>
          </p:cNvSpPr>
          <p:nvPr/>
        </p:nvSpPr>
        <p:spPr bwMode="auto">
          <a:xfrm>
            <a:off x="3857625" y="29908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89" name="Rectangle 521"/>
          <p:cNvSpPr>
            <a:spLocks noChangeArrowheads="1"/>
          </p:cNvSpPr>
          <p:nvPr/>
        </p:nvSpPr>
        <p:spPr bwMode="auto">
          <a:xfrm>
            <a:off x="3443288" y="29908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90" name="Rectangle 522"/>
          <p:cNvSpPr>
            <a:spLocks noChangeArrowheads="1"/>
          </p:cNvSpPr>
          <p:nvPr/>
        </p:nvSpPr>
        <p:spPr bwMode="auto">
          <a:xfrm>
            <a:off x="3025775" y="2990850"/>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91" name="Rectangle 523"/>
          <p:cNvSpPr>
            <a:spLocks noChangeArrowheads="1"/>
          </p:cNvSpPr>
          <p:nvPr/>
        </p:nvSpPr>
        <p:spPr bwMode="auto">
          <a:xfrm>
            <a:off x="2611438" y="29908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292" name="Rectangle 524"/>
          <p:cNvSpPr>
            <a:spLocks noChangeArrowheads="1"/>
          </p:cNvSpPr>
          <p:nvPr/>
        </p:nvSpPr>
        <p:spPr bwMode="auto">
          <a:xfrm>
            <a:off x="2197100" y="29908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93" name="Rectangle 525"/>
          <p:cNvSpPr>
            <a:spLocks noChangeArrowheads="1"/>
          </p:cNvSpPr>
          <p:nvPr/>
        </p:nvSpPr>
        <p:spPr bwMode="auto">
          <a:xfrm>
            <a:off x="1801813" y="2990850"/>
            <a:ext cx="39528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94" name="Rectangle 526"/>
          <p:cNvSpPr>
            <a:spLocks noChangeArrowheads="1"/>
          </p:cNvSpPr>
          <p:nvPr/>
        </p:nvSpPr>
        <p:spPr bwMode="auto">
          <a:xfrm>
            <a:off x="442913" y="2990850"/>
            <a:ext cx="1358900" cy="176213"/>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４</a:t>
            </a: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管理図</a:t>
            </a:r>
          </a:p>
        </p:txBody>
      </p:sp>
      <p:sp>
        <p:nvSpPr>
          <p:cNvPr id="9295" name="Rectangle 527"/>
          <p:cNvSpPr>
            <a:spLocks noChangeArrowheads="1"/>
          </p:cNvSpPr>
          <p:nvPr/>
        </p:nvSpPr>
        <p:spPr bwMode="auto">
          <a:xfrm>
            <a:off x="8424863" y="2816225"/>
            <a:ext cx="41433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96" name="Rectangle 528"/>
          <p:cNvSpPr>
            <a:spLocks noChangeArrowheads="1"/>
          </p:cNvSpPr>
          <p:nvPr/>
        </p:nvSpPr>
        <p:spPr bwMode="auto">
          <a:xfrm>
            <a:off x="8008938" y="2816225"/>
            <a:ext cx="415925"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97" name="Rectangle 529"/>
          <p:cNvSpPr>
            <a:spLocks noChangeArrowheads="1"/>
          </p:cNvSpPr>
          <p:nvPr/>
        </p:nvSpPr>
        <p:spPr bwMode="auto">
          <a:xfrm>
            <a:off x="7593013" y="2816225"/>
            <a:ext cx="415925"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98" name="Rectangle 530"/>
          <p:cNvSpPr>
            <a:spLocks noChangeArrowheads="1"/>
          </p:cNvSpPr>
          <p:nvPr/>
        </p:nvSpPr>
        <p:spPr bwMode="auto">
          <a:xfrm>
            <a:off x="7178675" y="2816225"/>
            <a:ext cx="414338"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299" name="Rectangle 531"/>
          <p:cNvSpPr>
            <a:spLocks noChangeArrowheads="1"/>
          </p:cNvSpPr>
          <p:nvPr/>
        </p:nvSpPr>
        <p:spPr bwMode="auto">
          <a:xfrm>
            <a:off x="6762750" y="2816225"/>
            <a:ext cx="415925"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00" name="Rectangle 532"/>
          <p:cNvSpPr>
            <a:spLocks noChangeArrowheads="1"/>
          </p:cNvSpPr>
          <p:nvPr/>
        </p:nvSpPr>
        <p:spPr bwMode="auto">
          <a:xfrm>
            <a:off x="6348413" y="2816225"/>
            <a:ext cx="41433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01" name="Rectangle 533"/>
          <p:cNvSpPr>
            <a:spLocks noChangeArrowheads="1"/>
          </p:cNvSpPr>
          <p:nvPr/>
        </p:nvSpPr>
        <p:spPr bwMode="auto">
          <a:xfrm>
            <a:off x="5934075" y="2816225"/>
            <a:ext cx="414338"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02" name="Rectangle 534"/>
          <p:cNvSpPr>
            <a:spLocks noChangeArrowheads="1"/>
          </p:cNvSpPr>
          <p:nvPr/>
        </p:nvSpPr>
        <p:spPr bwMode="auto">
          <a:xfrm>
            <a:off x="5516563" y="2816225"/>
            <a:ext cx="417512"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03" name="Rectangle 535"/>
          <p:cNvSpPr>
            <a:spLocks noChangeArrowheads="1"/>
          </p:cNvSpPr>
          <p:nvPr/>
        </p:nvSpPr>
        <p:spPr bwMode="auto">
          <a:xfrm>
            <a:off x="5102225" y="2816225"/>
            <a:ext cx="414338"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04" name="Rectangle 536"/>
          <p:cNvSpPr>
            <a:spLocks noChangeArrowheads="1"/>
          </p:cNvSpPr>
          <p:nvPr/>
        </p:nvSpPr>
        <p:spPr bwMode="auto">
          <a:xfrm>
            <a:off x="4687888" y="2816225"/>
            <a:ext cx="41433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05" name="Rectangle 537"/>
          <p:cNvSpPr>
            <a:spLocks noChangeArrowheads="1"/>
          </p:cNvSpPr>
          <p:nvPr/>
        </p:nvSpPr>
        <p:spPr bwMode="auto">
          <a:xfrm>
            <a:off x="4271963" y="2816225"/>
            <a:ext cx="415925"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06" name="Rectangle 538"/>
          <p:cNvSpPr>
            <a:spLocks noChangeArrowheads="1"/>
          </p:cNvSpPr>
          <p:nvPr/>
        </p:nvSpPr>
        <p:spPr bwMode="auto">
          <a:xfrm>
            <a:off x="3857625" y="2816225"/>
            <a:ext cx="414338"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07" name="Rectangle 539"/>
          <p:cNvSpPr>
            <a:spLocks noChangeArrowheads="1"/>
          </p:cNvSpPr>
          <p:nvPr/>
        </p:nvSpPr>
        <p:spPr bwMode="auto">
          <a:xfrm>
            <a:off x="3443288" y="2816225"/>
            <a:ext cx="41433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08" name="Rectangle 540"/>
          <p:cNvSpPr>
            <a:spLocks noChangeArrowheads="1"/>
          </p:cNvSpPr>
          <p:nvPr/>
        </p:nvSpPr>
        <p:spPr bwMode="auto">
          <a:xfrm>
            <a:off x="3025775" y="2816225"/>
            <a:ext cx="417513"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09" name="Rectangle 541"/>
          <p:cNvSpPr>
            <a:spLocks noChangeArrowheads="1"/>
          </p:cNvSpPr>
          <p:nvPr/>
        </p:nvSpPr>
        <p:spPr bwMode="auto">
          <a:xfrm>
            <a:off x="2611438" y="2816225"/>
            <a:ext cx="41433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10" name="Rectangle 542"/>
          <p:cNvSpPr>
            <a:spLocks noChangeArrowheads="1"/>
          </p:cNvSpPr>
          <p:nvPr/>
        </p:nvSpPr>
        <p:spPr bwMode="auto">
          <a:xfrm>
            <a:off x="2197100" y="2816225"/>
            <a:ext cx="414338"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11" name="Rectangle 543"/>
          <p:cNvSpPr>
            <a:spLocks noChangeArrowheads="1"/>
          </p:cNvSpPr>
          <p:nvPr/>
        </p:nvSpPr>
        <p:spPr bwMode="auto">
          <a:xfrm>
            <a:off x="1801813" y="2816225"/>
            <a:ext cx="39528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12" name="Rectangle 544"/>
          <p:cNvSpPr>
            <a:spLocks noChangeArrowheads="1"/>
          </p:cNvSpPr>
          <p:nvPr/>
        </p:nvSpPr>
        <p:spPr bwMode="auto">
          <a:xfrm>
            <a:off x="442913" y="2816225"/>
            <a:ext cx="1358900" cy="174625"/>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　・円グラフその他</a:t>
            </a:r>
          </a:p>
        </p:txBody>
      </p:sp>
      <p:sp>
        <p:nvSpPr>
          <p:cNvPr id="9313" name="Rectangle 545"/>
          <p:cNvSpPr>
            <a:spLocks noChangeArrowheads="1"/>
          </p:cNvSpPr>
          <p:nvPr/>
        </p:nvSpPr>
        <p:spPr bwMode="auto">
          <a:xfrm>
            <a:off x="8424863" y="264001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14" name="Rectangle 546"/>
          <p:cNvSpPr>
            <a:spLocks noChangeArrowheads="1"/>
          </p:cNvSpPr>
          <p:nvPr/>
        </p:nvSpPr>
        <p:spPr bwMode="auto">
          <a:xfrm>
            <a:off x="8008938" y="264001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15" name="Rectangle 547"/>
          <p:cNvSpPr>
            <a:spLocks noChangeArrowheads="1"/>
          </p:cNvSpPr>
          <p:nvPr/>
        </p:nvSpPr>
        <p:spPr bwMode="auto">
          <a:xfrm>
            <a:off x="7593013" y="264001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16" name="Rectangle 548"/>
          <p:cNvSpPr>
            <a:spLocks noChangeArrowheads="1"/>
          </p:cNvSpPr>
          <p:nvPr/>
        </p:nvSpPr>
        <p:spPr bwMode="auto">
          <a:xfrm>
            <a:off x="7178675" y="264001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17" name="Rectangle 549"/>
          <p:cNvSpPr>
            <a:spLocks noChangeArrowheads="1"/>
          </p:cNvSpPr>
          <p:nvPr/>
        </p:nvSpPr>
        <p:spPr bwMode="auto">
          <a:xfrm>
            <a:off x="6762750" y="264001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18" name="Rectangle 550"/>
          <p:cNvSpPr>
            <a:spLocks noChangeArrowheads="1"/>
          </p:cNvSpPr>
          <p:nvPr/>
        </p:nvSpPr>
        <p:spPr bwMode="auto">
          <a:xfrm>
            <a:off x="6348413" y="264001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19" name="Rectangle 551"/>
          <p:cNvSpPr>
            <a:spLocks noChangeArrowheads="1"/>
          </p:cNvSpPr>
          <p:nvPr/>
        </p:nvSpPr>
        <p:spPr bwMode="auto">
          <a:xfrm>
            <a:off x="5934075" y="264001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20" name="Rectangle 552"/>
          <p:cNvSpPr>
            <a:spLocks noChangeArrowheads="1"/>
          </p:cNvSpPr>
          <p:nvPr/>
        </p:nvSpPr>
        <p:spPr bwMode="auto">
          <a:xfrm>
            <a:off x="5516563" y="2640013"/>
            <a:ext cx="417512"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21" name="Rectangle 553"/>
          <p:cNvSpPr>
            <a:spLocks noChangeArrowheads="1"/>
          </p:cNvSpPr>
          <p:nvPr/>
        </p:nvSpPr>
        <p:spPr bwMode="auto">
          <a:xfrm>
            <a:off x="5102225" y="264001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22" name="Rectangle 554"/>
          <p:cNvSpPr>
            <a:spLocks noChangeArrowheads="1"/>
          </p:cNvSpPr>
          <p:nvPr/>
        </p:nvSpPr>
        <p:spPr bwMode="auto">
          <a:xfrm>
            <a:off x="4687888" y="264001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23" name="Rectangle 555"/>
          <p:cNvSpPr>
            <a:spLocks noChangeArrowheads="1"/>
          </p:cNvSpPr>
          <p:nvPr/>
        </p:nvSpPr>
        <p:spPr bwMode="auto">
          <a:xfrm>
            <a:off x="4271963" y="264001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24" name="Rectangle 556"/>
          <p:cNvSpPr>
            <a:spLocks noChangeArrowheads="1"/>
          </p:cNvSpPr>
          <p:nvPr/>
        </p:nvSpPr>
        <p:spPr bwMode="auto">
          <a:xfrm>
            <a:off x="3857625" y="264001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25" name="Rectangle 557"/>
          <p:cNvSpPr>
            <a:spLocks noChangeArrowheads="1"/>
          </p:cNvSpPr>
          <p:nvPr/>
        </p:nvSpPr>
        <p:spPr bwMode="auto">
          <a:xfrm>
            <a:off x="3443288" y="264001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26" name="Rectangle 558"/>
          <p:cNvSpPr>
            <a:spLocks noChangeArrowheads="1"/>
          </p:cNvSpPr>
          <p:nvPr/>
        </p:nvSpPr>
        <p:spPr bwMode="auto">
          <a:xfrm>
            <a:off x="3025775" y="2640013"/>
            <a:ext cx="417513"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27" name="Rectangle 559"/>
          <p:cNvSpPr>
            <a:spLocks noChangeArrowheads="1"/>
          </p:cNvSpPr>
          <p:nvPr/>
        </p:nvSpPr>
        <p:spPr bwMode="auto">
          <a:xfrm>
            <a:off x="2611438" y="264001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28" name="Rectangle 560"/>
          <p:cNvSpPr>
            <a:spLocks noChangeArrowheads="1"/>
          </p:cNvSpPr>
          <p:nvPr/>
        </p:nvSpPr>
        <p:spPr bwMode="auto">
          <a:xfrm>
            <a:off x="2197100" y="264001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29" name="Rectangle 561"/>
          <p:cNvSpPr>
            <a:spLocks noChangeArrowheads="1"/>
          </p:cNvSpPr>
          <p:nvPr/>
        </p:nvSpPr>
        <p:spPr bwMode="auto">
          <a:xfrm>
            <a:off x="1801813" y="2640013"/>
            <a:ext cx="39528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30" name="Rectangle 562"/>
          <p:cNvSpPr>
            <a:spLocks noChangeArrowheads="1"/>
          </p:cNvSpPr>
          <p:nvPr/>
        </p:nvSpPr>
        <p:spPr bwMode="auto">
          <a:xfrm>
            <a:off x="442913" y="2640013"/>
            <a:ext cx="1358900" cy="176212"/>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　・折れ線グラフ</a:t>
            </a:r>
          </a:p>
        </p:txBody>
      </p:sp>
      <p:sp>
        <p:nvSpPr>
          <p:cNvPr id="9331" name="Rectangle 739"/>
          <p:cNvSpPr>
            <a:spLocks noChangeArrowheads="1"/>
          </p:cNvSpPr>
          <p:nvPr/>
        </p:nvSpPr>
        <p:spPr bwMode="auto">
          <a:xfrm>
            <a:off x="8424863" y="36957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32" name="Rectangle 740"/>
          <p:cNvSpPr>
            <a:spLocks noChangeArrowheads="1"/>
          </p:cNvSpPr>
          <p:nvPr/>
        </p:nvSpPr>
        <p:spPr bwMode="auto">
          <a:xfrm>
            <a:off x="8008938" y="36957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33" name="Rectangle 741"/>
          <p:cNvSpPr>
            <a:spLocks noChangeArrowheads="1"/>
          </p:cNvSpPr>
          <p:nvPr/>
        </p:nvSpPr>
        <p:spPr bwMode="auto">
          <a:xfrm>
            <a:off x="7593013" y="36957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34" name="Rectangle 742"/>
          <p:cNvSpPr>
            <a:spLocks noChangeArrowheads="1"/>
          </p:cNvSpPr>
          <p:nvPr/>
        </p:nvSpPr>
        <p:spPr bwMode="auto">
          <a:xfrm>
            <a:off x="7178675" y="36957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35" name="Rectangle 743"/>
          <p:cNvSpPr>
            <a:spLocks noChangeArrowheads="1"/>
          </p:cNvSpPr>
          <p:nvPr/>
        </p:nvSpPr>
        <p:spPr bwMode="auto">
          <a:xfrm>
            <a:off x="6762750" y="36957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36" name="Rectangle 744"/>
          <p:cNvSpPr>
            <a:spLocks noChangeArrowheads="1"/>
          </p:cNvSpPr>
          <p:nvPr/>
        </p:nvSpPr>
        <p:spPr bwMode="auto">
          <a:xfrm>
            <a:off x="6348413" y="36957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37" name="Rectangle 745"/>
          <p:cNvSpPr>
            <a:spLocks noChangeArrowheads="1"/>
          </p:cNvSpPr>
          <p:nvPr/>
        </p:nvSpPr>
        <p:spPr bwMode="auto">
          <a:xfrm>
            <a:off x="5934075" y="36957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38" name="Rectangle 746"/>
          <p:cNvSpPr>
            <a:spLocks noChangeArrowheads="1"/>
          </p:cNvSpPr>
          <p:nvPr/>
        </p:nvSpPr>
        <p:spPr bwMode="auto">
          <a:xfrm>
            <a:off x="5516563" y="3695700"/>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39" name="Rectangle 747"/>
          <p:cNvSpPr>
            <a:spLocks noChangeArrowheads="1"/>
          </p:cNvSpPr>
          <p:nvPr/>
        </p:nvSpPr>
        <p:spPr bwMode="auto">
          <a:xfrm>
            <a:off x="5102225" y="36957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40" name="Rectangle 748"/>
          <p:cNvSpPr>
            <a:spLocks noChangeArrowheads="1"/>
          </p:cNvSpPr>
          <p:nvPr/>
        </p:nvSpPr>
        <p:spPr bwMode="auto">
          <a:xfrm>
            <a:off x="4687888" y="36957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41" name="Rectangle 749"/>
          <p:cNvSpPr>
            <a:spLocks noChangeArrowheads="1"/>
          </p:cNvSpPr>
          <p:nvPr/>
        </p:nvSpPr>
        <p:spPr bwMode="auto">
          <a:xfrm>
            <a:off x="4271963" y="36957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42" name="Rectangle 750"/>
          <p:cNvSpPr>
            <a:spLocks noChangeArrowheads="1"/>
          </p:cNvSpPr>
          <p:nvPr/>
        </p:nvSpPr>
        <p:spPr bwMode="auto">
          <a:xfrm>
            <a:off x="3857625" y="36957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43" name="Rectangle 751"/>
          <p:cNvSpPr>
            <a:spLocks noChangeArrowheads="1"/>
          </p:cNvSpPr>
          <p:nvPr/>
        </p:nvSpPr>
        <p:spPr bwMode="auto">
          <a:xfrm>
            <a:off x="3443288" y="36957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44" name="Rectangle 752"/>
          <p:cNvSpPr>
            <a:spLocks noChangeArrowheads="1"/>
          </p:cNvSpPr>
          <p:nvPr/>
        </p:nvSpPr>
        <p:spPr bwMode="auto">
          <a:xfrm>
            <a:off x="3025775" y="3695700"/>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45" name="Rectangle 753"/>
          <p:cNvSpPr>
            <a:spLocks noChangeArrowheads="1"/>
          </p:cNvSpPr>
          <p:nvPr/>
        </p:nvSpPr>
        <p:spPr bwMode="auto">
          <a:xfrm>
            <a:off x="2611438" y="36957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46" name="Rectangle 754"/>
          <p:cNvSpPr>
            <a:spLocks noChangeArrowheads="1"/>
          </p:cNvSpPr>
          <p:nvPr/>
        </p:nvSpPr>
        <p:spPr bwMode="auto">
          <a:xfrm>
            <a:off x="2197100" y="36957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47" name="Rectangle 755"/>
          <p:cNvSpPr>
            <a:spLocks noChangeArrowheads="1"/>
          </p:cNvSpPr>
          <p:nvPr/>
        </p:nvSpPr>
        <p:spPr bwMode="auto">
          <a:xfrm>
            <a:off x="1801813" y="3695700"/>
            <a:ext cx="39528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48" name="Rectangle 756"/>
          <p:cNvSpPr>
            <a:spLocks noChangeArrowheads="1"/>
          </p:cNvSpPr>
          <p:nvPr/>
        </p:nvSpPr>
        <p:spPr bwMode="auto">
          <a:xfrm>
            <a:off x="442913" y="3695700"/>
            <a:ext cx="1358900" cy="176213"/>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900" b="1">
                <a:solidFill>
                  <a:schemeClr val="bg2"/>
                </a:solidFill>
                <a:latin typeface="HG丸ｺﾞｼｯｸM-PRO" pitchFamily="50" charset="-128"/>
                <a:ea typeface="HG丸ｺﾞｼｯｸM-PRO" pitchFamily="50" charset="-128"/>
              </a:rPr>
              <a:t>　　層別</a:t>
            </a:r>
          </a:p>
        </p:txBody>
      </p:sp>
      <p:sp>
        <p:nvSpPr>
          <p:cNvPr id="9349" name="Rectangle 757"/>
          <p:cNvSpPr>
            <a:spLocks noChangeArrowheads="1"/>
          </p:cNvSpPr>
          <p:nvPr/>
        </p:nvSpPr>
        <p:spPr bwMode="auto">
          <a:xfrm>
            <a:off x="8424863" y="35194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50" name="Rectangle 758"/>
          <p:cNvSpPr>
            <a:spLocks noChangeArrowheads="1"/>
          </p:cNvSpPr>
          <p:nvPr/>
        </p:nvSpPr>
        <p:spPr bwMode="auto">
          <a:xfrm>
            <a:off x="8008938" y="35194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51" name="Rectangle 759"/>
          <p:cNvSpPr>
            <a:spLocks noChangeArrowheads="1"/>
          </p:cNvSpPr>
          <p:nvPr/>
        </p:nvSpPr>
        <p:spPr bwMode="auto">
          <a:xfrm>
            <a:off x="7593013" y="35194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52" name="Rectangle 760"/>
          <p:cNvSpPr>
            <a:spLocks noChangeArrowheads="1"/>
          </p:cNvSpPr>
          <p:nvPr/>
        </p:nvSpPr>
        <p:spPr bwMode="auto">
          <a:xfrm>
            <a:off x="7178675" y="35194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53" name="Rectangle 761"/>
          <p:cNvSpPr>
            <a:spLocks noChangeArrowheads="1"/>
          </p:cNvSpPr>
          <p:nvPr/>
        </p:nvSpPr>
        <p:spPr bwMode="auto">
          <a:xfrm>
            <a:off x="6762750" y="35194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54" name="Rectangle 762"/>
          <p:cNvSpPr>
            <a:spLocks noChangeArrowheads="1"/>
          </p:cNvSpPr>
          <p:nvPr/>
        </p:nvSpPr>
        <p:spPr bwMode="auto">
          <a:xfrm>
            <a:off x="6348413" y="35194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55" name="Rectangle 763"/>
          <p:cNvSpPr>
            <a:spLocks noChangeArrowheads="1"/>
          </p:cNvSpPr>
          <p:nvPr/>
        </p:nvSpPr>
        <p:spPr bwMode="auto">
          <a:xfrm>
            <a:off x="5934075" y="35194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56" name="Rectangle 764"/>
          <p:cNvSpPr>
            <a:spLocks noChangeArrowheads="1"/>
          </p:cNvSpPr>
          <p:nvPr/>
        </p:nvSpPr>
        <p:spPr bwMode="auto">
          <a:xfrm>
            <a:off x="5516563" y="3519488"/>
            <a:ext cx="417512"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57" name="Rectangle 765"/>
          <p:cNvSpPr>
            <a:spLocks noChangeArrowheads="1"/>
          </p:cNvSpPr>
          <p:nvPr/>
        </p:nvSpPr>
        <p:spPr bwMode="auto">
          <a:xfrm>
            <a:off x="5102225" y="35194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58" name="Rectangle 766"/>
          <p:cNvSpPr>
            <a:spLocks noChangeArrowheads="1"/>
          </p:cNvSpPr>
          <p:nvPr/>
        </p:nvSpPr>
        <p:spPr bwMode="auto">
          <a:xfrm>
            <a:off x="4687888" y="35194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59" name="Rectangle 767"/>
          <p:cNvSpPr>
            <a:spLocks noChangeArrowheads="1"/>
          </p:cNvSpPr>
          <p:nvPr/>
        </p:nvSpPr>
        <p:spPr bwMode="auto">
          <a:xfrm>
            <a:off x="4271963" y="35194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60" name="Rectangle 768"/>
          <p:cNvSpPr>
            <a:spLocks noChangeArrowheads="1"/>
          </p:cNvSpPr>
          <p:nvPr/>
        </p:nvSpPr>
        <p:spPr bwMode="auto">
          <a:xfrm>
            <a:off x="3857625" y="35194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61" name="Rectangle 769"/>
          <p:cNvSpPr>
            <a:spLocks noChangeArrowheads="1"/>
          </p:cNvSpPr>
          <p:nvPr/>
        </p:nvSpPr>
        <p:spPr bwMode="auto">
          <a:xfrm>
            <a:off x="3443288" y="35194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62" name="Rectangle 770"/>
          <p:cNvSpPr>
            <a:spLocks noChangeArrowheads="1"/>
          </p:cNvSpPr>
          <p:nvPr/>
        </p:nvSpPr>
        <p:spPr bwMode="auto">
          <a:xfrm>
            <a:off x="3025775" y="3519488"/>
            <a:ext cx="417513"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63" name="Rectangle 771"/>
          <p:cNvSpPr>
            <a:spLocks noChangeArrowheads="1"/>
          </p:cNvSpPr>
          <p:nvPr/>
        </p:nvSpPr>
        <p:spPr bwMode="auto">
          <a:xfrm>
            <a:off x="2611438" y="35194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64" name="Rectangle 772"/>
          <p:cNvSpPr>
            <a:spLocks noChangeArrowheads="1"/>
          </p:cNvSpPr>
          <p:nvPr/>
        </p:nvSpPr>
        <p:spPr bwMode="auto">
          <a:xfrm>
            <a:off x="2197100" y="35194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65" name="Rectangle 773"/>
          <p:cNvSpPr>
            <a:spLocks noChangeArrowheads="1"/>
          </p:cNvSpPr>
          <p:nvPr/>
        </p:nvSpPr>
        <p:spPr bwMode="auto">
          <a:xfrm>
            <a:off x="1801813" y="3519488"/>
            <a:ext cx="39528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66" name="Rectangle 774"/>
          <p:cNvSpPr>
            <a:spLocks noChangeArrowheads="1"/>
          </p:cNvSpPr>
          <p:nvPr/>
        </p:nvSpPr>
        <p:spPr bwMode="auto">
          <a:xfrm>
            <a:off x="442913" y="3519488"/>
            <a:ext cx="1358900" cy="176212"/>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７</a:t>
            </a: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散布図</a:t>
            </a:r>
          </a:p>
        </p:txBody>
      </p:sp>
      <p:sp>
        <p:nvSpPr>
          <p:cNvPr id="9367" name="Rectangle 775"/>
          <p:cNvSpPr>
            <a:spLocks noChangeArrowheads="1"/>
          </p:cNvSpPr>
          <p:nvPr/>
        </p:nvSpPr>
        <p:spPr bwMode="auto">
          <a:xfrm>
            <a:off x="8424863" y="33432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68" name="Rectangle 776"/>
          <p:cNvSpPr>
            <a:spLocks noChangeArrowheads="1"/>
          </p:cNvSpPr>
          <p:nvPr/>
        </p:nvSpPr>
        <p:spPr bwMode="auto">
          <a:xfrm>
            <a:off x="8008938" y="33432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69" name="Rectangle 777"/>
          <p:cNvSpPr>
            <a:spLocks noChangeArrowheads="1"/>
          </p:cNvSpPr>
          <p:nvPr/>
        </p:nvSpPr>
        <p:spPr bwMode="auto">
          <a:xfrm>
            <a:off x="7593013" y="33432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70" name="Rectangle 778"/>
          <p:cNvSpPr>
            <a:spLocks noChangeArrowheads="1"/>
          </p:cNvSpPr>
          <p:nvPr/>
        </p:nvSpPr>
        <p:spPr bwMode="auto">
          <a:xfrm>
            <a:off x="7178675" y="33432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71" name="Rectangle 779"/>
          <p:cNvSpPr>
            <a:spLocks noChangeArrowheads="1"/>
          </p:cNvSpPr>
          <p:nvPr/>
        </p:nvSpPr>
        <p:spPr bwMode="auto">
          <a:xfrm>
            <a:off x="6762750" y="33432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72" name="Rectangle 780"/>
          <p:cNvSpPr>
            <a:spLocks noChangeArrowheads="1"/>
          </p:cNvSpPr>
          <p:nvPr/>
        </p:nvSpPr>
        <p:spPr bwMode="auto">
          <a:xfrm>
            <a:off x="6348413" y="33432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73" name="Rectangle 781"/>
          <p:cNvSpPr>
            <a:spLocks noChangeArrowheads="1"/>
          </p:cNvSpPr>
          <p:nvPr/>
        </p:nvSpPr>
        <p:spPr bwMode="auto">
          <a:xfrm>
            <a:off x="5934075" y="33432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74" name="Rectangle 782"/>
          <p:cNvSpPr>
            <a:spLocks noChangeArrowheads="1"/>
          </p:cNvSpPr>
          <p:nvPr/>
        </p:nvSpPr>
        <p:spPr bwMode="auto">
          <a:xfrm>
            <a:off x="5516563" y="3343275"/>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75" name="Rectangle 783"/>
          <p:cNvSpPr>
            <a:spLocks noChangeArrowheads="1"/>
          </p:cNvSpPr>
          <p:nvPr/>
        </p:nvSpPr>
        <p:spPr bwMode="auto">
          <a:xfrm>
            <a:off x="5102225" y="33432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76" name="Rectangle 784"/>
          <p:cNvSpPr>
            <a:spLocks noChangeArrowheads="1"/>
          </p:cNvSpPr>
          <p:nvPr/>
        </p:nvSpPr>
        <p:spPr bwMode="auto">
          <a:xfrm>
            <a:off x="4687888" y="33432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77" name="Rectangle 785"/>
          <p:cNvSpPr>
            <a:spLocks noChangeArrowheads="1"/>
          </p:cNvSpPr>
          <p:nvPr/>
        </p:nvSpPr>
        <p:spPr bwMode="auto">
          <a:xfrm>
            <a:off x="4271963" y="33432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78" name="Rectangle 786"/>
          <p:cNvSpPr>
            <a:spLocks noChangeArrowheads="1"/>
          </p:cNvSpPr>
          <p:nvPr/>
        </p:nvSpPr>
        <p:spPr bwMode="auto">
          <a:xfrm>
            <a:off x="3857625" y="33432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79" name="Rectangle 787"/>
          <p:cNvSpPr>
            <a:spLocks noChangeArrowheads="1"/>
          </p:cNvSpPr>
          <p:nvPr/>
        </p:nvSpPr>
        <p:spPr bwMode="auto">
          <a:xfrm>
            <a:off x="3443288" y="33432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80" name="Rectangle 788"/>
          <p:cNvSpPr>
            <a:spLocks noChangeArrowheads="1"/>
          </p:cNvSpPr>
          <p:nvPr/>
        </p:nvSpPr>
        <p:spPr bwMode="auto">
          <a:xfrm>
            <a:off x="3025775" y="3343275"/>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81" name="Rectangle 789"/>
          <p:cNvSpPr>
            <a:spLocks noChangeArrowheads="1"/>
          </p:cNvSpPr>
          <p:nvPr/>
        </p:nvSpPr>
        <p:spPr bwMode="auto">
          <a:xfrm>
            <a:off x="2611438" y="33432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82" name="Rectangle 790"/>
          <p:cNvSpPr>
            <a:spLocks noChangeArrowheads="1"/>
          </p:cNvSpPr>
          <p:nvPr/>
        </p:nvSpPr>
        <p:spPr bwMode="auto">
          <a:xfrm>
            <a:off x="2197100" y="33432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83" name="Rectangle 791"/>
          <p:cNvSpPr>
            <a:spLocks noChangeArrowheads="1"/>
          </p:cNvSpPr>
          <p:nvPr/>
        </p:nvSpPr>
        <p:spPr bwMode="auto">
          <a:xfrm>
            <a:off x="1801813" y="3343275"/>
            <a:ext cx="39528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84" name="Rectangle 792"/>
          <p:cNvSpPr>
            <a:spLocks noChangeArrowheads="1"/>
          </p:cNvSpPr>
          <p:nvPr/>
        </p:nvSpPr>
        <p:spPr bwMode="auto">
          <a:xfrm>
            <a:off x="442913" y="3343275"/>
            <a:ext cx="1358900" cy="176213"/>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６</a:t>
            </a: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ヒストグラム</a:t>
            </a:r>
          </a:p>
        </p:txBody>
      </p:sp>
      <p:sp>
        <p:nvSpPr>
          <p:cNvPr id="9385" name="Rectangle 793"/>
          <p:cNvSpPr>
            <a:spLocks noChangeArrowheads="1"/>
          </p:cNvSpPr>
          <p:nvPr/>
        </p:nvSpPr>
        <p:spPr bwMode="auto">
          <a:xfrm>
            <a:off x="8424863" y="316706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86" name="Rectangle 794"/>
          <p:cNvSpPr>
            <a:spLocks noChangeArrowheads="1"/>
          </p:cNvSpPr>
          <p:nvPr/>
        </p:nvSpPr>
        <p:spPr bwMode="auto">
          <a:xfrm>
            <a:off x="8008938" y="316706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87" name="Rectangle 795"/>
          <p:cNvSpPr>
            <a:spLocks noChangeArrowheads="1"/>
          </p:cNvSpPr>
          <p:nvPr/>
        </p:nvSpPr>
        <p:spPr bwMode="auto">
          <a:xfrm>
            <a:off x="7593013" y="316706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88" name="Rectangle 796"/>
          <p:cNvSpPr>
            <a:spLocks noChangeArrowheads="1"/>
          </p:cNvSpPr>
          <p:nvPr/>
        </p:nvSpPr>
        <p:spPr bwMode="auto">
          <a:xfrm>
            <a:off x="7178675" y="316706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89" name="Rectangle 797"/>
          <p:cNvSpPr>
            <a:spLocks noChangeArrowheads="1"/>
          </p:cNvSpPr>
          <p:nvPr/>
        </p:nvSpPr>
        <p:spPr bwMode="auto">
          <a:xfrm>
            <a:off x="6762750" y="316706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90" name="Rectangle 798"/>
          <p:cNvSpPr>
            <a:spLocks noChangeArrowheads="1"/>
          </p:cNvSpPr>
          <p:nvPr/>
        </p:nvSpPr>
        <p:spPr bwMode="auto">
          <a:xfrm>
            <a:off x="6348413" y="316706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91" name="Rectangle 799"/>
          <p:cNvSpPr>
            <a:spLocks noChangeArrowheads="1"/>
          </p:cNvSpPr>
          <p:nvPr/>
        </p:nvSpPr>
        <p:spPr bwMode="auto">
          <a:xfrm>
            <a:off x="5934075" y="316706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92" name="Rectangle 800"/>
          <p:cNvSpPr>
            <a:spLocks noChangeArrowheads="1"/>
          </p:cNvSpPr>
          <p:nvPr/>
        </p:nvSpPr>
        <p:spPr bwMode="auto">
          <a:xfrm>
            <a:off x="5516563" y="3167063"/>
            <a:ext cx="417512"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93" name="Rectangle 801"/>
          <p:cNvSpPr>
            <a:spLocks noChangeArrowheads="1"/>
          </p:cNvSpPr>
          <p:nvPr/>
        </p:nvSpPr>
        <p:spPr bwMode="auto">
          <a:xfrm>
            <a:off x="5102225" y="316706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94" name="Rectangle 802"/>
          <p:cNvSpPr>
            <a:spLocks noChangeArrowheads="1"/>
          </p:cNvSpPr>
          <p:nvPr/>
        </p:nvSpPr>
        <p:spPr bwMode="auto">
          <a:xfrm>
            <a:off x="4687888" y="316706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395" name="Rectangle 803"/>
          <p:cNvSpPr>
            <a:spLocks noChangeArrowheads="1"/>
          </p:cNvSpPr>
          <p:nvPr/>
        </p:nvSpPr>
        <p:spPr bwMode="auto">
          <a:xfrm>
            <a:off x="4271963" y="316706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96" name="Rectangle 804"/>
          <p:cNvSpPr>
            <a:spLocks noChangeArrowheads="1"/>
          </p:cNvSpPr>
          <p:nvPr/>
        </p:nvSpPr>
        <p:spPr bwMode="auto">
          <a:xfrm>
            <a:off x="3857625" y="316706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97" name="Rectangle 805"/>
          <p:cNvSpPr>
            <a:spLocks noChangeArrowheads="1"/>
          </p:cNvSpPr>
          <p:nvPr/>
        </p:nvSpPr>
        <p:spPr bwMode="auto">
          <a:xfrm>
            <a:off x="3443288" y="316706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398" name="Rectangle 806"/>
          <p:cNvSpPr>
            <a:spLocks noChangeArrowheads="1"/>
          </p:cNvSpPr>
          <p:nvPr/>
        </p:nvSpPr>
        <p:spPr bwMode="auto">
          <a:xfrm>
            <a:off x="3025775" y="3167063"/>
            <a:ext cx="417513"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 </a:t>
            </a:r>
          </a:p>
        </p:txBody>
      </p:sp>
      <p:sp>
        <p:nvSpPr>
          <p:cNvPr id="9399" name="Rectangle 807"/>
          <p:cNvSpPr>
            <a:spLocks noChangeArrowheads="1"/>
          </p:cNvSpPr>
          <p:nvPr/>
        </p:nvSpPr>
        <p:spPr bwMode="auto">
          <a:xfrm>
            <a:off x="2611438" y="316706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00" name="Rectangle 808"/>
          <p:cNvSpPr>
            <a:spLocks noChangeArrowheads="1"/>
          </p:cNvSpPr>
          <p:nvPr/>
        </p:nvSpPr>
        <p:spPr bwMode="auto">
          <a:xfrm>
            <a:off x="2197100" y="316706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01" name="Rectangle 809"/>
          <p:cNvSpPr>
            <a:spLocks noChangeArrowheads="1"/>
          </p:cNvSpPr>
          <p:nvPr/>
        </p:nvSpPr>
        <p:spPr bwMode="auto">
          <a:xfrm>
            <a:off x="1801813" y="3167063"/>
            <a:ext cx="39528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02" name="Rectangle 810"/>
          <p:cNvSpPr>
            <a:spLocks noChangeArrowheads="1"/>
          </p:cNvSpPr>
          <p:nvPr/>
        </p:nvSpPr>
        <p:spPr bwMode="auto">
          <a:xfrm>
            <a:off x="442913" y="3167063"/>
            <a:ext cx="1358900" cy="176212"/>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５</a:t>
            </a: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チェックシート</a:t>
            </a:r>
          </a:p>
        </p:txBody>
      </p:sp>
      <p:sp>
        <p:nvSpPr>
          <p:cNvPr id="9403" name="Rectangle 811"/>
          <p:cNvSpPr>
            <a:spLocks noChangeArrowheads="1"/>
          </p:cNvSpPr>
          <p:nvPr/>
        </p:nvSpPr>
        <p:spPr bwMode="auto">
          <a:xfrm>
            <a:off x="8424863" y="24638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04" name="Rectangle 812"/>
          <p:cNvSpPr>
            <a:spLocks noChangeArrowheads="1"/>
          </p:cNvSpPr>
          <p:nvPr/>
        </p:nvSpPr>
        <p:spPr bwMode="auto">
          <a:xfrm>
            <a:off x="8008938" y="24638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05" name="Rectangle 813"/>
          <p:cNvSpPr>
            <a:spLocks noChangeArrowheads="1"/>
          </p:cNvSpPr>
          <p:nvPr/>
        </p:nvSpPr>
        <p:spPr bwMode="auto">
          <a:xfrm>
            <a:off x="7593013" y="24638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06" name="Rectangle 814"/>
          <p:cNvSpPr>
            <a:spLocks noChangeArrowheads="1"/>
          </p:cNvSpPr>
          <p:nvPr/>
        </p:nvSpPr>
        <p:spPr bwMode="auto">
          <a:xfrm>
            <a:off x="7178675" y="24638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07" name="Rectangle 815"/>
          <p:cNvSpPr>
            <a:spLocks noChangeArrowheads="1"/>
          </p:cNvSpPr>
          <p:nvPr/>
        </p:nvSpPr>
        <p:spPr bwMode="auto">
          <a:xfrm>
            <a:off x="6762750" y="24638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408" name="Rectangle 816"/>
          <p:cNvSpPr>
            <a:spLocks noChangeArrowheads="1"/>
          </p:cNvSpPr>
          <p:nvPr/>
        </p:nvSpPr>
        <p:spPr bwMode="auto">
          <a:xfrm>
            <a:off x="6348413" y="24638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09" name="Rectangle 817"/>
          <p:cNvSpPr>
            <a:spLocks noChangeArrowheads="1"/>
          </p:cNvSpPr>
          <p:nvPr/>
        </p:nvSpPr>
        <p:spPr bwMode="auto">
          <a:xfrm>
            <a:off x="5934075" y="24638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10" name="Rectangle 818"/>
          <p:cNvSpPr>
            <a:spLocks noChangeArrowheads="1"/>
          </p:cNvSpPr>
          <p:nvPr/>
        </p:nvSpPr>
        <p:spPr bwMode="auto">
          <a:xfrm>
            <a:off x="5516563" y="2463800"/>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11" name="Rectangle 819"/>
          <p:cNvSpPr>
            <a:spLocks noChangeArrowheads="1"/>
          </p:cNvSpPr>
          <p:nvPr/>
        </p:nvSpPr>
        <p:spPr bwMode="auto">
          <a:xfrm>
            <a:off x="5102225" y="24638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12" name="Rectangle 820"/>
          <p:cNvSpPr>
            <a:spLocks noChangeArrowheads="1"/>
          </p:cNvSpPr>
          <p:nvPr/>
        </p:nvSpPr>
        <p:spPr bwMode="auto">
          <a:xfrm>
            <a:off x="4687888" y="24638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13" name="Rectangle 821"/>
          <p:cNvSpPr>
            <a:spLocks noChangeArrowheads="1"/>
          </p:cNvSpPr>
          <p:nvPr/>
        </p:nvSpPr>
        <p:spPr bwMode="auto">
          <a:xfrm>
            <a:off x="4271963" y="24638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414" name="Rectangle 822"/>
          <p:cNvSpPr>
            <a:spLocks noChangeArrowheads="1"/>
          </p:cNvSpPr>
          <p:nvPr/>
        </p:nvSpPr>
        <p:spPr bwMode="auto">
          <a:xfrm>
            <a:off x="3857625" y="24638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15" name="Rectangle 823"/>
          <p:cNvSpPr>
            <a:spLocks noChangeArrowheads="1"/>
          </p:cNvSpPr>
          <p:nvPr/>
        </p:nvSpPr>
        <p:spPr bwMode="auto">
          <a:xfrm>
            <a:off x="3443288" y="24638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16" name="Rectangle 824"/>
          <p:cNvSpPr>
            <a:spLocks noChangeArrowheads="1"/>
          </p:cNvSpPr>
          <p:nvPr/>
        </p:nvSpPr>
        <p:spPr bwMode="auto">
          <a:xfrm>
            <a:off x="3025775" y="2463800"/>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417" name="Rectangle 825"/>
          <p:cNvSpPr>
            <a:spLocks noChangeArrowheads="1"/>
          </p:cNvSpPr>
          <p:nvPr/>
        </p:nvSpPr>
        <p:spPr bwMode="auto">
          <a:xfrm>
            <a:off x="2611438" y="24638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418" name="Rectangle 826"/>
          <p:cNvSpPr>
            <a:spLocks noChangeArrowheads="1"/>
          </p:cNvSpPr>
          <p:nvPr/>
        </p:nvSpPr>
        <p:spPr bwMode="auto">
          <a:xfrm>
            <a:off x="2197100" y="24638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419" name="Rectangle 827"/>
          <p:cNvSpPr>
            <a:spLocks noChangeArrowheads="1"/>
          </p:cNvSpPr>
          <p:nvPr/>
        </p:nvSpPr>
        <p:spPr bwMode="auto">
          <a:xfrm>
            <a:off x="1801813" y="2463800"/>
            <a:ext cx="39528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420" name="Rectangle 828"/>
          <p:cNvSpPr>
            <a:spLocks noChangeArrowheads="1"/>
          </p:cNvSpPr>
          <p:nvPr/>
        </p:nvSpPr>
        <p:spPr bwMode="auto">
          <a:xfrm>
            <a:off x="442913" y="2463800"/>
            <a:ext cx="1358900" cy="176213"/>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(3)</a:t>
            </a:r>
            <a:r>
              <a:rPr lang="ja-JP" altLang="en-US" sz="900" b="1">
                <a:solidFill>
                  <a:schemeClr val="bg2"/>
                </a:solidFill>
                <a:latin typeface="HG丸ｺﾞｼｯｸM-PRO" pitchFamily="50" charset="-128"/>
                <a:ea typeface="HG丸ｺﾞｼｯｸM-PRO" pitchFamily="50" charset="-128"/>
              </a:rPr>
              <a:t>・棒グラフ</a:t>
            </a:r>
          </a:p>
        </p:txBody>
      </p:sp>
      <p:sp>
        <p:nvSpPr>
          <p:cNvPr id="9421" name="Rectangle 829"/>
          <p:cNvSpPr>
            <a:spLocks noChangeArrowheads="1"/>
          </p:cNvSpPr>
          <p:nvPr/>
        </p:nvSpPr>
        <p:spPr bwMode="auto">
          <a:xfrm>
            <a:off x="8424863" y="22875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22" name="Rectangle 830"/>
          <p:cNvSpPr>
            <a:spLocks noChangeArrowheads="1"/>
          </p:cNvSpPr>
          <p:nvPr/>
        </p:nvSpPr>
        <p:spPr bwMode="auto">
          <a:xfrm>
            <a:off x="8008938" y="22875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23" name="Rectangle 831"/>
          <p:cNvSpPr>
            <a:spLocks noChangeArrowheads="1"/>
          </p:cNvSpPr>
          <p:nvPr/>
        </p:nvSpPr>
        <p:spPr bwMode="auto">
          <a:xfrm>
            <a:off x="7593013" y="22875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24" name="Rectangle 832"/>
          <p:cNvSpPr>
            <a:spLocks noChangeArrowheads="1"/>
          </p:cNvSpPr>
          <p:nvPr/>
        </p:nvSpPr>
        <p:spPr bwMode="auto">
          <a:xfrm>
            <a:off x="7178675" y="22875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25" name="Rectangle 833"/>
          <p:cNvSpPr>
            <a:spLocks noChangeArrowheads="1"/>
          </p:cNvSpPr>
          <p:nvPr/>
        </p:nvSpPr>
        <p:spPr bwMode="auto">
          <a:xfrm>
            <a:off x="6762750" y="22875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26" name="Rectangle 834"/>
          <p:cNvSpPr>
            <a:spLocks noChangeArrowheads="1"/>
          </p:cNvSpPr>
          <p:nvPr/>
        </p:nvSpPr>
        <p:spPr bwMode="auto">
          <a:xfrm>
            <a:off x="6348413" y="22875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27" name="Rectangle 835"/>
          <p:cNvSpPr>
            <a:spLocks noChangeArrowheads="1"/>
          </p:cNvSpPr>
          <p:nvPr/>
        </p:nvSpPr>
        <p:spPr bwMode="auto">
          <a:xfrm>
            <a:off x="5934075" y="22875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28" name="Rectangle 836"/>
          <p:cNvSpPr>
            <a:spLocks noChangeArrowheads="1"/>
          </p:cNvSpPr>
          <p:nvPr/>
        </p:nvSpPr>
        <p:spPr bwMode="auto">
          <a:xfrm>
            <a:off x="5516563" y="2287588"/>
            <a:ext cx="417512"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29" name="Rectangle 837"/>
          <p:cNvSpPr>
            <a:spLocks noChangeArrowheads="1"/>
          </p:cNvSpPr>
          <p:nvPr/>
        </p:nvSpPr>
        <p:spPr bwMode="auto">
          <a:xfrm>
            <a:off x="5102225" y="22875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430" name="Rectangle 838"/>
          <p:cNvSpPr>
            <a:spLocks noChangeArrowheads="1"/>
          </p:cNvSpPr>
          <p:nvPr/>
        </p:nvSpPr>
        <p:spPr bwMode="auto">
          <a:xfrm>
            <a:off x="4687888" y="22875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31" name="Rectangle 839"/>
          <p:cNvSpPr>
            <a:spLocks noChangeArrowheads="1"/>
          </p:cNvSpPr>
          <p:nvPr/>
        </p:nvSpPr>
        <p:spPr bwMode="auto">
          <a:xfrm>
            <a:off x="4271963" y="22875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432" name="Rectangle 840"/>
          <p:cNvSpPr>
            <a:spLocks noChangeArrowheads="1"/>
          </p:cNvSpPr>
          <p:nvPr/>
        </p:nvSpPr>
        <p:spPr bwMode="auto">
          <a:xfrm>
            <a:off x="3857625" y="22875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33" name="Rectangle 841"/>
          <p:cNvSpPr>
            <a:spLocks noChangeArrowheads="1"/>
          </p:cNvSpPr>
          <p:nvPr/>
        </p:nvSpPr>
        <p:spPr bwMode="auto">
          <a:xfrm>
            <a:off x="3443288" y="22875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34" name="Rectangle 842"/>
          <p:cNvSpPr>
            <a:spLocks noChangeArrowheads="1"/>
          </p:cNvSpPr>
          <p:nvPr/>
        </p:nvSpPr>
        <p:spPr bwMode="auto">
          <a:xfrm>
            <a:off x="3025775" y="2287588"/>
            <a:ext cx="417513"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35" name="Rectangle 843"/>
          <p:cNvSpPr>
            <a:spLocks noChangeArrowheads="1"/>
          </p:cNvSpPr>
          <p:nvPr/>
        </p:nvSpPr>
        <p:spPr bwMode="auto">
          <a:xfrm>
            <a:off x="2611438" y="22875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36" name="Rectangle 844"/>
          <p:cNvSpPr>
            <a:spLocks noChangeArrowheads="1"/>
          </p:cNvSpPr>
          <p:nvPr/>
        </p:nvSpPr>
        <p:spPr bwMode="auto">
          <a:xfrm>
            <a:off x="2197100" y="22875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37" name="Rectangle 845"/>
          <p:cNvSpPr>
            <a:spLocks noChangeArrowheads="1"/>
          </p:cNvSpPr>
          <p:nvPr/>
        </p:nvSpPr>
        <p:spPr bwMode="auto">
          <a:xfrm>
            <a:off x="1801813" y="2287588"/>
            <a:ext cx="39528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38" name="Rectangle 846"/>
          <p:cNvSpPr>
            <a:spLocks noChangeArrowheads="1"/>
          </p:cNvSpPr>
          <p:nvPr/>
        </p:nvSpPr>
        <p:spPr bwMode="auto">
          <a:xfrm>
            <a:off x="442913" y="2287588"/>
            <a:ext cx="1358900" cy="176212"/>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(2)</a:t>
            </a:r>
            <a:r>
              <a:rPr lang="ja-JP" altLang="en-US" sz="900" b="1">
                <a:solidFill>
                  <a:schemeClr val="bg2"/>
                </a:solidFill>
                <a:latin typeface="HG丸ｺﾞｼｯｸM-PRO" pitchFamily="50" charset="-128"/>
                <a:ea typeface="HG丸ｺﾞｼｯｸM-PRO" pitchFamily="50" charset="-128"/>
              </a:rPr>
              <a:t>特性要因図</a:t>
            </a:r>
          </a:p>
        </p:txBody>
      </p:sp>
      <p:sp>
        <p:nvSpPr>
          <p:cNvPr id="9439" name="Rectangle 847"/>
          <p:cNvSpPr>
            <a:spLocks noChangeArrowheads="1"/>
          </p:cNvSpPr>
          <p:nvPr/>
        </p:nvSpPr>
        <p:spPr bwMode="auto">
          <a:xfrm>
            <a:off x="8424863" y="21113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40" name="Rectangle 848"/>
          <p:cNvSpPr>
            <a:spLocks noChangeArrowheads="1"/>
          </p:cNvSpPr>
          <p:nvPr/>
        </p:nvSpPr>
        <p:spPr bwMode="auto">
          <a:xfrm>
            <a:off x="8008938" y="21113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41" name="Rectangle 849"/>
          <p:cNvSpPr>
            <a:spLocks noChangeArrowheads="1"/>
          </p:cNvSpPr>
          <p:nvPr/>
        </p:nvSpPr>
        <p:spPr bwMode="auto">
          <a:xfrm>
            <a:off x="7593013" y="21113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42" name="Rectangle 850"/>
          <p:cNvSpPr>
            <a:spLocks noChangeArrowheads="1"/>
          </p:cNvSpPr>
          <p:nvPr/>
        </p:nvSpPr>
        <p:spPr bwMode="auto">
          <a:xfrm>
            <a:off x="7178675" y="21113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43" name="Rectangle 851"/>
          <p:cNvSpPr>
            <a:spLocks noChangeArrowheads="1"/>
          </p:cNvSpPr>
          <p:nvPr/>
        </p:nvSpPr>
        <p:spPr bwMode="auto">
          <a:xfrm>
            <a:off x="6762750" y="21113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444" name="Rectangle 852"/>
          <p:cNvSpPr>
            <a:spLocks noChangeArrowheads="1"/>
          </p:cNvSpPr>
          <p:nvPr/>
        </p:nvSpPr>
        <p:spPr bwMode="auto">
          <a:xfrm>
            <a:off x="6348413" y="21113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445" name="Rectangle 853"/>
          <p:cNvSpPr>
            <a:spLocks noChangeArrowheads="1"/>
          </p:cNvSpPr>
          <p:nvPr/>
        </p:nvSpPr>
        <p:spPr bwMode="auto">
          <a:xfrm>
            <a:off x="5934075" y="21113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46" name="Rectangle 854"/>
          <p:cNvSpPr>
            <a:spLocks noChangeArrowheads="1"/>
          </p:cNvSpPr>
          <p:nvPr/>
        </p:nvSpPr>
        <p:spPr bwMode="auto">
          <a:xfrm>
            <a:off x="5516563" y="2111375"/>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47" name="Rectangle 855"/>
          <p:cNvSpPr>
            <a:spLocks noChangeArrowheads="1"/>
          </p:cNvSpPr>
          <p:nvPr/>
        </p:nvSpPr>
        <p:spPr bwMode="auto">
          <a:xfrm>
            <a:off x="5102225" y="21113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48" name="Rectangle 856"/>
          <p:cNvSpPr>
            <a:spLocks noChangeArrowheads="1"/>
          </p:cNvSpPr>
          <p:nvPr/>
        </p:nvSpPr>
        <p:spPr bwMode="auto">
          <a:xfrm>
            <a:off x="4687888" y="21113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49" name="Rectangle 857"/>
          <p:cNvSpPr>
            <a:spLocks noChangeArrowheads="1"/>
          </p:cNvSpPr>
          <p:nvPr/>
        </p:nvSpPr>
        <p:spPr bwMode="auto">
          <a:xfrm>
            <a:off x="4271963" y="21113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50" name="Rectangle 858"/>
          <p:cNvSpPr>
            <a:spLocks noChangeArrowheads="1"/>
          </p:cNvSpPr>
          <p:nvPr/>
        </p:nvSpPr>
        <p:spPr bwMode="auto">
          <a:xfrm>
            <a:off x="3857625" y="21113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51" name="Rectangle 859"/>
          <p:cNvSpPr>
            <a:spLocks noChangeArrowheads="1"/>
          </p:cNvSpPr>
          <p:nvPr/>
        </p:nvSpPr>
        <p:spPr bwMode="auto">
          <a:xfrm>
            <a:off x="3443288" y="21113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52" name="Rectangle 860"/>
          <p:cNvSpPr>
            <a:spLocks noChangeArrowheads="1"/>
          </p:cNvSpPr>
          <p:nvPr/>
        </p:nvSpPr>
        <p:spPr bwMode="auto">
          <a:xfrm>
            <a:off x="3025775" y="2111375"/>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453" name="Rectangle 861"/>
          <p:cNvSpPr>
            <a:spLocks noChangeArrowheads="1"/>
          </p:cNvSpPr>
          <p:nvPr/>
        </p:nvSpPr>
        <p:spPr bwMode="auto">
          <a:xfrm>
            <a:off x="2611438" y="21113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454" name="Rectangle 862"/>
          <p:cNvSpPr>
            <a:spLocks noChangeArrowheads="1"/>
          </p:cNvSpPr>
          <p:nvPr/>
        </p:nvSpPr>
        <p:spPr bwMode="auto">
          <a:xfrm>
            <a:off x="2197100" y="21113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455" name="Rectangle 863"/>
          <p:cNvSpPr>
            <a:spLocks noChangeArrowheads="1"/>
          </p:cNvSpPr>
          <p:nvPr/>
        </p:nvSpPr>
        <p:spPr bwMode="auto">
          <a:xfrm>
            <a:off x="1801813" y="2111375"/>
            <a:ext cx="39528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456" name="Rectangle 864"/>
          <p:cNvSpPr>
            <a:spLocks noChangeArrowheads="1"/>
          </p:cNvSpPr>
          <p:nvPr/>
        </p:nvSpPr>
        <p:spPr bwMode="auto">
          <a:xfrm>
            <a:off x="442913" y="2111375"/>
            <a:ext cx="1358900" cy="176213"/>
          </a:xfrm>
          <a:prstGeom prst="rect">
            <a:avLst/>
          </a:prstGeom>
          <a:solidFill>
            <a:srgbClr val="FF7C8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(1)</a:t>
            </a:r>
            <a:r>
              <a:rPr lang="ja-JP" altLang="en-US" sz="900" b="1">
                <a:solidFill>
                  <a:schemeClr val="bg2"/>
                </a:solidFill>
                <a:latin typeface="HG丸ｺﾞｼｯｸM-PRO" pitchFamily="50" charset="-128"/>
                <a:ea typeface="HG丸ｺﾞｼｯｸM-PRO" pitchFamily="50" charset="-128"/>
              </a:rPr>
              <a:t>パレート図</a:t>
            </a:r>
          </a:p>
        </p:txBody>
      </p:sp>
      <p:sp>
        <p:nvSpPr>
          <p:cNvPr id="9457" name="Line 883"/>
          <p:cNvSpPr>
            <a:spLocks noChangeShapeType="1"/>
          </p:cNvSpPr>
          <p:nvPr/>
        </p:nvSpPr>
        <p:spPr bwMode="auto">
          <a:xfrm>
            <a:off x="238125" y="2111375"/>
            <a:ext cx="8588375"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9458" name="Line 884"/>
          <p:cNvSpPr>
            <a:spLocks noChangeShapeType="1"/>
          </p:cNvSpPr>
          <p:nvPr/>
        </p:nvSpPr>
        <p:spPr bwMode="auto">
          <a:xfrm>
            <a:off x="250825" y="3871913"/>
            <a:ext cx="8588375"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9459" name="Line 910"/>
          <p:cNvSpPr>
            <a:spLocks noChangeShapeType="1"/>
          </p:cNvSpPr>
          <p:nvPr/>
        </p:nvSpPr>
        <p:spPr bwMode="auto">
          <a:xfrm>
            <a:off x="442913" y="2287588"/>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9460" name="Line 911"/>
          <p:cNvSpPr>
            <a:spLocks noChangeShapeType="1"/>
          </p:cNvSpPr>
          <p:nvPr/>
        </p:nvSpPr>
        <p:spPr bwMode="auto">
          <a:xfrm>
            <a:off x="442913" y="246380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9461" name="Line 912"/>
          <p:cNvSpPr>
            <a:spLocks noChangeShapeType="1"/>
          </p:cNvSpPr>
          <p:nvPr/>
        </p:nvSpPr>
        <p:spPr bwMode="auto">
          <a:xfrm>
            <a:off x="442913" y="2640013"/>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9462" name="Line 913"/>
          <p:cNvSpPr>
            <a:spLocks noChangeShapeType="1"/>
          </p:cNvSpPr>
          <p:nvPr/>
        </p:nvSpPr>
        <p:spPr bwMode="auto">
          <a:xfrm>
            <a:off x="442913" y="282892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463" name="Line 914"/>
          <p:cNvSpPr>
            <a:spLocks noChangeShapeType="1"/>
          </p:cNvSpPr>
          <p:nvPr/>
        </p:nvSpPr>
        <p:spPr bwMode="auto">
          <a:xfrm>
            <a:off x="442913" y="299085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464" name="Line 915"/>
          <p:cNvSpPr>
            <a:spLocks noChangeShapeType="1"/>
          </p:cNvSpPr>
          <p:nvPr/>
        </p:nvSpPr>
        <p:spPr bwMode="auto">
          <a:xfrm>
            <a:off x="442913" y="3167063"/>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465" name="Line 916"/>
          <p:cNvSpPr>
            <a:spLocks noChangeShapeType="1"/>
          </p:cNvSpPr>
          <p:nvPr/>
        </p:nvSpPr>
        <p:spPr bwMode="auto">
          <a:xfrm>
            <a:off x="458788" y="3341688"/>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9466" name="Line 917"/>
          <p:cNvSpPr>
            <a:spLocks noChangeShapeType="1"/>
          </p:cNvSpPr>
          <p:nvPr/>
        </p:nvSpPr>
        <p:spPr bwMode="auto">
          <a:xfrm>
            <a:off x="442913" y="3519488"/>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9467" name="Line 918"/>
          <p:cNvSpPr>
            <a:spLocks noChangeShapeType="1"/>
          </p:cNvSpPr>
          <p:nvPr/>
        </p:nvSpPr>
        <p:spPr bwMode="auto">
          <a:xfrm>
            <a:off x="442913" y="369570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9468" name="Rectangle 469"/>
          <p:cNvSpPr>
            <a:spLocks noChangeArrowheads="1"/>
          </p:cNvSpPr>
          <p:nvPr/>
        </p:nvSpPr>
        <p:spPr bwMode="auto">
          <a:xfrm>
            <a:off x="250825" y="3871913"/>
            <a:ext cx="192088" cy="12319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000" b="1">
                <a:solidFill>
                  <a:schemeClr val="bg2"/>
                </a:solidFill>
                <a:latin typeface="HG丸ｺﾞｼｯｸM-PRO" pitchFamily="50" charset="-128"/>
                <a:ea typeface="HG丸ｺﾞｼｯｸM-PRO" pitchFamily="50" charset="-128"/>
              </a:rPr>
              <a:t>Ｎ７</a:t>
            </a:r>
          </a:p>
        </p:txBody>
      </p:sp>
      <p:sp>
        <p:nvSpPr>
          <p:cNvPr id="9469" name="Rectangle 613"/>
          <p:cNvSpPr>
            <a:spLocks noChangeArrowheads="1"/>
          </p:cNvSpPr>
          <p:nvPr/>
        </p:nvSpPr>
        <p:spPr bwMode="auto">
          <a:xfrm>
            <a:off x="8424863" y="49276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70" name="Rectangle 614"/>
          <p:cNvSpPr>
            <a:spLocks noChangeArrowheads="1"/>
          </p:cNvSpPr>
          <p:nvPr/>
        </p:nvSpPr>
        <p:spPr bwMode="auto">
          <a:xfrm>
            <a:off x="8008938" y="49276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71" name="Rectangle 615"/>
          <p:cNvSpPr>
            <a:spLocks noChangeArrowheads="1"/>
          </p:cNvSpPr>
          <p:nvPr/>
        </p:nvSpPr>
        <p:spPr bwMode="auto">
          <a:xfrm>
            <a:off x="7593013" y="49276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72" name="Rectangle 616"/>
          <p:cNvSpPr>
            <a:spLocks noChangeArrowheads="1"/>
          </p:cNvSpPr>
          <p:nvPr/>
        </p:nvSpPr>
        <p:spPr bwMode="auto">
          <a:xfrm>
            <a:off x="7178675" y="49276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73" name="Rectangle 617"/>
          <p:cNvSpPr>
            <a:spLocks noChangeArrowheads="1"/>
          </p:cNvSpPr>
          <p:nvPr/>
        </p:nvSpPr>
        <p:spPr bwMode="auto">
          <a:xfrm>
            <a:off x="6762750" y="49276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74" name="Rectangle 618"/>
          <p:cNvSpPr>
            <a:spLocks noChangeArrowheads="1"/>
          </p:cNvSpPr>
          <p:nvPr/>
        </p:nvSpPr>
        <p:spPr bwMode="auto">
          <a:xfrm>
            <a:off x="6348413" y="49276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75" name="Rectangle 619"/>
          <p:cNvSpPr>
            <a:spLocks noChangeArrowheads="1"/>
          </p:cNvSpPr>
          <p:nvPr/>
        </p:nvSpPr>
        <p:spPr bwMode="auto">
          <a:xfrm>
            <a:off x="5934075" y="49276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76" name="Rectangle 620"/>
          <p:cNvSpPr>
            <a:spLocks noChangeArrowheads="1"/>
          </p:cNvSpPr>
          <p:nvPr/>
        </p:nvSpPr>
        <p:spPr bwMode="auto">
          <a:xfrm>
            <a:off x="5516563" y="4927600"/>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77" name="Rectangle 621"/>
          <p:cNvSpPr>
            <a:spLocks noChangeArrowheads="1"/>
          </p:cNvSpPr>
          <p:nvPr/>
        </p:nvSpPr>
        <p:spPr bwMode="auto">
          <a:xfrm>
            <a:off x="5102225" y="49276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78" name="Rectangle 622"/>
          <p:cNvSpPr>
            <a:spLocks noChangeArrowheads="1"/>
          </p:cNvSpPr>
          <p:nvPr/>
        </p:nvSpPr>
        <p:spPr bwMode="auto">
          <a:xfrm>
            <a:off x="4687888" y="49276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79" name="Rectangle 623"/>
          <p:cNvSpPr>
            <a:spLocks noChangeArrowheads="1"/>
          </p:cNvSpPr>
          <p:nvPr/>
        </p:nvSpPr>
        <p:spPr bwMode="auto">
          <a:xfrm>
            <a:off x="4271963" y="492760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480" name="Rectangle 624"/>
          <p:cNvSpPr>
            <a:spLocks noChangeArrowheads="1"/>
          </p:cNvSpPr>
          <p:nvPr/>
        </p:nvSpPr>
        <p:spPr bwMode="auto">
          <a:xfrm>
            <a:off x="3857625" y="49276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81" name="Rectangle 625"/>
          <p:cNvSpPr>
            <a:spLocks noChangeArrowheads="1"/>
          </p:cNvSpPr>
          <p:nvPr/>
        </p:nvSpPr>
        <p:spPr bwMode="auto">
          <a:xfrm>
            <a:off x="3443288" y="49276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82" name="Rectangle 626"/>
          <p:cNvSpPr>
            <a:spLocks noChangeArrowheads="1"/>
          </p:cNvSpPr>
          <p:nvPr/>
        </p:nvSpPr>
        <p:spPr bwMode="auto">
          <a:xfrm>
            <a:off x="3025775" y="4927600"/>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83" name="Rectangle 627"/>
          <p:cNvSpPr>
            <a:spLocks noChangeArrowheads="1"/>
          </p:cNvSpPr>
          <p:nvPr/>
        </p:nvSpPr>
        <p:spPr bwMode="auto">
          <a:xfrm>
            <a:off x="2611438" y="492760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484" name="Rectangle 628"/>
          <p:cNvSpPr>
            <a:spLocks noChangeArrowheads="1"/>
          </p:cNvSpPr>
          <p:nvPr/>
        </p:nvSpPr>
        <p:spPr bwMode="auto">
          <a:xfrm>
            <a:off x="2197100" y="492760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85" name="Rectangle 629"/>
          <p:cNvSpPr>
            <a:spLocks noChangeArrowheads="1"/>
          </p:cNvSpPr>
          <p:nvPr/>
        </p:nvSpPr>
        <p:spPr bwMode="auto">
          <a:xfrm>
            <a:off x="1801813" y="4927600"/>
            <a:ext cx="39528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86" name="Rectangle 630"/>
          <p:cNvSpPr>
            <a:spLocks noChangeArrowheads="1"/>
          </p:cNvSpPr>
          <p:nvPr/>
        </p:nvSpPr>
        <p:spPr bwMode="auto">
          <a:xfrm>
            <a:off x="442913" y="4927600"/>
            <a:ext cx="1358900"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(7)</a:t>
            </a:r>
            <a:r>
              <a:rPr lang="ja-JP" altLang="en-US" sz="900" b="1">
                <a:solidFill>
                  <a:schemeClr val="bg2"/>
                </a:solidFill>
                <a:latin typeface="HG丸ｺﾞｼｯｸM-PRO" pitchFamily="50" charset="-128"/>
                <a:ea typeface="HG丸ｺﾞｼｯｸM-PRO" pitchFamily="50" charset="-128"/>
              </a:rPr>
              <a:t>ﾏﾄﾘｯｸｽﾃﾞｰﾀ解析</a:t>
            </a:r>
          </a:p>
        </p:txBody>
      </p:sp>
      <p:sp>
        <p:nvSpPr>
          <p:cNvPr id="9487" name="Rectangle 631"/>
          <p:cNvSpPr>
            <a:spLocks noChangeArrowheads="1"/>
          </p:cNvSpPr>
          <p:nvPr/>
        </p:nvSpPr>
        <p:spPr bwMode="auto">
          <a:xfrm>
            <a:off x="8424863" y="47513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88" name="Rectangle 632"/>
          <p:cNvSpPr>
            <a:spLocks noChangeArrowheads="1"/>
          </p:cNvSpPr>
          <p:nvPr/>
        </p:nvSpPr>
        <p:spPr bwMode="auto">
          <a:xfrm>
            <a:off x="8008938" y="47513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89" name="Rectangle 633"/>
          <p:cNvSpPr>
            <a:spLocks noChangeArrowheads="1"/>
          </p:cNvSpPr>
          <p:nvPr/>
        </p:nvSpPr>
        <p:spPr bwMode="auto">
          <a:xfrm>
            <a:off x="7593013" y="47513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90" name="Rectangle 634"/>
          <p:cNvSpPr>
            <a:spLocks noChangeArrowheads="1"/>
          </p:cNvSpPr>
          <p:nvPr/>
        </p:nvSpPr>
        <p:spPr bwMode="auto">
          <a:xfrm>
            <a:off x="7178675" y="47513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91" name="Rectangle 635"/>
          <p:cNvSpPr>
            <a:spLocks noChangeArrowheads="1"/>
          </p:cNvSpPr>
          <p:nvPr/>
        </p:nvSpPr>
        <p:spPr bwMode="auto">
          <a:xfrm>
            <a:off x="6762750" y="47513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92" name="Rectangle 636"/>
          <p:cNvSpPr>
            <a:spLocks noChangeArrowheads="1"/>
          </p:cNvSpPr>
          <p:nvPr/>
        </p:nvSpPr>
        <p:spPr bwMode="auto">
          <a:xfrm>
            <a:off x="6348413" y="47513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93" name="Rectangle 637"/>
          <p:cNvSpPr>
            <a:spLocks noChangeArrowheads="1"/>
          </p:cNvSpPr>
          <p:nvPr/>
        </p:nvSpPr>
        <p:spPr bwMode="auto">
          <a:xfrm>
            <a:off x="5934075" y="47513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94" name="Rectangle 638"/>
          <p:cNvSpPr>
            <a:spLocks noChangeArrowheads="1"/>
          </p:cNvSpPr>
          <p:nvPr/>
        </p:nvSpPr>
        <p:spPr bwMode="auto">
          <a:xfrm>
            <a:off x="5516563" y="4751388"/>
            <a:ext cx="417512"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495" name="Rectangle 639"/>
          <p:cNvSpPr>
            <a:spLocks noChangeArrowheads="1"/>
          </p:cNvSpPr>
          <p:nvPr/>
        </p:nvSpPr>
        <p:spPr bwMode="auto">
          <a:xfrm>
            <a:off x="5102225" y="47513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96" name="Rectangle 640"/>
          <p:cNvSpPr>
            <a:spLocks noChangeArrowheads="1"/>
          </p:cNvSpPr>
          <p:nvPr/>
        </p:nvSpPr>
        <p:spPr bwMode="auto">
          <a:xfrm>
            <a:off x="4687888" y="47513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97" name="Rectangle 641"/>
          <p:cNvSpPr>
            <a:spLocks noChangeArrowheads="1"/>
          </p:cNvSpPr>
          <p:nvPr/>
        </p:nvSpPr>
        <p:spPr bwMode="auto">
          <a:xfrm>
            <a:off x="4271963" y="475138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98" name="Rectangle 642"/>
          <p:cNvSpPr>
            <a:spLocks noChangeArrowheads="1"/>
          </p:cNvSpPr>
          <p:nvPr/>
        </p:nvSpPr>
        <p:spPr bwMode="auto">
          <a:xfrm>
            <a:off x="3857625" y="47513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499" name="Rectangle 643"/>
          <p:cNvSpPr>
            <a:spLocks noChangeArrowheads="1"/>
          </p:cNvSpPr>
          <p:nvPr/>
        </p:nvSpPr>
        <p:spPr bwMode="auto">
          <a:xfrm>
            <a:off x="3443288" y="47513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00" name="Rectangle 644"/>
          <p:cNvSpPr>
            <a:spLocks noChangeArrowheads="1"/>
          </p:cNvSpPr>
          <p:nvPr/>
        </p:nvSpPr>
        <p:spPr bwMode="auto">
          <a:xfrm>
            <a:off x="3025775" y="4751388"/>
            <a:ext cx="417513"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01" name="Rectangle 645"/>
          <p:cNvSpPr>
            <a:spLocks noChangeArrowheads="1"/>
          </p:cNvSpPr>
          <p:nvPr/>
        </p:nvSpPr>
        <p:spPr bwMode="auto">
          <a:xfrm>
            <a:off x="2611438" y="475138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02" name="Rectangle 646"/>
          <p:cNvSpPr>
            <a:spLocks noChangeArrowheads="1"/>
          </p:cNvSpPr>
          <p:nvPr/>
        </p:nvSpPr>
        <p:spPr bwMode="auto">
          <a:xfrm>
            <a:off x="2197100" y="475138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03" name="Rectangle 647"/>
          <p:cNvSpPr>
            <a:spLocks noChangeArrowheads="1"/>
          </p:cNvSpPr>
          <p:nvPr/>
        </p:nvSpPr>
        <p:spPr bwMode="auto">
          <a:xfrm>
            <a:off x="1801813" y="4751388"/>
            <a:ext cx="39528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04" name="Rectangle 648"/>
          <p:cNvSpPr>
            <a:spLocks noChangeArrowheads="1"/>
          </p:cNvSpPr>
          <p:nvPr/>
        </p:nvSpPr>
        <p:spPr bwMode="auto">
          <a:xfrm>
            <a:off x="442913" y="4751388"/>
            <a:ext cx="1358900"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(6)</a:t>
            </a:r>
            <a:r>
              <a:rPr lang="ja-JP" altLang="en-US" sz="900" b="1">
                <a:solidFill>
                  <a:schemeClr val="bg2"/>
                </a:solidFill>
                <a:latin typeface="HG丸ｺﾞｼｯｸM-PRO" pitchFamily="50" charset="-128"/>
                <a:ea typeface="HG丸ｺﾞｼｯｸM-PRO" pitchFamily="50" charset="-128"/>
              </a:rPr>
              <a:t>ＰＤＰＣ</a:t>
            </a:r>
          </a:p>
        </p:txBody>
      </p:sp>
      <p:sp>
        <p:nvSpPr>
          <p:cNvPr id="9505" name="Rectangle 649"/>
          <p:cNvSpPr>
            <a:spLocks noChangeArrowheads="1"/>
          </p:cNvSpPr>
          <p:nvPr/>
        </p:nvSpPr>
        <p:spPr bwMode="auto">
          <a:xfrm>
            <a:off x="8424863" y="45751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506" name="Rectangle 650"/>
          <p:cNvSpPr>
            <a:spLocks noChangeArrowheads="1"/>
          </p:cNvSpPr>
          <p:nvPr/>
        </p:nvSpPr>
        <p:spPr bwMode="auto">
          <a:xfrm>
            <a:off x="8008938" y="45751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07" name="Rectangle 651"/>
          <p:cNvSpPr>
            <a:spLocks noChangeArrowheads="1"/>
          </p:cNvSpPr>
          <p:nvPr/>
        </p:nvSpPr>
        <p:spPr bwMode="auto">
          <a:xfrm>
            <a:off x="7593013" y="45751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08" name="Rectangle 652"/>
          <p:cNvSpPr>
            <a:spLocks noChangeArrowheads="1"/>
          </p:cNvSpPr>
          <p:nvPr/>
        </p:nvSpPr>
        <p:spPr bwMode="auto">
          <a:xfrm>
            <a:off x="7178675" y="45751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09" name="Rectangle 653"/>
          <p:cNvSpPr>
            <a:spLocks noChangeArrowheads="1"/>
          </p:cNvSpPr>
          <p:nvPr/>
        </p:nvSpPr>
        <p:spPr bwMode="auto">
          <a:xfrm>
            <a:off x="6762750" y="45751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10" name="Rectangle 654"/>
          <p:cNvSpPr>
            <a:spLocks noChangeArrowheads="1"/>
          </p:cNvSpPr>
          <p:nvPr/>
        </p:nvSpPr>
        <p:spPr bwMode="auto">
          <a:xfrm>
            <a:off x="6348413" y="45751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11" name="Rectangle 655"/>
          <p:cNvSpPr>
            <a:spLocks noChangeArrowheads="1"/>
          </p:cNvSpPr>
          <p:nvPr/>
        </p:nvSpPr>
        <p:spPr bwMode="auto">
          <a:xfrm>
            <a:off x="5934075" y="45751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12" name="Rectangle 656"/>
          <p:cNvSpPr>
            <a:spLocks noChangeArrowheads="1"/>
          </p:cNvSpPr>
          <p:nvPr/>
        </p:nvSpPr>
        <p:spPr bwMode="auto">
          <a:xfrm>
            <a:off x="5516563" y="4575175"/>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13" name="Rectangle 657"/>
          <p:cNvSpPr>
            <a:spLocks noChangeArrowheads="1"/>
          </p:cNvSpPr>
          <p:nvPr/>
        </p:nvSpPr>
        <p:spPr bwMode="auto">
          <a:xfrm>
            <a:off x="5102225" y="45751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14" name="Rectangle 658"/>
          <p:cNvSpPr>
            <a:spLocks noChangeArrowheads="1"/>
          </p:cNvSpPr>
          <p:nvPr/>
        </p:nvSpPr>
        <p:spPr bwMode="auto">
          <a:xfrm>
            <a:off x="4687888" y="45751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15" name="Rectangle 659"/>
          <p:cNvSpPr>
            <a:spLocks noChangeArrowheads="1"/>
          </p:cNvSpPr>
          <p:nvPr/>
        </p:nvSpPr>
        <p:spPr bwMode="auto">
          <a:xfrm>
            <a:off x="4271963" y="45751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16" name="Rectangle 660"/>
          <p:cNvSpPr>
            <a:spLocks noChangeArrowheads="1"/>
          </p:cNvSpPr>
          <p:nvPr/>
        </p:nvSpPr>
        <p:spPr bwMode="auto">
          <a:xfrm>
            <a:off x="3857625" y="45751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517" name="Rectangle 661"/>
          <p:cNvSpPr>
            <a:spLocks noChangeArrowheads="1"/>
          </p:cNvSpPr>
          <p:nvPr/>
        </p:nvSpPr>
        <p:spPr bwMode="auto">
          <a:xfrm>
            <a:off x="3443288" y="45751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18" name="Rectangle 662"/>
          <p:cNvSpPr>
            <a:spLocks noChangeArrowheads="1"/>
          </p:cNvSpPr>
          <p:nvPr/>
        </p:nvSpPr>
        <p:spPr bwMode="auto">
          <a:xfrm>
            <a:off x="3025775" y="4575175"/>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19" name="Rectangle 663"/>
          <p:cNvSpPr>
            <a:spLocks noChangeArrowheads="1"/>
          </p:cNvSpPr>
          <p:nvPr/>
        </p:nvSpPr>
        <p:spPr bwMode="auto">
          <a:xfrm>
            <a:off x="2611438" y="45751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20" name="Rectangle 664"/>
          <p:cNvSpPr>
            <a:spLocks noChangeArrowheads="1"/>
          </p:cNvSpPr>
          <p:nvPr/>
        </p:nvSpPr>
        <p:spPr bwMode="auto">
          <a:xfrm>
            <a:off x="2197100" y="45751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21" name="Rectangle 665"/>
          <p:cNvSpPr>
            <a:spLocks noChangeArrowheads="1"/>
          </p:cNvSpPr>
          <p:nvPr/>
        </p:nvSpPr>
        <p:spPr bwMode="auto">
          <a:xfrm>
            <a:off x="1801813" y="4575175"/>
            <a:ext cx="39528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22" name="Rectangle 666"/>
          <p:cNvSpPr>
            <a:spLocks noChangeArrowheads="1"/>
          </p:cNvSpPr>
          <p:nvPr/>
        </p:nvSpPr>
        <p:spPr bwMode="auto">
          <a:xfrm>
            <a:off x="442913" y="4575175"/>
            <a:ext cx="1358900"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(5)</a:t>
            </a:r>
            <a:r>
              <a:rPr lang="ja-JP" altLang="en-US" sz="900" b="1">
                <a:solidFill>
                  <a:schemeClr val="bg2"/>
                </a:solidFill>
                <a:latin typeface="HG丸ｺﾞｼｯｸM-PRO" pitchFamily="50" charset="-128"/>
                <a:ea typeface="HG丸ｺﾞｼｯｸM-PRO" pitchFamily="50" charset="-128"/>
              </a:rPr>
              <a:t>アローダイヤグラム</a:t>
            </a:r>
          </a:p>
        </p:txBody>
      </p:sp>
      <p:sp>
        <p:nvSpPr>
          <p:cNvPr id="9523" name="Rectangle 667"/>
          <p:cNvSpPr>
            <a:spLocks noChangeArrowheads="1"/>
          </p:cNvSpPr>
          <p:nvPr/>
        </p:nvSpPr>
        <p:spPr bwMode="auto">
          <a:xfrm>
            <a:off x="8424863" y="439896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24" name="Rectangle 668"/>
          <p:cNvSpPr>
            <a:spLocks noChangeArrowheads="1"/>
          </p:cNvSpPr>
          <p:nvPr/>
        </p:nvSpPr>
        <p:spPr bwMode="auto">
          <a:xfrm>
            <a:off x="8008938" y="439896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25" name="Rectangle 669"/>
          <p:cNvSpPr>
            <a:spLocks noChangeArrowheads="1"/>
          </p:cNvSpPr>
          <p:nvPr/>
        </p:nvSpPr>
        <p:spPr bwMode="auto">
          <a:xfrm>
            <a:off x="7593013" y="439896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26" name="Rectangle 670"/>
          <p:cNvSpPr>
            <a:spLocks noChangeArrowheads="1"/>
          </p:cNvSpPr>
          <p:nvPr/>
        </p:nvSpPr>
        <p:spPr bwMode="auto">
          <a:xfrm>
            <a:off x="7178675" y="439896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27" name="Rectangle 671"/>
          <p:cNvSpPr>
            <a:spLocks noChangeArrowheads="1"/>
          </p:cNvSpPr>
          <p:nvPr/>
        </p:nvSpPr>
        <p:spPr bwMode="auto">
          <a:xfrm>
            <a:off x="6762750" y="439896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28" name="Rectangle 672"/>
          <p:cNvSpPr>
            <a:spLocks noChangeArrowheads="1"/>
          </p:cNvSpPr>
          <p:nvPr/>
        </p:nvSpPr>
        <p:spPr bwMode="auto">
          <a:xfrm>
            <a:off x="6348413" y="439896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29" name="Rectangle 673"/>
          <p:cNvSpPr>
            <a:spLocks noChangeArrowheads="1"/>
          </p:cNvSpPr>
          <p:nvPr/>
        </p:nvSpPr>
        <p:spPr bwMode="auto">
          <a:xfrm>
            <a:off x="5934075" y="439896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30" name="Rectangle 674"/>
          <p:cNvSpPr>
            <a:spLocks noChangeArrowheads="1"/>
          </p:cNvSpPr>
          <p:nvPr/>
        </p:nvSpPr>
        <p:spPr bwMode="auto">
          <a:xfrm>
            <a:off x="5516563" y="4398963"/>
            <a:ext cx="417512"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531" name="Rectangle 675"/>
          <p:cNvSpPr>
            <a:spLocks noChangeArrowheads="1"/>
          </p:cNvSpPr>
          <p:nvPr/>
        </p:nvSpPr>
        <p:spPr bwMode="auto">
          <a:xfrm>
            <a:off x="5102225" y="439896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32" name="Rectangle 676"/>
          <p:cNvSpPr>
            <a:spLocks noChangeArrowheads="1"/>
          </p:cNvSpPr>
          <p:nvPr/>
        </p:nvSpPr>
        <p:spPr bwMode="auto">
          <a:xfrm>
            <a:off x="4687888" y="439896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533" name="Rectangle 677"/>
          <p:cNvSpPr>
            <a:spLocks noChangeArrowheads="1"/>
          </p:cNvSpPr>
          <p:nvPr/>
        </p:nvSpPr>
        <p:spPr bwMode="auto">
          <a:xfrm>
            <a:off x="4271963" y="439896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34" name="Rectangle 678"/>
          <p:cNvSpPr>
            <a:spLocks noChangeArrowheads="1"/>
          </p:cNvSpPr>
          <p:nvPr/>
        </p:nvSpPr>
        <p:spPr bwMode="auto">
          <a:xfrm>
            <a:off x="3857625" y="439896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535" name="Rectangle 679"/>
          <p:cNvSpPr>
            <a:spLocks noChangeArrowheads="1"/>
          </p:cNvSpPr>
          <p:nvPr/>
        </p:nvSpPr>
        <p:spPr bwMode="auto">
          <a:xfrm>
            <a:off x="3443288" y="439896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36" name="Rectangle 680"/>
          <p:cNvSpPr>
            <a:spLocks noChangeArrowheads="1"/>
          </p:cNvSpPr>
          <p:nvPr/>
        </p:nvSpPr>
        <p:spPr bwMode="auto">
          <a:xfrm>
            <a:off x="3025775" y="4398963"/>
            <a:ext cx="417513"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37" name="Rectangle 681"/>
          <p:cNvSpPr>
            <a:spLocks noChangeArrowheads="1"/>
          </p:cNvSpPr>
          <p:nvPr/>
        </p:nvSpPr>
        <p:spPr bwMode="auto">
          <a:xfrm>
            <a:off x="2611438" y="439896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38" name="Rectangle 682"/>
          <p:cNvSpPr>
            <a:spLocks noChangeArrowheads="1"/>
          </p:cNvSpPr>
          <p:nvPr/>
        </p:nvSpPr>
        <p:spPr bwMode="auto">
          <a:xfrm>
            <a:off x="2197100" y="439896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39" name="Rectangle 683"/>
          <p:cNvSpPr>
            <a:spLocks noChangeArrowheads="1"/>
          </p:cNvSpPr>
          <p:nvPr/>
        </p:nvSpPr>
        <p:spPr bwMode="auto">
          <a:xfrm>
            <a:off x="1801813" y="4398963"/>
            <a:ext cx="39528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40" name="Rectangle 684"/>
          <p:cNvSpPr>
            <a:spLocks noChangeArrowheads="1"/>
          </p:cNvSpPr>
          <p:nvPr/>
        </p:nvSpPr>
        <p:spPr bwMode="auto">
          <a:xfrm>
            <a:off x="442913" y="4398963"/>
            <a:ext cx="1358900"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(4)</a:t>
            </a:r>
            <a:r>
              <a:rPr lang="ja-JP" altLang="en-US" sz="900" b="1">
                <a:solidFill>
                  <a:schemeClr val="bg2"/>
                </a:solidFill>
                <a:latin typeface="HG丸ｺﾞｼｯｸM-PRO" pitchFamily="50" charset="-128"/>
                <a:ea typeface="HG丸ｺﾞｼｯｸM-PRO" pitchFamily="50" charset="-128"/>
              </a:rPr>
              <a:t>マトリックス図</a:t>
            </a:r>
          </a:p>
        </p:txBody>
      </p:sp>
      <p:sp>
        <p:nvSpPr>
          <p:cNvPr id="9541" name="Rectangle 685"/>
          <p:cNvSpPr>
            <a:spLocks noChangeArrowheads="1"/>
          </p:cNvSpPr>
          <p:nvPr/>
        </p:nvSpPr>
        <p:spPr bwMode="auto">
          <a:xfrm>
            <a:off x="8424863" y="4224338"/>
            <a:ext cx="41433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42" name="Rectangle 686"/>
          <p:cNvSpPr>
            <a:spLocks noChangeArrowheads="1"/>
          </p:cNvSpPr>
          <p:nvPr/>
        </p:nvSpPr>
        <p:spPr bwMode="auto">
          <a:xfrm>
            <a:off x="8008938" y="4224338"/>
            <a:ext cx="415925"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43" name="Rectangle 687"/>
          <p:cNvSpPr>
            <a:spLocks noChangeArrowheads="1"/>
          </p:cNvSpPr>
          <p:nvPr/>
        </p:nvSpPr>
        <p:spPr bwMode="auto">
          <a:xfrm>
            <a:off x="7593013" y="4224338"/>
            <a:ext cx="415925"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44" name="Rectangle 688"/>
          <p:cNvSpPr>
            <a:spLocks noChangeArrowheads="1"/>
          </p:cNvSpPr>
          <p:nvPr/>
        </p:nvSpPr>
        <p:spPr bwMode="auto">
          <a:xfrm>
            <a:off x="7178675" y="4224338"/>
            <a:ext cx="414338"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45" name="Rectangle 689"/>
          <p:cNvSpPr>
            <a:spLocks noChangeArrowheads="1"/>
          </p:cNvSpPr>
          <p:nvPr/>
        </p:nvSpPr>
        <p:spPr bwMode="auto">
          <a:xfrm>
            <a:off x="6762750" y="4224338"/>
            <a:ext cx="415925"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46" name="Rectangle 690"/>
          <p:cNvSpPr>
            <a:spLocks noChangeArrowheads="1"/>
          </p:cNvSpPr>
          <p:nvPr/>
        </p:nvSpPr>
        <p:spPr bwMode="auto">
          <a:xfrm>
            <a:off x="6348413" y="4224338"/>
            <a:ext cx="41433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47" name="Rectangle 691"/>
          <p:cNvSpPr>
            <a:spLocks noChangeArrowheads="1"/>
          </p:cNvSpPr>
          <p:nvPr/>
        </p:nvSpPr>
        <p:spPr bwMode="auto">
          <a:xfrm>
            <a:off x="5934075" y="4224338"/>
            <a:ext cx="414338"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48" name="Rectangle 692"/>
          <p:cNvSpPr>
            <a:spLocks noChangeArrowheads="1"/>
          </p:cNvSpPr>
          <p:nvPr/>
        </p:nvSpPr>
        <p:spPr bwMode="auto">
          <a:xfrm>
            <a:off x="5516563" y="4224338"/>
            <a:ext cx="417512"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49" name="Rectangle 693"/>
          <p:cNvSpPr>
            <a:spLocks noChangeArrowheads="1"/>
          </p:cNvSpPr>
          <p:nvPr/>
        </p:nvSpPr>
        <p:spPr bwMode="auto">
          <a:xfrm>
            <a:off x="5102225" y="4224338"/>
            <a:ext cx="414338"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50" name="Rectangle 694"/>
          <p:cNvSpPr>
            <a:spLocks noChangeArrowheads="1"/>
          </p:cNvSpPr>
          <p:nvPr/>
        </p:nvSpPr>
        <p:spPr bwMode="auto">
          <a:xfrm>
            <a:off x="4687888" y="4224338"/>
            <a:ext cx="41433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51" name="Rectangle 695"/>
          <p:cNvSpPr>
            <a:spLocks noChangeArrowheads="1"/>
          </p:cNvSpPr>
          <p:nvPr/>
        </p:nvSpPr>
        <p:spPr bwMode="auto">
          <a:xfrm>
            <a:off x="4271963" y="4224338"/>
            <a:ext cx="415925"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52" name="Rectangle 696"/>
          <p:cNvSpPr>
            <a:spLocks noChangeArrowheads="1"/>
          </p:cNvSpPr>
          <p:nvPr/>
        </p:nvSpPr>
        <p:spPr bwMode="auto">
          <a:xfrm>
            <a:off x="3857625" y="4224338"/>
            <a:ext cx="414338"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53" name="Rectangle 697"/>
          <p:cNvSpPr>
            <a:spLocks noChangeArrowheads="1"/>
          </p:cNvSpPr>
          <p:nvPr/>
        </p:nvSpPr>
        <p:spPr bwMode="auto">
          <a:xfrm>
            <a:off x="3443288" y="4224338"/>
            <a:ext cx="41433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54" name="Rectangle 698"/>
          <p:cNvSpPr>
            <a:spLocks noChangeArrowheads="1"/>
          </p:cNvSpPr>
          <p:nvPr/>
        </p:nvSpPr>
        <p:spPr bwMode="auto">
          <a:xfrm>
            <a:off x="3025775" y="4224338"/>
            <a:ext cx="417513"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55" name="Rectangle 699"/>
          <p:cNvSpPr>
            <a:spLocks noChangeArrowheads="1"/>
          </p:cNvSpPr>
          <p:nvPr/>
        </p:nvSpPr>
        <p:spPr bwMode="auto">
          <a:xfrm>
            <a:off x="2611438" y="4224338"/>
            <a:ext cx="41433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56" name="Rectangle 700"/>
          <p:cNvSpPr>
            <a:spLocks noChangeArrowheads="1"/>
          </p:cNvSpPr>
          <p:nvPr/>
        </p:nvSpPr>
        <p:spPr bwMode="auto">
          <a:xfrm>
            <a:off x="2197100" y="4224338"/>
            <a:ext cx="414338"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557" name="Rectangle 701"/>
          <p:cNvSpPr>
            <a:spLocks noChangeArrowheads="1"/>
          </p:cNvSpPr>
          <p:nvPr/>
        </p:nvSpPr>
        <p:spPr bwMode="auto">
          <a:xfrm>
            <a:off x="1801813" y="4224338"/>
            <a:ext cx="395287"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558" name="Rectangle 702"/>
          <p:cNvSpPr>
            <a:spLocks noChangeArrowheads="1"/>
          </p:cNvSpPr>
          <p:nvPr/>
        </p:nvSpPr>
        <p:spPr bwMode="auto">
          <a:xfrm>
            <a:off x="442913" y="4224338"/>
            <a:ext cx="1358900" cy="17462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(3)</a:t>
            </a:r>
            <a:r>
              <a:rPr lang="ja-JP" altLang="en-US" sz="900" b="1">
                <a:solidFill>
                  <a:schemeClr val="bg2"/>
                </a:solidFill>
                <a:latin typeface="HG丸ｺﾞｼｯｸM-PRO" pitchFamily="50" charset="-128"/>
                <a:ea typeface="HG丸ｺﾞｼｯｸM-PRO" pitchFamily="50" charset="-128"/>
              </a:rPr>
              <a:t>親和図</a:t>
            </a:r>
          </a:p>
        </p:txBody>
      </p:sp>
      <p:sp>
        <p:nvSpPr>
          <p:cNvPr id="9559" name="Rectangle 703"/>
          <p:cNvSpPr>
            <a:spLocks noChangeArrowheads="1"/>
          </p:cNvSpPr>
          <p:nvPr/>
        </p:nvSpPr>
        <p:spPr bwMode="auto">
          <a:xfrm>
            <a:off x="8424863" y="404812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60" name="Rectangle 704"/>
          <p:cNvSpPr>
            <a:spLocks noChangeArrowheads="1"/>
          </p:cNvSpPr>
          <p:nvPr/>
        </p:nvSpPr>
        <p:spPr bwMode="auto">
          <a:xfrm>
            <a:off x="8008938" y="404812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61" name="Rectangle 705"/>
          <p:cNvSpPr>
            <a:spLocks noChangeArrowheads="1"/>
          </p:cNvSpPr>
          <p:nvPr/>
        </p:nvSpPr>
        <p:spPr bwMode="auto">
          <a:xfrm>
            <a:off x="7593013" y="404812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62" name="Rectangle 706"/>
          <p:cNvSpPr>
            <a:spLocks noChangeArrowheads="1"/>
          </p:cNvSpPr>
          <p:nvPr/>
        </p:nvSpPr>
        <p:spPr bwMode="auto">
          <a:xfrm>
            <a:off x="7178675" y="404812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63" name="Rectangle 707"/>
          <p:cNvSpPr>
            <a:spLocks noChangeArrowheads="1"/>
          </p:cNvSpPr>
          <p:nvPr/>
        </p:nvSpPr>
        <p:spPr bwMode="auto">
          <a:xfrm>
            <a:off x="6762750" y="404812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64" name="Rectangle 708"/>
          <p:cNvSpPr>
            <a:spLocks noChangeArrowheads="1"/>
          </p:cNvSpPr>
          <p:nvPr/>
        </p:nvSpPr>
        <p:spPr bwMode="auto">
          <a:xfrm>
            <a:off x="6348413" y="404812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65" name="Rectangle 709"/>
          <p:cNvSpPr>
            <a:spLocks noChangeArrowheads="1"/>
          </p:cNvSpPr>
          <p:nvPr/>
        </p:nvSpPr>
        <p:spPr bwMode="auto">
          <a:xfrm>
            <a:off x="5934075" y="404812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66" name="Rectangle 710"/>
          <p:cNvSpPr>
            <a:spLocks noChangeArrowheads="1"/>
          </p:cNvSpPr>
          <p:nvPr/>
        </p:nvSpPr>
        <p:spPr bwMode="auto">
          <a:xfrm>
            <a:off x="5516563" y="4048125"/>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67" name="Rectangle 711"/>
          <p:cNvSpPr>
            <a:spLocks noChangeArrowheads="1"/>
          </p:cNvSpPr>
          <p:nvPr/>
        </p:nvSpPr>
        <p:spPr bwMode="auto">
          <a:xfrm>
            <a:off x="5102225" y="404812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68" name="Rectangle 712"/>
          <p:cNvSpPr>
            <a:spLocks noChangeArrowheads="1"/>
          </p:cNvSpPr>
          <p:nvPr/>
        </p:nvSpPr>
        <p:spPr bwMode="auto">
          <a:xfrm>
            <a:off x="4687888" y="404812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69" name="Rectangle 713"/>
          <p:cNvSpPr>
            <a:spLocks noChangeArrowheads="1"/>
          </p:cNvSpPr>
          <p:nvPr/>
        </p:nvSpPr>
        <p:spPr bwMode="auto">
          <a:xfrm>
            <a:off x="4271963" y="404812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570" name="Rectangle 714"/>
          <p:cNvSpPr>
            <a:spLocks noChangeArrowheads="1"/>
          </p:cNvSpPr>
          <p:nvPr/>
        </p:nvSpPr>
        <p:spPr bwMode="auto">
          <a:xfrm>
            <a:off x="3857625" y="404812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71" name="Rectangle 715"/>
          <p:cNvSpPr>
            <a:spLocks noChangeArrowheads="1"/>
          </p:cNvSpPr>
          <p:nvPr/>
        </p:nvSpPr>
        <p:spPr bwMode="auto">
          <a:xfrm>
            <a:off x="3443288" y="404812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72" name="Rectangle 716"/>
          <p:cNvSpPr>
            <a:spLocks noChangeArrowheads="1"/>
          </p:cNvSpPr>
          <p:nvPr/>
        </p:nvSpPr>
        <p:spPr bwMode="auto">
          <a:xfrm>
            <a:off x="3025775" y="4048125"/>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73" name="Rectangle 717"/>
          <p:cNvSpPr>
            <a:spLocks noChangeArrowheads="1"/>
          </p:cNvSpPr>
          <p:nvPr/>
        </p:nvSpPr>
        <p:spPr bwMode="auto">
          <a:xfrm>
            <a:off x="2611438" y="404812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574" name="Rectangle 718"/>
          <p:cNvSpPr>
            <a:spLocks noChangeArrowheads="1"/>
          </p:cNvSpPr>
          <p:nvPr/>
        </p:nvSpPr>
        <p:spPr bwMode="auto">
          <a:xfrm>
            <a:off x="2197100" y="404812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575" name="Rectangle 719"/>
          <p:cNvSpPr>
            <a:spLocks noChangeArrowheads="1"/>
          </p:cNvSpPr>
          <p:nvPr/>
        </p:nvSpPr>
        <p:spPr bwMode="auto">
          <a:xfrm>
            <a:off x="1801813" y="4048125"/>
            <a:ext cx="39528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576" name="Rectangle 720"/>
          <p:cNvSpPr>
            <a:spLocks noChangeArrowheads="1"/>
          </p:cNvSpPr>
          <p:nvPr/>
        </p:nvSpPr>
        <p:spPr bwMode="auto">
          <a:xfrm>
            <a:off x="442913" y="4048125"/>
            <a:ext cx="1358900"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(2)</a:t>
            </a:r>
            <a:r>
              <a:rPr lang="ja-JP" altLang="en-US" sz="900" b="1">
                <a:solidFill>
                  <a:schemeClr val="bg2"/>
                </a:solidFill>
                <a:latin typeface="HG丸ｺﾞｼｯｸM-PRO" pitchFamily="50" charset="-128"/>
                <a:ea typeface="HG丸ｺﾞｼｯｸM-PRO" pitchFamily="50" charset="-128"/>
              </a:rPr>
              <a:t>連関図</a:t>
            </a:r>
          </a:p>
        </p:txBody>
      </p:sp>
      <p:sp>
        <p:nvSpPr>
          <p:cNvPr id="9577" name="Rectangle 721"/>
          <p:cNvSpPr>
            <a:spLocks noChangeArrowheads="1"/>
          </p:cNvSpPr>
          <p:nvPr/>
        </p:nvSpPr>
        <p:spPr bwMode="auto">
          <a:xfrm>
            <a:off x="8424863" y="387191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78" name="Rectangle 722"/>
          <p:cNvSpPr>
            <a:spLocks noChangeArrowheads="1"/>
          </p:cNvSpPr>
          <p:nvPr/>
        </p:nvSpPr>
        <p:spPr bwMode="auto">
          <a:xfrm>
            <a:off x="8008938" y="387191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79" name="Rectangle 723"/>
          <p:cNvSpPr>
            <a:spLocks noChangeArrowheads="1"/>
          </p:cNvSpPr>
          <p:nvPr/>
        </p:nvSpPr>
        <p:spPr bwMode="auto">
          <a:xfrm>
            <a:off x="7593013" y="387191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80" name="Rectangle 724"/>
          <p:cNvSpPr>
            <a:spLocks noChangeArrowheads="1"/>
          </p:cNvSpPr>
          <p:nvPr/>
        </p:nvSpPr>
        <p:spPr bwMode="auto">
          <a:xfrm>
            <a:off x="7178675" y="387191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81" name="Rectangle 725"/>
          <p:cNvSpPr>
            <a:spLocks noChangeArrowheads="1"/>
          </p:cNvSpPr>
          <p:nvPr/>
        </p:nvSpPr>
        <p:spPr bwMode="auto">
          <a:xfrm>
            <a:off x="6762750" y="387191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82" name="Rectangle 726"/>
          <p:cNvSpPr>
            <a:spLocks noChangeArrowheads="1"/>
          </p:cNvSpPr>
          <p:nvPr/>
        </p:nvSpPr>
        <p:spPr bwMode="auto">
          <a:xfrm>
            <a:off x="6348413" y="387191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83" name="Rectangle 727"/>
          <p:cNvSpPr>
            <a:spLocks noChangeArrowheads="1"/>
          </p:cNvSpPr>
          <p:nvPr/>
        </p:nvSpPr>
        <p:spPr bwMode="auto">
          <a:xfrm>
            <a:off x="5934075" y="387191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84" name="Rectangle 728"/>
          <p:cNvSpPr>
            <a:spLocks noChangeArrowheads="1"/>
          </p:cNvSpPr>
          <p:nvPr/>
        </p:nvSpPr>
        <p:spPr bwMode="auto">
          <a:xfrm>
            <a:off x="5516563" y="3871913"/>
            <a:ext cx="417512"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585" name="Rectangle 729"/>
          <p:cNvSpPr>
            <a:spLocks noChangeArrowheads="1"/>
          </p:cNvSpPr>
          <p:nvPr/>
        </p:nvSpPr>
        <p:spPr bwMode="auto">
          <a:xfrm>
            <a:off x="5102225" y="387191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86" name="Rectangle 730"/>
          <p:cNvSpPr>
            <a:spLocks noChangeArrowheads="1"/>
          </p:cNvSpPr>
          <p:nvPr/>
        </p:nvSpPr>
        <p:spPr bwMode="auto">
          <a:xfrm>
            <a:off x="4687888" y="387191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87" name="Rectangle 731"/>
          <p:cNvSpPr>
            <a:spLocks noChangeArrowheads="1"/>
          </p:cNvSpPr>
          <p:nvPr/>
        </p:nvSpPr>
        <p:spPr bwMode="auto">
          <a:xfrm>
            <a:off x="4271963" y="3871913"/>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88" name="Rectangle 732"/>
          <p:cNvSpPr>
            <a:spLocks noChangeArrowheads="1"/>
          </p:cNvSpPr>
          <p:nvPr/>
        </p:nvSpPr>
        <p:spPr bwMode="auto">
          <a:xfrm>
            <a:off x="3857625" y="387191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89" name="Rectangle 733"/>
          <p:cNvSpPr>
            <a:spLocks noChangeArrowheads="1"/>
          </p:cNvSpPr>
          <p:nvPr/>
        </p:nvSpPr>
        <p:spPr bwMode="auto">
          <a:xfrm>
            <a:off x="3443288" y="387191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90" name="Rectangle 734"/>
          <p:cNvSpPr>
            <a:spLocks noChangeArrowheads="1"/>
          </p:cNvSpPr>
          <p:nvPr/>
        </p:nvSpPr>
        <p:spPr bwMode="auto">
          <a:xfrm>
            <a:off x="3025775" y="3871913"/>
            <a:ext cx="417513"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91" name="Rectangle 735"/>
          <p:cNvSpPr>
            <a:spLocks noChangeArrowheads="1"/>
          </p:cNvSpPr>
          <p:nvPr/>
        </p:nvSpPr>
        <p:spPr bwMode="auto">
          <a:xfrm>
            <a:off x="2611438" y="3871913"/>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92" name="Rectangle 736"/>
          <p:cNvSpPr>
            <a:spLocks noChangeArrowheads="1"/>
          </p:cNvSpPr>
          <p:nvPr/>
        </p:nvSpPr>
        <p:spPr bwMode="auto">
          <a:xfrm>
            <a:off x="2197100" y="3871913"/>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93" name="Rectangle 737"/>
          <p:cNvSpPr>
            <a:spLocks noChangeArrowheads="1"/>
          </p:cNvSpPr>
          <p:nvPr/>
        </p:nvSpPr>
        <p:spPr bwMode="auto">
          <a:xfrm>
            <a:off x="1801813" y="3871913"/>
            <a:ext cx="39528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594" name="Rectangle 738"/>
          <p:cNvSpPr>
            <a:spLocks noChangeArrowheads="1"/>
          </p:cNvSpPr>
          <p:nvPr/>
        </p:nvSpPr>
        <p:spPr bwMode="auto">
          <a:xfrm>
            <a:off x="442913" y="3871913"/>
            <a:ext cx="1358900"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(1)</a:t>
            </a:r>
            <a:r>
              <a:rPr lang="ja-JP" altLang="en-US" sz="900" b="1">
                <a:solidFill>
                  <a:schemeClr val="bg2"/>
                </a:solidFill>
                <a:latin typeface="HG丸ｺﾞｼｯｸM-PRO" pitchFamily="50" charset="-128"/>
                <a:ea typeface="HG丸ｺﾞｼｯｸM-PRO" pitchFamily="50" charset="-128"/>
              </a:rPr>
              <a:t>系統図</a:t>
            </a:r>
          </a:p>
        </p:txBody>
      </p:sp>
      <p:sp>
        <p:nvSpPr>
          <p:cNvPr id="9595" name="Line 884"/>
          <p:cNvSpPr>
            <a:spLocks noChangeShapeType="1"/>
          </p:cNvSpPr>
          <p:nvPr/>
        </p:nvSpPr>
        <p:spPr bwMode="auto">
          <a:xfrm>
            <a:off x="250825" y="3871913"/>
            <a:ext cx="8588375"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9596" name="Line 885"/>
          <p:cNvSpPr>
            <a:spLocks noChangeShapeType="1"/>
          </p:cNvSpPr>
          <p:nvPr/>
        </p:nvSpPr>
        <p:spPr bwMode="auto">
          <a:xfrm>
            <a:off x="238125" y="5111750"/>
            <a:ext cx="8588375"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9597" name="Line 919"/>
          <p:cNvSpPr>
            <a:spLocks noChangeShapeType="1"/>
          </p:cNvSpPr>
          <p:nvPr/>
        </p:nvSpPr>
        <p:spPr bwMode="auto">
          <a:xfrm>
            <a:off x="442913" y="404812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9598" name="Line 920"/>
          <p:cNvSpPr>
            <a:spLocks noChangeShapeType="1"/>
          </p:cNvSpPr>
          <p:nvPr/>
        </p:nvSpPr>
        <p:spPr bwMode="auto">
          <a:xfrm>
            <a:off x="442913" y="4224338"/>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9599" name="Line 921"/>
          <p:cNvSpPr>
            <a:spLocks noChangeShapeType="1"/>
          </p:cNvSpPr>
          <p:nvPr/>
        </p:nvSpPr>
        <p:spPr bwMode="auto">
          <a:xfrm>
            <a:off x="442913" y="4398963"/>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9600" name="Line 922"/>
          <p:cNvSpPr>
            <a:spLocks noChangeShapeType="1"/>
          </p:cNvSpPr>
          <p:nvPr/>
        </p:nvSpPr>
        <p:spPr bwMode="auto">
          <a:xfrm>
            <a:off x="442913" y="4575175"/>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9601" name="Line 923"/>
          <p:cNvSpPr>
            <a:spLocks noChangeShapeType="1"/>
          </p:cNvSpPr>
          <p:nvPr/>
        </p:nvSpPr>
        <p:spPr bwMode="auto">
          <a:xfrm>
            <a:off x="442913" y="4751388"/>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9602" name="Line 924"/>
          <p:cNvSpPr>
            <a:spLocks noChangeShapeType="1"/>
          </p:cNvSpPr>
          <p:nvPr/>
        </p:nvSpPr>
        <p:spPr bwMode="auto">
          <a:xfrm>
            <a:off x="442913" y="4927600"/>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9603" name="Rectangle 473"/>
          <p:cNvSpPr>
            <a:spLocks noChangeArrowheads="1"/>
          </p:cNvSpPr>
          <p:nvPr/>
        </p:nvSpPr>
        <p:spPr bwMode="auto">
          <a:xfrm>
            <a:off x="8424863" y="65722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604" name="Rectangle 474"/>
          <p:cNvSpPr>
            <a:spLocks noChangeArrowheads="1"/>
          </p:cNvSpPr>
          <p:nvPr/>
        </p:nvSpPr>
        <p:spPr bwMode="auto">
          <a:xfrm>
            <a:off x="8008938" y="65722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05" name="Rectangle 475"/>
          <p:cNvSpPr>
            <a:spLocks noChangeArrowheads="1"/>
          </p:cNvSpPr>
          <p:nvPr/>
        </p:nvSpPr>
        <p:spPr bwMode="auto">
          <a:xfrm>
            <a:off x="7593013" y="65722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606" name="Rectangle 476"/>
          <p:cNvSpPr>
            <a:spLocks noChangeArrowheads="1"/>
          </p:cNvSpPr>
          <p:nvPr/>
        </p:nvSpPr>
        <p:spPr bwMode="auto">
          <a:xfrm>
            <a:off x="7178675" y="65722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07" name="Rectangle 477"/>
          <p:cNvSpPr>
            <a:spLocks noChangeArrowheads="1"/>
          </p:cNvSpPr>
          <p:nvPr/>
        </p:nvSpPr>
        <p:spPr bwMode="auto">
          <a:xfrm>
            <a:off x="6762750" y="65722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08" name="Rectangle 478"/>
          <p:cNvSpPr>
            <a:spLocks noChangeArrowheads="1"/>
          </p:cNvSpPr>
          <p:nvPr/>
        </p:nvSpPr>
        <p:spPr bwMode="auto">
          <a:xfrm>
            <a:off x="6348413" y="65722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09" name="Rectangle 479"/>
          <p:cNvSpPr>
            <a:spLocks noChangeArrowheads="1"/>
          </p:cNvSpPr>
          <p:nvPr/>
        </p:nvSpPr>
        <p:spPr bwMode="auto">
          <a:xfrm>
            <a:off x="5934075" y="65722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10" name="Rectangle 480"/>
          <p:cNvSpPr>
            <a:spLocks noChangeArrowheads="1"/>
          </p:cNvSpPr>
          <p:nvPr/>
        </p:nvSpPr>
        <p:spPr bwMode="auto">
          <a:xfrm>
            <a:off x="5516563" y="6572250"/>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11" name="Rectangle 481"/>
          <p:cNvSpPr>
            <a:spLocks noChangeArrowheads="1"/>
          </p:cNvSpPr>
          <p:nvPr/>
        </p:nvSpPr>
        <p:spPr bwMode="auto">
          <a:xfrm>
            <a:off x="5102225" y="65722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12" name="Rectangle 482"/>
          <p:cNvSpPr>
            <a:spLocks noChangeArrowheads="1"/>
          </p:cNvSpPr>
          <p:nvPr/>
        </p:nvSpPr>
        <p:spPr bwMode="auto">
          <a:xfrm>
            <a:off x="4687888" y="65722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13" name="Rectangle 483"/>
          <p:cNvSpPr>
            <a:spLocks noChangeArrowheads="1"/>
          </p:cNvSpPr>
          <p:nvPr/>
        </p:nvSpPr>
        <p:spPr bwMode="auto">
          <a:xfrm>
            <a:off x="4271963" y="65722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14" name="Rectangle 484"/>
          <p:cNvSpPr>
            <a:spLocks noChangeArrowheads="1"/>
          </p:cNvSpPr>
          <p:nvPr/>
        </p:nvSpPr>
        <p:spPr bwMode="auto">
          <a:xfrm>
            <a:off x="3857625" y="65722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615" name="Rectangle 485"/>
          <p:cNvSpPr>
            <a:spLocks noChangeArrowheads="1"/>
          </p:cNvSpPr>
          <p:nvPr/>
        </p:nvSpPr>
        <p:spPr bwMode="auto">
          <a:xfrm>
            <a:off x="3443288" y="65722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16" name="Rectangle 486"/>
          <p:cNvSpPr>
            <a:spLocks noChangeArrowheads="1"/>
          </p:cNvSpPr>
          <p:nvPr/>
        </p:nvSpPr>
        <p:spPr bwMode="auto">
          <a:xfrm>
            <a:off x="3025775" y="6572250"/>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17" name="Rectangle 487"/>
          <p:cNvSpPr>
            <a:spLocks noChangeArrowheads="1"/>
          </p:cNvSpPr>
          <p:nvPr/>
        </p:nvSpPr>
        <p:spPr bwMode="auto">
          <a:xfrm>
            <a:off x="2611438" y="65722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618" name="Rectangle 488"/>
          <p:cNvSpPr>
            <a:spLocks noChangeArrowheads="1"/>
          </p:cNvSpPr>
          <p:nvPr/>
        </p:nvSpPr>
        <p:spPr bwMode="auto">
          <a:xfrm>
            <a:off x="2197100" y="65722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19" name="Rectangle 489"/>
          <p:cNvSpPr>
            <a:spLocks noChangeArrowheads="1"/>
          </p:cNvSpPr>
          <p:nvPr/>
        </p:nvSpPr>
        <p:spPr bwMode="auto">
          <a:xfrm>
            <a:off x="1801813" y="6572250"/>
            <a:ext cx="39528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20" name="Rectangle 490"/>
          <p:cNvSpPr>
            <a:spLocks noChangeArrowheads="1"/>
          </p:cNvSpPr>
          <p:nvPr/>
        </p:nvSpPr>
        <p:spPr bwMode="auto">
          <a:xfrm>
            <a:off x="442913" y="6572250"/>
            <a:ext cx="1358900"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(2)</a:t>
            </a:r>
            <a:r>
              <a:rPr lang="ja-JP" altLang="en-US" sz="900" b="1">
                <a:solidFill>
                  <a:schemeClr val="bg2"/>
                </a:solidFill>
                <a:latin typeface="HG丸ｺﾞｼｯｸM-PRO" pitchFamily="50" charset="-128"/>
                <a:ea typeface="HG丸ｺﾞｼｯｸM-PRO" pitchFamily="50" charset="-128"/>
              </a:rPr>
              <a:t>５Ｗ１Ｈ</a:t>
            </a:r>
          </a:p>
        </p:txBody>
      </p:sp>
      <p:sp>
        <p:nvSpPr>
          <p:cNvPr id="9621" name="Rectangle 491"/>
          <p:cNvSpPr>
            <a:spLocks noChangeArrowheads="1"/>
          </p:cNvSpPr>
          <p:nvPr/>
        </p:nvSpPr>
        <p:spPr bwMode="auto">
          <a:xfrm>
            <a:off x="8424863" y="639603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22" name="Rectangle 492"/>
          <p:cNvSpPr>
            <a:spLocks noChangeArrowheads="1"/>
          </p:cNvSpPr>
          <p:nvPr/>
        </p:nvSpPr>
        <p:spPr bwMode="auto">
          <a:xfrm>
            <a:off x="8008938" y="639603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623" name="Rectangle 493"/>
          <p:cNvSpPr>
            <a:spLocks noChangeArrowheads="1"/>
          </p:cNvSpPr>
          <p:nvPr/>
        </p:nvSpPr>
        <p:spPr bwMode="auto">
          <a:xfrm>
            <a:off x="7593013" y="639603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24" name="Rectangle 494"/>
          <p:cNvSpPr>
            <a:spLocks noChangeArrowheads="1"/>
          </p:cNvSpPr>
          <p:nvPr/>
        </p:nvSpPr>
        <p:spPr bwMode="auto">
          <a:xfrm>
            <a:off x="7178675" y="639603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25" name="Rectangle 495"/>
          <p:cNvSpPr>
            <a:spLocks noChangeArrowheads="1"/>
          </p:cNvSpPr>
          <p:nvPr/>
        </p:nvSpPr>
        <p:spPr bwMode="auto">
          <a:xfrm>
            <a:off x="6762750" y="639603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26" name="Rectangle 496"/>
          <p:cNvSpPr>
            <a:spLocks noChangeArrowheads="1"/>
          </p:cNvSpPr>
          <p:nvPr/>
        </p:nvSpPr>
        <p:spPr bwMode="auto">
          <a:xfrm>
            <a:off x="6348413" y="639603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27" name="Rectangle 497"/>
          <p:cNvSpPr>
            <a:spLocks noChangeArrowheads="1"/>
          </p:cNvSpPr>
          <p:nvPr/>
        </p:nvSpPr>
        <p:spPr bwMode="auto">
          <a:xfrm>
            <a:off x="5934075" y="639603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28" name="Rectangle 498"/>
          <p:cNvSpPr>
            <a:spLocks noChangeArrowheads="1"/>
          </p:cNvSpPr>
          <p:nvPr/>
        </p:nvSpPr>
        <p:spPr bwMode="auto">
          <a:xfrm>
            <a:off x="5516563" y="6396038"/>
            <a:ext cx="417512"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29" name="Rectangle 499"/>
          <p:cNvSpPr>
            <a:spLocks noChangeArrowheads="1"/>
          </p:cNvSpPr>
          <p:nvPr/>
        </p:nvSpPr>
        <p:spPr bwMode="auto">
          <a:xfrm>
            <a:off x="5102225" y="639603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630" name="Rectangle 500"/>
          <p:cNvSpPr>
            <a:spLocks noChangeArrowheads="1"/>
          </p:cNvSpPr>
          <p:nvPr/>
        </p:nvSpPr>
        <p:spPr bwMode="auto">
          <a:xfrm>
            <a:off x="4687888" y="639603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31" name="Rectangle 501"/>
          <p:cNvSpPr>
            <a:spLocks noChangeArrowheads="1"/>
          </p:cNvSpPr>
          <p:nvPr/>
        </p:nvSpPr>
        <p:spPr bwMode="auto">
          <a:xfrm>
            <a:off x="4271963" y="639603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32" name="Rectangle 502"/>
          <p:cNvSpPr>
            <a:spLocks noChangeArrowheads="1"/>
          </p:cNvSpPr>
          <p:nvPr/>
        </p:nvSpPr>
        <p:spPr bwMode="auto">
          <a:xfrm>
            <a:off x="3857625" y="639603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33" name="Rectangle 503"/>
          <p:cNvSpPr>
            <a:spLocks noChangeArrowheads="1"/>
          </p:cNvSpPr>
          <p:nvPr/>
        </p:nvSpPr>
        <p:spPr bwMode="auto">
          <a:xfrm>
            <a:off x="3443288" y="639603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634" name="Rectangle 504"/>
          <p:cNvSpPr>
            <a:spLocks noChangeArrowheads="1"/>
          </p:cNvSpPr>
          <p:nvPr/>
        </p:nvSpPr>
        <p:spPr bwMode="auto">
          <a:xfrm>
            <a:off x="3025775" y="6396038"/>
            <a:ext cx="417513"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35" name="Rectangle 505"/>
          <p:cNvSpPr>
            <a:spLocks noChangeArrowheads="1"/>
          </p:cNvSpPr>
          <p:nvPr/>
        </p:nvSpPr>
        <p:spPr bwMode="auto">
          <a:xfrm>
            <a:off x="2611438" y="639603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36" name="Rectangle 506"/>
          <p:cNvSpPr>
            <a:spLocks noChangeArrowheads="1"/>
          </p:cNvSpPr>
          <p:nvPr/>
        </p:nvSpPr>
        <p:spPr bwMode="auto">
          <a:xfrm>
            <a:off x="2197100" y="639603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637" name="Rectangle 507"/>
          <p:cNvSpPr>
            <a:spLocks noChangeArrowheads="1"/>
          </p:cNvSpPr>
          <p:nvPr/>
        </p:nvSpPr>
        <p:spPr bwMode="auto">
          <a:xfrm>
            <a:off x="1801813" y="6396038"/>
            <a:ext cx="39528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638" name="Rectangle 508"/>
          <p:cNvSpPr>
            <a:spLocks noChangeArrowheads="1"/>
          </p:cNvSpPr>
          <p:nvPr/>
        </p:nvSpPr>
        <p:spPr bwMode="auto">
          <a:xfrm>
            <a:off x="442913" y="6396038"/>
            <a:ext cx="1358900"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(1)</a:t>
            </a:r>
            <a:r>
              <a:rPr lang="ja-JP" altLang="en-US" sz="900" b="1">
                <a:solidFill>
                  <a:schemeClr val="bg2"/>
                </a:solidFill>
                <a:latin typeface="HG丸ｺﾞｼｯｸM-PRO" pitchFamily="50" charset="-128"/>
                <a:ea typeface="HG丸ｺﾞｼｯｸM-PRO" pitchFamily="50" charset="-128"/>
              </a:rPr>
              <a:t>ブレーンストーミング</a:t>
            </a:r>
          </a:p>
        </p:txBody>
      </p:sp>
      <p:sp>
        <p:nvSpPr>
          <p:cNvPr id="9639" name="Line 926"/>
          <p:cNvSpPr>
            <a:spLocks noChangeShapeType="1"/>
          </p:cNvSpPr>
          <p:nvPr/>
        </p:nvSpPr>
        <p:spPr bwMode="auto">
          <a:xfrm>
            <a:off x="442913" y="6748463"/>
            <a:ext cx="8396287"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40" name="Rectangle 473"/>
          <p:cNvSpPr>
            <a:spLocks noChangeArrowheads="1"/>
          </p:cNvSpPr>
          <p:nvPr/>
        </p:nvSpPr>
        <p:spPr bwMode="auto">
          <a:xfrm>
            <a:off x="8426450" y="529272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9641" name="Rectangle 474"/>
          <p:cNvSpPr>
            <a:spLocks noChangeArrowheads="1"/>
          </p:cNvSpPr>
          <p:nvPr/>
        </p:nvSpPr>
        <p:spPr bwMode="auto">
          <a:xfrm>
            <a:off x="8010525" y="529272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42" name="Rectangle 475"/>
          <p:cNvSpPr>
            <a:spLocks noChangeArrowheads="1"/>
          </p:cNvSpPr>
          <p:nvPr/>
        </p:nvSpPr>
        <p:spPr bwMode="auto">
          <a:xfrm>
            <a:off x="7594600" y="529272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9643" name="Rectangle 476"/>
          <p:cNvSpPr>
            <a:spLocks noChangeArrowheads="1"/>
          </p:cNvSpPr>
          <p:nvPr/>
        </p:nvSpPr>
        <p:spPr bwMode="auto">
          <a:xfrm>
            <a:off x="7180263" y="529272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44" name="Rectangle 478"/>
          <p:cNvSpPr>
            <a:spLocks noChangeArrowheads="1"/>
          </p:cNvSpPr>
          <p:nvPr/>
        </p:nvSpPr>
        <p:spPr bwMode="auto">
          <a:xfrm>
            <a:off x="6350000" y="529272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9645" name="Rectangle 479"/>
          <p:cNvSpPr>
            <a:spLocks noChangeArrowheads="1"/>
          </p:cNvSpPr>
          <p:nvPr/>
        </p:nvSpPr>
        <p:spPr bwMode="auto">
          <a:xfrm>
            <a:off x="5935663" y="529272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46" name="Rectangle 480"/>
          <p:cNvSpPr>
            <a:spLocks noChangeArrowheads="1"/>
          </p:cNvSpPr>
          <p:nvPr/>
        </p:nvSpPr>
        <p:spPr bwMode="auto">
          <a:xfrm>
            <a:off x="5518150" y="5292725"/>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47" name="Rectangle 481"/>
          <p:cNvSpPr>
            <a:spLocks noChangeArrowheads="1"/>
          </p:cNvSpPr>
          <p:nvPr/>
        </p:nvSpPr>
        <p:spPr bwMode="auto">
          <a:xfrm>
            <a:off x="5103813" y="529272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48" name="Rectangle 482"/>
          <p:cNvSpPr>
            <a:spLocks noChangeArrowheads="1"/>
          </p:cNvSpPr>
          <p:nvPr/>
        </p:nvSpPr>
        <p:spPr bwMode="auto">
          <a:xfrm>
            <a:off x="4689475" y="529272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9649" name="Rectangle 483"/>
          <p:cNvSpPr>
            <a:spLocks noChangeArrowheads="1"/>
          </p:cNvSpPr>
          <p:nvPr/>
        </p:nvSpPr>
        <p:spPr bwMode="auto">
          <a:xfrm>
            <a:off x="4273550" y="529272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9650" name="Rectangle 484"/>
          <p:cNvSpPr>
            <a:spLocks noChangeArrowheads="1"/>
          </p:cNvSpPr>
          <p:nvPr/>
        </p:nvSpPr>
        <p:spPr bwMode="auto">
          <a:xfrm>
            <a:off x="3859213" y="529272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9651" name="Rectangle 485"/>
          <p:cNvSpPr>
            <a:spLocks noChangeArrowheads="1"/>
          </p:cNvSpPr>
          <p:nvPr/>
        </p:nvSpPr>
        <p:spPr bwMode="auto">
          <a:xfrm>
            <a:off x="3444875" y="529272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52" name="Rectangle 486"/>
          <p:cNvSpPr>
            <a:spLocks noChangeArrowheads="1"/>
          </p:cNvSpPr>
          <p:nvPr/>
        </p:nvSpPr>
        <p:spPr bwMode="auto">
          <a:xfrm>
            <a:off x="3027363" y="5292725"/>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53" name="Rectangle 487"/>
          <p:cNvSpPr>
            <a:spLocks noChangeArrowheads="1"/>
          </p:cNvSpPr>
          <p:nvPr/>
        </p:nvSpPr>
        <p:spPr bwMode="auto">
          <a:xfrm>
            <a:off x="2613025" y="529272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54" name="Rectangle 488"/>
          <p:cNvSpPr>
            <a:spLocks noChangeArrowheads="1"/>
          </p:cNvSpPr>
          <p:nvPr/>
        </p:nvSpPr>
        <p:spPr bwMode="auto">
          <a:xfrm>
            <a:off x="2198688" y="529272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55" name="Rectangle 489"/>
          <p:cNvSpPr>
            <a:spLocks noChangeArrowheads="1"/>
          </p:cNvSpPr>
          <p:nvPr/>
        </p:nvSpPr>
        <p:spPr bwMode="auto">
          <a:xfrm>
            <a:off x="1803400" y="5292725"/>
            <a:ext cx="39528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56" name="Rectangle 490"/>
          <p:cNvSpPr>
            <a:spLocks noChangeArrowheads="1"/>
          </p:cNvSpPr>
          <p:nvPr/>
        </p:nvSpPr>
        <p:spPr bwMode="auto">
          <a:xfrm>
            <a:off x="444500" y="5287963"/>
            <a:ext cx="1358900" cy="176212"/>
          </a:xfrm>
          <a:prstGeom prst="rect">
            <a:avLst/>
          </a:prstGeom>
          <a:solidFill>
            <a:srgbClr val="00FFFF"/>
          </a:solidFill>
          <a:ln w="9525">
            <a:solidFill>
              <a:schemeClr val="bg2"/>
            </a:solidFill>
            <a:miter lim="800000"/>
            <a:headEnd/>
            <a:tailEnd/>
          </a:ln>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(2)</a:t>
            </a:r>
            <a:r>
              <a:rPr lang="ja-JP" altLang="en-US" sz="900" b="1">
                <a:solidFill>
                  <a:schemeClr val="bg2"/>
                </a:solidFill>
                <a:latin typeface="HG丸ｺﾞｼｯｸM-PRO" pitchFamily="50" charset="-128"/>
                <a:ea typeface="HG丸ｺﾞｼｯｸM-PRO" pitchFamily="50" charset="-128"/>
              </a:rPr>
              <a:t>ＦＭＥＡ</a:t>
            </a:r>
          </a:p>
        </p:txBody>
      </p:sp>
      <p:sp>
        <p:nvSpPr>
          <p:cNvPr id="9657" name="Rectangle 491"/>
          <p:cNvSpPr>
            <a:spLocks noChangeArrowheads="1"/>
          </p:cNvSpPr>
          <p:nvPr/>
        </p:nvSpPr>
        <p:spPr bwMode="auto">
          <a:xfrm>
            <a:off x="8426450" y="51117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58" name="Rectangle 492"/>
          <p:cNvSpPr>
            <a:spLocks noChangeArrowheads="1"/>
          </p:cNvSpPr>
          <p:nvPr/>
        </p:nvSpPr>
        <p:spPr bwMode="auto">
          <a:xfrm>
            <a:off x="8010525" y="51117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9659" name="Rectangle 493"/>
          <p:cNvSpPr>
            <a:spLocks noChangeArrowheads="1"/>
          </p:cNvSpPr>
          <p:nvPr/>
        </p:nvSpPr>
        <p:spPr bwMode="auto">
          <a:xfrm>
            <a:off x="7594600" y="51117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9660" name="Rectangle 494"/>
          <p:cNvSpPr>
            <a:spLocks noChangeArrowheads="1"/>
          </p:cNvSpPr>
          <p:nvPr/>
        </p:nvSpPr>
        <p:spPr bwMode="auto">
          <a:xfrm>
            <a:off x="7180263" y="51117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61" name="Rectangle 495"/>
          <p:cNvSpPr>
            <a:spLocks noChangeArrowheads="1"/>
          </p:cNvSpPr>
          <p:nvPr/>
        </p:nvSpPr>
        <p:spPr bwMode="auto">
          <a:xfrm>
            <a:off x="6764338" y="51117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62" name="Rectangle 496"/>
          <p:cNvSpPr>
            <a:spLocks noChangeArrowheads="1"/>
          </p:cNvSpPr>
          <p:nvPr/>
        </p:nvSpPr>
        <p:spPr bwMode="auto">
          <a:xfrm>
            <a:off x="6350000" y="51117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9663" name="Rectangle 497"/>
          <p:cNvSpPr>
            <a:spLocks noChangeArrowheads="1"/>
          </p:cNvSpPr>
          <p:nvPr/>
        </p:nvSpPr>
        <p:spPr bwMode="auto">
          <a:xfrm>
            <a:off x="5935663" y="51117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64" name="Rectangle 498"/>
          <p:cNvSpPr>
            <a:spLocks noChangeArrowheads="1"/>
          </p:cNvSpPr>
          <p:nvPr/>
        </p:nvSpPr>
        <p:spPr bwMode="auto">
          <a:xfrm>
            <a:off x="5518150" y="5111750"/>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65" name="Rectangle 499"/>
          <p:cNvSpPr>
            <a:spLocks noChangeArrowheads="1"/>
          </p:cNvSpPr>
          <p:nvPr/>
        </p:nvSpPr>
        <p:spPr bwMode="auto">
          <a:xfrm>
            <a:off x="5103813" y="51117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9666" name="Rectangle 500"/>
          <p:cNvSpPr>
            <a:spLocks noChangeArrowheads="1"/>
          </p:cNvSpPr>
          <p:nvPr/>
        </p:nvSpPr>
        <p:spPr bwMode="auto">
          <a:xfrm>
            <a:off x="4689475" y="51117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9667" name="Rectangle 501"/>
          <p:cNvSpPr>
            <a:spLocks noChangeArrowheads="1"/>
          </p:cNvSpPr>
          <p:nvPr/>
        </p:nvSpPr>
        <p:spPr bwMode="auto">
          <a:xfrm>
            <a:off x="4273550" y="5111750"/>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9668" name="Rectangle 502"/>
          <p:cNvSpPr>
            <a:spLocks noChangeArrowheads="1"/>
          </p:cNvSpPr>
          <p:nvPr/>
        </p:nvSpPr>
        <p:spPr bwMode="auto">
          <a:xfrm>
            <a:off x="3859213" y="51117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69" name="Rectangle 503"/>
          <p:cNvSpPr>
            <a:spLocks noChangeArrowheads="1"/>
          </p:cNvSpPr>
          <p:nvPr/>
        </p:nvSpPr>
        <p:spPr bwMode="auto">
          <a:xfrm>
            <a:off x="3444875" y="51117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9670" name="Rectangle 504"/>
          <p:cNvSpPr>
            <a:spLocks noChangeArrowheads="1"/>
          </p:cNvSpPr>
          <p:nvPr/>
        </p:nvSpPr>
        <p:spPr bwMode="auto">
          <a:xfrm>
            <a:off x="3027363" y="5111750"/>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71" name="Rectangle 505"/>
          <p:cNvSpPr>
            <a:spLocks noChangeArrowheads="1"/>
          </p:cNvSpPr>
          <p:nvPr/>
        </p:nvSpPr>
        <p:spPr bwMode="auto">
          <a:xfrm>
            <a:off x="2613025" y="5111750"/>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72" name="Rectangle 506"/>
          <p:cNvSpPr>
            <a:spLocks noChangeArrowheads="1"/>
          </p:cNvSpPr>
          <p:nvPr/>
        </p:nvSpPr>
        <p:spPr bwMode="auto">
          <a:xfrm>
            <a:off x="2198688" y="5111750"/>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9673" name="Rectangle 507"/>
          <p:cNvSpPr>
            <a:spLocks noChangeArrowheads="1"/>
          </p:cNvSpPr>
          <p:nvPr/>
        </p:nvSpPr>
        <p:spPr bwMode="auto">
          <a:xfrm>
            <a:off x="1803400" y="5111750"/>
            <a:ext cx="39528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9674" name="Rectangle 508"/>
          <p:cNvSpPr>
            <a:spLocks noChangeArrowheads="1"/>
          </p:cNvSpPr>
          <p:nvPr/>
        </p:nvSpPr>
        <p:spPr bwMode="auto">
          <a:xfrm>
            <a:off x="444500" y="5111750"/>
            <a:ext cx="1358900" cy="176213"/>
          </a:xfrm>
          <a:prstGeom prst="rect">
            <a:avLst/>
          </a:prstGeom>
          <a:solidFill>
            <a:srgbClr val="00FFFF"/>
          </a:solidFill>
          <a:ln w="9525">
            <a:solidFill>
              <a:schemeClr val="bg2"/>
            </a:solidFill>
            <a:miter lim="800000"/>
            <a:headEnd/>
            <a:tailEnd/>
          </a:ln>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(1)</a:t>
            </a:r>
            <a:r>
              <a:rPr lang="ja-JP" altLang="en-US" sz="900" b="1">
                <a:solidFill>
                  <a:schemeClr val="bg2"/>
                </a:solidFill>
                <a:latin typeface="HG丸ｺﾞｼｯｸM-PRO" pitchFamily="50" charset="-128"/>
                <a:ea typeface="HG丸ｺﾞｼｯｸM-PRO" pitchFamily="50" charset="-128"/>
              </a:rPr>
              <a:t>失敗モード一覧表</a:t>
            </a:r>
          </a:p>
        </p:txBody>
      </p:sp>
      <p:sp>
        <p:nvSpPr>
          <p:cNvPr id="9675" name="Rectangle 577"/>
          <p:cNvSpPr>
            <a:spLocks noChangeArrowheads="1"/>
          </p:cNvSpPr>
          <p:nvPr/>
        </p:nvSpPr>
        <p:spPr bwMode="auto">
          <a:xfrm>
            <a:off x="8426450" y="564673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9676" name="Rectangle 578"/>
          <p:cNvSpPr>
            <a:spLocks noChangeArrowheads="1"/>
          </p:cNvSpPr>
          <p:nvPr/>
        </p:nvSpPr>
        <p:spPr bwMode="auto">
          <a:xfrm>
            <a:off x="8010525" y="564673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77" name="Rectangle 579"/>
          <p:cNvSpPr>
            <a:spLocks noChangeArrowheads="1"/>
          </p:cNvSpPr>
          <p:nvPr/>
        </p:nvSpPr>
        <p:spPr bwMode="auto">
          <a:xfrm>
            <a:off x="7594600" y="564673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78" name="Rectangle 580"/>
          <p:cNvSpPr>
            <a:spLocks noChangeArrowheads="1"/>
          </p:cNvSpPr>
          <p:nvPr/>
        </p:nvSpPr>
        <p:spPr bwMode="auto">
          <a:xfrm>
            <a:off x="7180263" y="564673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79" name="Rectangle 581"/>
          <p:cNvSpPr>
            <a:spLocks noChangeArrowheads="1"/>
          </p:cNvSpPr>
          <p:nvPr/>
        </p:nvSpPr>
        <p:spPr bwMode="auto">
          <a:xfrm>
            <a:off x="6764338" y="564673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80" name="Rectangle 582"/>
          <p:cNvSpPr>
            <a:spLocks noChangeArrowheads="1"/>
          </p:cNvSpPr>
          <p:nvPr/>
        </p:nvSpPr>
        <p:spPr bwMode="auto">
          <a:xfrm>
            <a:off x="6350000" y="564673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81" name="Rectangle 583"/>
          <p:cNvSpPr>
            <a:spLocks noChangeArrowheads="1"/>
          </p:cNvSpPr>
          <p:nvPr/>
        </p:nvSpPr>
        <p:spPr bwMode="auto">
          <a:xfrm>
            <a:off x="5935663" y="564673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82" name="Rectangle 584"/>
          <p:cNvSpPr>
            <a:spLocks noChangeArrowheads="1"/>
          </p:cNvSpPr>
          <p:nvPr/>
        </p:nvSpPr>
        <p:spPr bwMode="auto">
          <a:xfrm>
            <a:off x="5513388" y="5641975"/>
            <a:ext cx="422275" cy="18256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83" name="Rectangle 585"/>
          <p:cNvSpPr>
            <a:spLocks noChangeArrowheads="1"/>
          </p:cNvSpPr>
          <p:nvPr/>
        </p:nvSpPr>
        <p:spPr bwMode="auto">
          <a:xfrm>
            <a:off x="5103813" y="564673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84" name="Rectangle 586"/>
          <p:cNvSpPr>
            <a:spLocks noChangeArrowheads="1"/>
          </p:cNvSpPr>
          <p:nvPr/>
        </p:nvSpPr>
        <p:spPr bwMode="auto">
          <a:xfrm>
            <a:off x="4689475" y="564673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85" name="Rectangle 587"/>
          <p:cNvSpPr>
            <a:spLocks noChangeArrowheads="1"/>
          </p:cNvSpPr>
          <p:nvPr/>
        </p:nvSpPr>
        <p:spPr bwMode="auto">
          <a:xfrm>
            <a:off x="4273550" y="5646738"/>
            <a:ext cx="415925"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en-US" altLang="ja-JP" sz="900" b="1">
                <a:solidFill>
                  <a:schemeClr val="bg2"/>
                </a:solidFill>
                <a:latin typeface="HG丸ｺﾞｼｯｸM-PRO" pitchFamily="50" charset="-128"/>
                <a:ea typeface="HG丸ｺﾞｼｯｸM-PRO" pitchFamily="50" charset="-128"/>
              </a:rPr>
              <a:t>◎</a:t>
            </a:r>
          </a:p>
        </p:txBody>
      </p:sp>
      <p:sp>
        <p:nvSpPr>
          <p:cNvPr id="9686" name="Rectangle 588"/>
          <p:cNvSpPr>
            <a:spLocks noChangeArrowheads="1"/>
          </p:cNvSpPr>
          <p:nvPr/>
        </p:nvSpPr>
        <p:spPr bwMode="auto">
          <a:xfrm>
            <a:off x="3859213" y="564673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9687" name="Rectangle 589"/>
          <p:cNvSpPr>
            <a:spLocks noChangeArrowheads="1"/>
          </p:cNvSpPr>
          <p:nvPr/>
        </p:nvSpPr>
        <p:spPr bwMode="auto">
          <a:xfrm>
            <a:off x="3444875" y="564673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88" name="Rectangle 590"/>
          <p:cNvSpPr>
            <a:spLocks noChangeArrowheads="1"/>
          </p:cNvSpPr>
          <p:nvPr/>
        </p:nvSpPr>
        <p:spPr bwMode="auto">
          <a:xfrm>
            <a:off x="3027363" y="5646738"/>
            <a:ext cx="417512"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89" name="Rectangle 591"/>
          <p:cNvSpPr>
            <a:spLocks noChangeArrowheads="1"/>
          </p:cNvSpPr>
          <p:nvPr/>
        </p:nvSpPr>
        <p:spPr bwMode="auto">
          <a:xfrm>
            <a:off x="2613025" y="5646738"/>
            <a:ext cx="41433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90" name="Rectangle 592"/>
          <p:cNvSpPr>
            <a:spLocks noChangeArrowheads="1"/>
          </p:cNvSpPr>
          <p:nvPr/>
        </p:nvSpPr>
        <p:spPr bwMode="auto">
          <a:xfrm>
            <a:off x="2198688" y="5646738"/>
            <a:ext cx="414337"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91" name="Rectangle 593"/>
          <p:cNvSpPr>
            <a:spLocks noChangeArrowheads="1"/>
          </p:cNvSpPr>
          <p:nvPr/>
        </p:nvSpPr>
        <p:spPr bwMode="auto">
          <a:xfrm>
            <a:off x="1803400" y="5646738"/>
            <a:ext cx="395288" cy="17621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92" name="Rectangle 594"/>
          <p:cNvSpPr>
            <a:spLocks noChangeArrowheads="1"/>
          </p:cNvSpPr>
          <p:nvPr/>
        </p:nvSpPr>
        <p:spPr bwMode="auto">
          <a:xfrm>
            <a:off x="444500" y="5640388"/>
            <a:ext cx="1358900" cy="176212"/>
          </a:xfrm>
          <a:prstGeom prst="rect">
            <a:avLst/>
          </a:prstGeom>
          <a:solidFill>
            <a:srgbClr val="00FFFF"/>
          </a:solidFill>
          <a:ln w="9525">
            <a:solidFill>
              <a:schemeClr val="bg2"/>
            </a:solidFill>
            <a:miter lim="800000"/>
            <a:headEnd/>
            <a:tailEnd/>
          </a:ln>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(4)</a:t>
            </a:r>
            <a:r>
              <a:rPr lang="ja-JP" altLang="en-US" sz="900" b="1">
                <a:solidFill>
                  <a:schemeClr val="bg2"/>
                </a:solidFill>
                <a:latin typeface="HG丸ｺﾞｼｯｸM-PRO" pitchFamily="50" charset="-128"/>
                <a:ea typeface="HG丸ｺﾞｼｯｸM-PRO" pitchFamily="50" charset="-128"/>
              </a:rPr>
              <a:t>業務ﾌﾛｰ･機能ﾌﾞﾛｯｸ図</a:t>
            </a:r>
          </a:p>
        </p:txBody>
      </p:sp>
      <p:sp>
        <p:nvSpPr>
          <p:cNvPr id="9693" name="Rectangle 595"/>
          <p:cNvSpPr>
            <a:spLocks noChangeArrowheads="1"/>
          </p:cNvSpPr>
          <p:nvPr/>
        </p:nvSpPr>
        <p:spPr bwMode="auto">
          <a:xfrm>
            <a:off x="8426450" y="54641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94" name="Rectangle 596"/>
          <p:cNvSpPr>
            <a:spLocks noChangeArrowheads="1"/>
          </p:cNvSpPr>
          <p:nvPr/>
        </p:nvSpPr>
        <p:spPr bwMode="auto">
          <a:xfrm>
            <a:off x="8010525" y="54641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95" name="Rectangle 597"/>
          <p:cNvSpPr>
            <a:spLocks noChangeArrowheads="1"/>
          </p:cNvSpPr>
          <p:nvPr/>
        </p:nvSpPr>
        <p:spPr bwMode="auto">
          <a:xfrm>
            <a:off x="7594600" y="54641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96" name="Rectangle 598"/>
          <p:cNvSpPr>
            <a:spLocks noChangeArrowheads="1"/>
          </p:cNvSpPr>
          <p:nvPr/>
        </p:nvSpPr>
        <p:spPr bwMode="auto">
          <a:xfrm>
            <a:off x="7180263" y="54641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97" name="Rectangle 599"/>
          <p:cNvSpPr>
            <a:spLocks noChangeArrowheads="1"/>
          </p:cNvSpPr>
          <p:nvPr/>
        </p:nvSpPr>
        <p:spPr bwMode="auto">
          <a:xfrm>
            <a:off x="6764338" y="54641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9698" name="Rectangle 600"/>
          <p:cNvSpPr>
            <a:spLocks noChangeArrowheads="1"/>
          </p:cNvSpPr>
          <p:nvPr/>
        </p:nvSpPr>
        <p:spPr bwMode="auto">
          <a:xfrm>
            <a:off x="6350000" y="54641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699" name="Rectangle 601"/>
          <p:cNvSpPr>
            <a:spLocks noChangeArrowheads="1"/>
          </p:cNvSpPr>
          <p:nvPr/>
        </p:nvSpPr>
        <p:spPr bwMode="auto">
          <a:xfrm>
            <a:off x="5935663" y="54641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00" name="Rectangle 602"/>
          <p:cNvSpPr>
            <a:spLocks noChangeArrowheads="1"/>
          </p:cNvSpPr>
          <p:nvPr/>
        </p:nvSpPr>
        <p:spPr bwMode="auto">
          <a:xfrm>
            <a:off x="5518150" y="5464175"/>
            <a:ext cx="417513"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01" name="Rectangle 603"/>
          <p:cNvSpPr>
            <a:spLocks noChangeArrowheads="1"/>
          </p:cNvSpPr>
          <p:nvPr/>
        </p:nvSpPr>
        <p:spPr bwMode="auto">
          <a:xfrm>
            <a:off x="5103813" y="54641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02" name="Rectangle 604"/>
          <p:cNvSpPr>
            <a:spLocks noChangeArrowheads="1"/>
          </p:cNvSpPr>
          <p:nvPr/>
        </p:nvSpPr>
        <p:spPr bwMode="auto">
          <a:xfrm>
            <a:off x="4689475" y="54641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9703" name="Rectangle 605"/>
          <p:cNvSpPr>
            <a:spLocks noChangeArrowheads="1"/>
          </p:cNvSpPr>
          <p:nvPr/>
        </p:nvSpPr>
        <p:spPr bwMode="auto">
          <a:xfrm>
            <a:off x="4273550" y="5464175"/>
            <a:ext cx="415925"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9704" name="Rectangle 606"/>
          <p:cNvSpPr>
            <a:spLocks noChangeArrowheads="1"/>
          </p:cNvSpPr>
          <p:nvPr/>
        </p:nvSpPr>
        <p:spPr bwMode="auto">
          <a:xfrm>
            <a:off x="3859213" y="54641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05" name="Rectangle 607"/>
          <p:cNvSpPr>
            <a:spLocks noChangeArrowheads="1"/>
          </p:cNvSpPr>
          <p:nvPr/>
        </p:nvSpPr>
        <p:spPr bwMode="auto">
          <a:xfrm>
            <a:off x="3444875" y="54641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06" name="Rectangle 608"/>
          <p:cNvSpPr>
            <a:spLocks noChangeArrowheads="1"/>
          </p:cNvSpPr>
          <p:nvPr/>
        </p:nvSpPr>
        <p:spPr bwMode="auto">
          <a:xfrm>
            <a:off x="3027363" y="5464175"/>
            <a:ext cx="417512"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07" name="Rectangle 609"/>
          <p:cNvSpPr>
            <a:spLocks noChangeArrowheads="1"/>
          </p:cNvSpPr>
          <p:nvPr/>
        </p:nvSpPr>
        <p:spPr bwMode="auto">
          <a:xfrm>
            <a:off x="2613025" y="5464175"/>
            <a:ext cx="41433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08" name="Rectangle 610"/>
          <p:cNvSpPr>
            <a:spLocks noChangeArrowheads="1"/>
          </p:cNvSpPr>
          <p:nvPr/>
        </p:nvSpPr>
        <p:spPr bwMode="auto">
          <a:xfrm>
            <a:off x="2198688" y="5464175"/>
            <a:ext cx="414337"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09" name="Rectangle 611"/>
          <p:cNvSpPr>
            <a:spLocks noChangeArrowheads="1"/>
          </p:cNvSpPr>
          <p:nvPr/>
        </p:nvSpPr>
        <p:spPr bwMode="auto">
          <a:xfrm>
            <a:off x="1803400" y="5464175"/>
            <a:ext cx="395288" cy="176213"/>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9710" name="Rectangle 612"/>
          <p:cNvSpPr>
            <a:spLocks noChangeArrowheads="1"/>
          </p:cNvSpPr>
          <p:nvPr/>
        </p:nvSpPr>
        <p:spPr bwMode="auto">
          <a:xfrm>
            <a:off x="444500" y="5464175"/>
            <a:ext cx="1358900" cy="176213"/>
          </a:xfrm>
          <a:prstGeom prst="rect">
            <a:avLst/>
          </a:prstGeom>
          <a:solidFill>
            <a:srgbClr val="00FFFF"/>
          </a:solidFill>
          <a:ln w="9525">
            <a:solidFill>
              <a:schemeClr val="bg2"/>
            </a:solidFill>
            <a:miter lim="800000"/>
            <a:headEnd/>
            <a:tailEnd/>
          </a:ln>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(3)</a:t>
            </a:r>
            <a:r>
              <a:rPr lang="ja-JP" altLang="en-US" sz="900" b="1">
                <a:solidFill>
                  <a:schemeClr val="bg2"/>
                </a:solidFill>
                <a:latin typeface="HG丸ｺﾞｼｯｸM-PRO" pitchFamily="50" charset="-128"/>
                <a:ea typeface="HG丸ｺﾞｼｯｸM-PRO" pitchFamily="50" charset="-128"/>
              </a:rPr>
              <a:t>ＲＰＮ</a:t>
            </a:r>
            <a:r>
              <a:rPr lang="en-US" altLang="ja-JP" sz="900" b="1">
                <a:solidFill>
                  <a:schemeClr val="bg2"/>
                </a:solidFill>
                <a:latin typeface="HG丸ｺﾞｼｯｸM-PRO" pitchFamily="50" charset="-128"/>
                <a:ea typeface="HG丸ｺﾞｼｯｸM-PRO" pitchFamily="50" charset="-128"/>
              </a:rPr>
              <a:t>(</a:t>
            </a:r>
            <a:r>
              <a:rPr lang="ja-JP" altLang="en-US" sz="900" b="1">
                <a:solidFill>
                  <a:schemeClr val="bg2"/>
                </a:solidFill>
                <a:latin typeface="HG丸ｺﾞｼｯｸM-PRO" pitchFamily="50" charset="-128"/>
                <a:ea typeface="HG丸ｺﾞｼｯｸM-PRO" pitchFamily="50" charset="-128"/>
              </a:rPr>
              <a:t>危険優先指数</a:t>
            </a:r>
            <a:r>
              <a:rPr lang="en-US" altLang="ja-JP" sz="900" b="1">
                <a:solidFill>
                  <a:schemeClr val="bg2"/>
                </a:solidFill>
                <a:latin typeface="HG丸ｺﾞｼｯｸM-PRO" pitchFamily="50" charset="-128"/>
                <a:ea typeface="HG丸ｺﾞｼｯｸM-PRO" pitchFamily="50" charset="-128"/>
              </a:rPr>
              <a:t>)</a:t>
            </a:r>
            <a:endParaRPr lang="ja-JP" altLang="en-US" sz="900" b="1">
              <a:solidFill>
                <a:schemeClr val="bg2"/>
              </a:solidFill>
              <a:latin typeface="HG丸ｺﾞｼｯｸM-PRO" pitchFamily="50" charset="-128"/>
              <a:ea typeface="HG丸ｺﾞｼｯｸM-PRO" pitchFamily="50" charset="-128"/>
            </a:endParaRPr>
          </a:p>
        </p:txBody>
      </p:sp>
      <p:sp>
        <p:nvSpPr>
          <p:cNvPr id="9711" name="Line 927"/>
          <p:cNvSpPr>
            <a:spLocks noChangeShapeType="1"/>
          </p:cNvSpPr>
          <p:nvPr/>
        </p:nvSpPr>
        <p:spPr bwMode="auto">
          <a:xfrm>
            <a:off x="441325" y="5645150"/>
            <a:ext cx="8396288"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p>
            <a:endParaRPr lang="ja-JP" altLang="en-US"/>
          </a:p>
        </p:txBody>
      </p:sp>
      <p:sp>
        <p:nvSpPr>
          <p:cNvPr id="9712" name="Rectangle 469"/>
          <p:cNvSpPr>
            <a:spLocks noChangeArrowheads="1"/>
          </p:cNvSpPr>
          <p:nvPr/>
        </p:nvSpPr>
        <p:spPr bwMode="auto">
          <a:xfrm>
            <a:off x="250825" y="6392863"/>
            <a:ext cx="192088" cy="34925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700" b="1">
                <a:solidFill>
                  <a:schemeClr val="bg2"/>
                </a:solidFill>
                <a:latin typeface="HG丸ｺﾞｼｯｸM-PRO" pitchFamily="50" charset="-128"/>
                <a:ea typeface="HG丸ｺﾞｼｯｸM-PRO" pitchFamily="50" charset="-128"/>
              </a:rPr>
              <a:t>その他</a:t>
            </a:r>
          </a:p>
        </p:txBody>
      </p:sp>
      <p:sp>
        <p:nvSpPr>
          <p:cNvPr id="9713" name="Rectangle 594"/>
          <p:cNvSpPr>
            <a:spLocks noChangeArrowheads="1"/>
          </p:cNvSpPr>
          <p:nvPr/>
        </p:nvSpPr>
        <p:spPr bwMode="auto">
          <a:xfrm>
            <a:off x="441325" y="5813425"/>
            <a:ext cx="1360488" cy="185738"/>
          </a:xfrm>
          <a:prstGeom prst="rect">
            <a:avLst/>
          </a:prstGeom>
          <a:solidFill>
            <a:srgbClr val="00FFFF"/>
          </a:solidFill>
          <a:ln w="9525">
            <a:solidFill>
              <a:schemeClr val="bg2"/>
            </a:solidFill>
            <a:miter lim="800000"/>
            <a:headEnd/>
            <a:tailEnd/>
          </a:ln>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(5)</a:t>
            </a:r>
            <a:r>
              <a:rPr lang="ja-JP" altLang="en-US" sz="900" b="1">
                <a:solidFill>
                  <a:schemeClr val="bg2"/>
                </a:solidFill>
                <a:latin typeface="HG丸ｺﾞｼｯｸM-PRO" pitchFamily="50" charset="-128"/>
                <a:ea typeface="HG丸ｺﾞｼｯｸM-PRO" pitchFamily="50" charset="-128"/>
              </a:rPr>
              <a:t>対策発想ﾁｪｯｸﾘｽﾄ</a:t>
            </a:r>
          </a:p>
        </p:txBody>
      </p:sp>
      <p:sp>
        <p:nvSpPr>
          <p:cNvPr id="9714" name="Rectangle 473"/>
          <p:cNvSpPr>
            <a:spLocks noChangeArrowheads="1"/>
          </p:cNvSpPr>
          <p:nvPr/>
        </p:nvSpPr>
        <p:spPr bwMode="auto">
          <a:xfrm>
            <a:off x="8426450" y="5822950"/>
            <a:ext cx="414338"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9715" name="Rectangle 474"/>
          <p:cNvSpPr>
            <a:spLocks noChangeArrowheads="1"/>
          </p:cNvSpPr>
          <p:nvPr/>
        </p:nvSpPr>
        <p:spPr bwMode="auto">
          <a:xfrm>
            <a:off x="8010525" y="5822950"/>
            <a:ext cx="415925"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16" name="Rectangle 475"/>
          <p:cNvSpPr>
            <a:spLocks noChangeArrowheads="1"/>
          </p:cNvSpPr>
          <p:nvPr/>
        </p:nvSpPr>
        <p:spPr bwMode="auto">
          <a:xfrm>
            <a:off x="7594600" y="5822950"/>
            <a:ext cx="415925"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endParaRPr lang="en-US" altLang="ja-JP" sz="900" b="1">
              <a:solidFill>
                <a:srgbClr val="000000"/>
              </a:solidFill>
              <a:latin typeface="HG丸ｺﾞｼｯｸM-PRO" pitchFamily="50" charset="-128"/>
              <a:ea typeface="HG丸ｺﾞｼｯｸM-PRO" pitchFamily="50" charset="-128"/>
            </a:endParaRPr>
          </a:p>
        </p:txBody>
      </p:sp>
      <p:sp>
        <p:nvSpPr>
          <p:cNvPr id="9717" name="Rectangle 476"/>
          <p:cNvSpPr>
            <a:spLocks noChangeArrowheads="1"/>
          </p:cNvSpPr>
          <p:nvPr/>
        </p:nvSpPr>
        <p:spPr bwMode="auto">
          <a:xfrm>
            <a:off x="7180263" y="5822950"/>
            <a:ext cx="414337"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18" name="Rectangle 478"/>
          <p:cNvSpPr>
            <a:spLocks noChangeArrowheads="1"/>
          </p:cNvSpPr>
          <p:nvPr/>
        </p:nvSpPr>
        <p:spPr bwMode="auto">
          <a:xfrm>
            <a:off x="6350000" y="5822950"/>
            <a:ext cx="414338"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endParaRPr lang="en-US" altLang="ja-JP" sz="900" b="1">
              <a:solidFill>
                <a:srgbClr val="000000"/>
              </a:solidFill>
              <a:latin typeface="HG丸ｺﾞｼｯｸM-PRO" pitchFamily="50" charset="-128"/>
              <a:ea typeface="HG丸ｺﾞｼｯｸM-PRO" pitchFamily="50" charset="-128"/>
            </a:endParaRPr>
          </a:p>
        </p:txBody>
      </p:sp>
      <p:sp>
        <p:nvSpPr>
          <p:cNvPr id="9719" name="Rectangle 479"/>
          <p:cNvSpPr>
            <a:spLocks noChangeArrowheads="1"/>
          </p:cNvSpPr>
          <p:nvPr/>
        </p:nvSpPr>
        <p:spPr bwMode="auto">
          <a:xfrm>
            <a:off x="5935663" y="5822950"/>
            <a:ext cx="414337"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endParaRPr lang="en-US" altLang="ja-JP" sz="900" b="1">
              <a:solidFill>
                <a:srgbClr val="000000"/>
              </a:solidFill>
              <a:latin typeface="HG丸ｺﾞｼｯｸM-PRO" pitchFamily="50" charset="-128"/>
              <a:ea typeface="HG丸ｺﾞｼｯｸM-PRO" pitchFamily="50" charset="-128"/>
            </a:endParaRPr>
          </a:p>
        </p:txBody>
      </p:sp>
      <p:sp>
        <p:nvSpPr>
          <p:cNvPr id="9720" name="Rectangle 480"/>
          <p:cNvSpPr>
            <a:spLocks noChangeArrowheads="1"/>
          </p:cNvSpPr>
          <p:nvPr/>
        </p:nvSpPr>
        <p:spPr bwMode="auto">
          <a:xfrm>
            <a:off x="5518150" y="5822950"/>
            <a:ext cx="417513"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9721" name="Rectangle 481"/>
          <p:cNvSpPr>
            <a:spLocks noChangeArrowheads="1"/>
          </p:cNvSpPr>
          <p:nvPr/>
        </p:nvSpPr>
        <p:spPr bwMode="auto">
          <a:xfrm>
            <a:off x="5103813" y="5822950"/>
            <a:ext cx="414337"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9722" name="Rectangle 482"/>
          <p:cNvSpPr>
            <a:spLocks noChangeArrowheads="1"/>
          </p:cNvSpPr>
          <p:nvPr/>
        </p:nvSpPr>
        <p:spPr bwMode="auto">
          <a:xfrm>
            <a:off x="4689475" y="5822950"/>
            <a:ext cx="414338"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endParaRPr lang="en-US" altLang="ja-JP" sz="900" b="1">
              <a:solidFill>
                <a:srgbClr val="000000"/>
              </a:solidFill>
              <a:latin typeface="HG丸ｺﾞｼｯｸM-PRO" pitchFamily="50" charset="-128"/>
              <a:ea typeface="HG丸ｺﾞｼｯｸM-PRO" pitchFamily="50" charset="-128"/>
            </a:endParaRPr>
          </a:p>
        </p:txBody>
      </p:sp>
      <p:sp>
        <p:nvSpPr>
          <p:cNvPr id="9723" name="Rectangle 483"/>
          <p:cNvSpPr>
            <a:spLocks noChangeArrowheads="1"/>
          </p:cNvSpPr>
          <p:nvPr/>
        </p:nvSpPr>
        <p:spPr bwMode="auto">
          <a:xfrm>
            <a:off x="4273550" y="5822950"/>
            <a:ext cx="415925"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endParaRPr lang="en-US" altLang="ja-JP" sz="900" b="1">
              <a:solidFill>
                <a:srgbClr val="000000"/>
              </a:solidFill>
              <a:latin typeface="HG丸ｺﾞｼｯｸM-PRO" pitchFamily="50" charset="-128"/>
              <a:ea typeface="HG丸ｺﾞｼｯｸM-PRO" pitchFamily="50" charset="-128"/>
            </a:endParaRPr>
          </a:p>
        </p:txBody>
      </p:sp>
      <p:sp>
        <p:nvSpPr>
          <p:cNvPr id="9724" name="Rectangle 484"/>
          <p:cNvSpPr>
            <a:spLocks noChangeArrowheads="1"/>
          </p:cNvSpPr>
          <p:nvPr/>
        </p:nvSpPr>
        <p:spPr bwMode="auto">
          <a:xfrm>
            <a:off x="3859213" y="5822950"/>
            <a:ext cx="414337"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9725" name="Rectangle 485"/>
          <p:cNvSpPr>
            <a:spLocks noChangeArrowheads="1"/>
          </p:cNvSpPr>
          <p:nvPr/>
        </p:nvSpPr>
        <p:spPr bwMode="auto">
          <a:xfrm>
            <a:off x="3444875" y="5822950"/>
            <a:ext cx="414338"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26" name="Rectangle 486"/>
          <p:cNvSpPr>
            <a:spLocks noChangeArrowheads="1"/>
          </p:cNvSpPr>
          <p:nvPr/>
        </p:nvSpPr>
        <p:spPr bwMode="auto">
          <a:xfrm>
            <a:off x="3027363" y="5822950"/>
            <a:ext cx="417512"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27" name="Rectangle 487"/>
          <p:cNvSpPr>
            <a:spLocks noChangeArrowheads="1"/>
          </p:cNvSpPr>
          <p:nvPr/>
        </p:nvSpPr>
        <p:spPr bwMode="auto">
          <a:xfrm>
            <a:off x="2613025" y="5822950"/>
            <a:ext cx="414338"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28" name="Rectangle 488"/>
          <p:cNvSpPr>
            <a:spLocks noChangeArrowheads="1"/>
          </p:cNvSpPr>
          <p:nvPr/>
        </p:nvSpPr>
        <p:spPr bwMode="auto">
          <a:xfrm>
            <a:off x="2198688" y="5822950"/>
            <a:ext cx="414337"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29" name="Rectangle 489"/>
          <p:cNvSpPr>
            <a:spLocks noChangeArrowheads="1"/>
          </p:cNvSpPr>
          <p:nvPr/>
        </p:nvSpPr>
        <p:spPr bwMode="auto">
          <a:xfrm>
            <a:off x="1803400" y="5822950"/>
            <a:ext cx="395288"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30" name="Rectangle 477"/>
          <p:cNvSpPr>
            <a:spLocks noChangeArrowheads="1"/>
          </p:cNvSpPr>
          <p:nvPr/>
        </p:nvSpPr>
        <p:spPr bwMode="auto">
          <a:xfrm>
            <a:off x="6767513" y="5822950"/>
            <a:ext cx="411162" cy="179388"/>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31" name="Rectangle 508"/>
          <p:cNvSpPr>
            <a:spLocks noChangeArrowheads="1"/>
          </p:cNvSpPr>
          <p:nvPr/>
        </p:nvSpPr>
        <p:spPr bwMode="auto">
          <a:xfrm>
            <a:off x="447675" y="6000750"/>
            <a:ext cx="1358900" cy="201613"/>
          </a:xfrm>
          <a:prstGeom prst="rect">
            <a:avLst/>
          </a:prstGeom>
          <a:solidFill>
            <a:srgbClr val="00FFFF"/>
          </a:solidFill>
          <a:ln w="9525">
            <a:solidFill>
              <a:schemeClr val="bg2"/>
            </a:solidFill>
            <a:miter lim="800000"/>
            <a:headEnd/>
            <a:tailEnd/>
          </a:ln>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(6)</a:t>
            </a:r>
            <a:r>
              <a:rPr lang="ja-JP" altLang="en-US" sz="900" b="1">
                <a:solidFill>
                  <a:schemeClr val="bg2"/>
                </a:solidFill>
                <a:latin typeface="HG丸ｺﾞｼｯｸM-PRO" pitchFamily="50" charset="-128"/>
                <a:ea typeface="HG丸ｺﾞｼｯｸM-PRO" pitchFamily="50" charset="-128"/>
              </a:rPr>
              <a:t>対策事例集</a:t>
            </a:r>
          </a:p>
        </p:txBody>
      </p:sp>
      <p:sp>
        <p:nvSpPr>
          <p:cNvPr id="9732" name="Rectangle 491"/>
          <p:cNvSpPr>
            <a:spLocks noChangeArrowheads="1"/>
          </p:cNvSpPr>
          <p:nvPr/>
        </p:nvSpPr>
        <p:spPr bwMode="auto">
          <a:xfrm>
            <a:off x="8429625" y="6202363"/>
            <a:ext cx="414338"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33" name="Rectangle 492"/>
          <p:cNvSpPr>
            <a:spLocks noChangeArrowheads="1"/>
          </p:cNvSpPr>
          <p:nvPr/>
        </p:nvSpPr>
        <p:spPr bwMode="auto">
          <a:xfrm>
            <a:off x="8013700" y="6202363"/>
            <a:ext cx="415925"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9734" name="Rectangle 493"/>
          <p:cNvSpPr>
            <a:spLocks noChangeArrowheads="1"/>
          </p:cNvSpPr>
          <p:nvPr/>
        </p:nvSpPr>
        <p:spPr bwMode="auto">
          <a:xfrm>
            <a:off x="7597775" y="6202363"/>
            <a:ext cx="415925"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9735" name="Rectangle 494"/>
          <p:cNvSpPr>
            <a:spLocks noChangeArrowheads="1"/>
          </p:cNvSpPr>
          <p:nvPr/>
        </p:nvSpPr>
        <p:spPr bwMode="auto">
          <a:xfrm>
            <a:off x="7183438" y="6202363"/>
            <a:ext cx="414337"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36" name="Rectangle 495"/>
          <p:cNvSpPr>
            <a:spLocks noChangeArrowheads="1"/>
          </p:cNvSpPr>
          <p:nvPr/>
        </p:nvSpPr>
        <p:spPr bwMode="auto">
          <a:xfrm>
            <a:off x="6767513" y="6202363"/>
            <a:ext cx="415925"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37" name="Rectangle 496"/>
          <p:cNvSpPr>
            <a:spLocks noChangeArrowheads="1"/>
          </p:cNvSpPr>
          <p:nvPr/>
        </p:nvSpPr>
        <p:spPr bwMode="auto">
          <a:xfrm>
            <a:off x="6353175" y="6202363"/>
            <a:ext cx="414338"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38" name="Rectangle 497"/>
          <p:cNvSpPr>
            <a:spLocks noChangeArrowheads="1"/>
          </p:cNvSpPr>
          <p:nvPr/>
        </p:nvSpPr>
        <p:spPr bwMode="auto">
          <a:xfrm>
            <a:off x="5938838" y="6202363"/>
            <a:ext cx="414337"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9739" name="Rectangle 498"/>
          <p:cNvSpPr>
            <a:spLocks noChangeArrowheads="1"/>
          </p:cNvSpPr>
          <p:nvPr/>
        </p:nvSpPr>
        <p:spPr bwMode="auto">
          <a:xfrm>
            <a:off x="5521325" y="6202363"/>
            <a:ext cx="417513"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9740" name="Rectangle 499"/>
          <p:cNvSpPr>
            <a:spLocks noChangeArrowheads="1"/>
          </p:cNvSpPr>
          <p:nvPr/>
        </p:nvSpPr>
        <p:spPr bwMode="auto">
          <a:xfrm>
            <a:off x="5106988" y="6202363"/>
            <a:ext cx="414337"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900" b="1">
                <a:solidFill>
                  <a:srgbClr val="000000"/>
                </a:solidFill>
                <a:latin typeface="HG丸ｺﾞｼｯｸM-PRO" pitchFamily="50" charset="-128"/>
                <a:ea typeface="HG丸ｺﾞｼｯｸM-PRO" pitchFamily="50" charset="-128"/>
              </a:rPr>
              <a:t>◎</a:t>
            </a:r>
          </a:p>
        </p:txBody>
      </p:sp>
      <p:sp>
        <p:nvSpPr>
          <p:cNvPr id="9741" name="Rectangle 500"/>
          <p:cNvSpPr>
            <a:spLocks noChangeArrowheads="1"/>
          </p:cNvSpPr>
          <p:nvPr/>
        </p:nvSpPr>
        <p:spPr bwMode="auto">
          <a:xfrm>
            <a:off x="4692650" y="6202363"/>
            <a:ext cx="414338"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42" name="Rectangle 501"/>
          <p:cNvSpPr>
            <a:spLocks noChangeArrowheads="1"/>
          </p:cNvSpPr>
          <p:nvPr/>
        </p:nvSpPr>
        <p:spPr bwMode="auto">
          <a:xfrm>
            <a:off x="4276725" y="6202363"/>
            <a:ext cx="415925"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43" name="Rectangle 502"/>
          <p:cNvSpPr>
            <a:spLocks noChangeArrowheads="1"/>
          </p:cNvSpPr>
          <p:nvPr/>
        </p:nvSpPr>
        <p:spPr bwMode="auto">
          <a:xfrm>
            <a:off x="3862388" y="6202363"/>
            <a:ext cx="414337"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44" name="Rectangle 503"/>
          <p:cNvSpPr>
            <a:spLocks noChangeArrowheads="1"/>
          </p:cNvSpPr>
          <p:nvPr/>
        </p:nvSpPr>
        <p:spPr bwMode="auto">
          <a:xfrm>
            <a:off x="3448050" y="6202363"/>
            <a:ext cx="414338"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9745" name="Rectangle 504"/>
          <p:cNvSpPr>
            <a:spLocks noChangeArrowheads="1"/>
          </p:cNvSpPr>
          <p:nvPr/>
        </p:nvSpPr>
        <p:spPr bwMode="auto">
          <a:xfrm>
            <a:off x="3030538" y="6202363"/>
            <a:ext cx="417512"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46" name="Rectangle 505"/>
          <p:cNvSpPr>
            <a:spLocks noChangeArrowheads="1"/>
          </p:cNvSpPr>
          <p:nvPr/>
        </p:nvSpPr>
        <p:spPr bwMode="auto">
          <a:xfrm>
            <a:off x="2616200" y="6202363"/>
            <a:ext cx="414338"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ja-JP" altLang="ja-JP" sz="900" b="1">
              <a:solidFill>
                <a:schemeClr val="bg2"/>
              </a:solidFill>
              <a:latin typeface="HG丸ｺﾞｼｯｸM-PRO" pitchFamily="50" charset="-128"/>
              <a:ea typeface="HG丸ｺﾞｼｯｸM-PRO" pitchFamily="50" charset="-128"/>
            </a:endParaRPr>
          </a:p>
        </p:txBody>
      </p:sp>
      <p:sp>
        <p:nvSpPr>
          <p:cNvPr id="9747" name="Rectangle 506"/>
          <p:cNvSpPr>
            <a:spLocks noChangeArrowheads="1"/>
          </p:cNvSpPr>
          <p:nvPr/>
        </p:nvSpPr>
        <p:spPr bwMode="auto">
          <a:xfrm>
            <a:off x="2201863" y="6202363"/>
            <a:ext cx="414337"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9748" name="Rectangle 507"/>
          <p:cNvSpPr>
            <a:spLocks noChangeArrowheads="1"/>
          </p:cNvSpPr>
          <p:nvPr/>
        </p:nvSpPr>
        <p:spPr bwMode="auto">
          <a:xfrm>
            <a:off x="1806575" y="6202363"/>
            <a:ext cx="395288" cy="19050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endParaRPr lang="en-US" altLang="ja-JP" sz="900" b="1">
              <a:solidFill>
                <a:schemeClr val="bg2"/>
              </a:solidFill>
              <a:latin typeface="HG丸ｺﾞｼｯｸM-PRO" pitchFamily="50" charset="-128"/>
              <a:ea typeface="HG丸ｺﾞｼｯｸM-PRO" pitchFamily="50" charset="-128"/>
            </a:endParaRPr>
          </a:p>
        </p:txBody>
      </p:sp>
      <p:sp>
        <p:nvSpPr>
          <p:cNvPr id="9749" name="Rectangle 508"/>
          <p:cNvSpPr>
            <a:spLocks noChangeArrowheads="1"/>
          </p:cNvSpPr>
          <p:nvPr/>
        </p:nvSpPr>
        <p:spPr bwMode="auto">
          <a:xfrm>
            <a:off x="447675" y="6202363"/>
            <a:ext cx="1358900" cy="190500"/>
          </a:xfrm>
          <a:prstGeom prst="rect">
            <a:avLst/>
          </a:prstGeom>
          <a:solidFill>
            <a:srgbClr val="00FFFF"/>
          </a:solidFill>
          <a:ln w="9525">
            <a:solidFill>
              <a:schemeClr val="bg2"/>
            </a:solidFill>
            <a:miter lim="800000"/>
            <a:headEnd/>
            <a:tailEnd/>
          </a:ln>
        </p:spPr>
        <p:txBody>
          <a:bodyPr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900" b="1">
                <a:solidFill>
                  <a:schemeClr val="bg2"/>
                </a:solidFill>
                <a:latin typeface="HG丸ｺﾞｼｯｸM-PRO" pitchFamily="50" charset="-128"/>
                <a:ea typeface="HG丸ｺﾞｼｯｸM-PRO" pitchFamily="50" charset="-128"/>
              </a:rPr>
              <a:t>(7)</a:t>
            </a:r>
            <a:r>
              <a:rPr lang="ja-JP" altLang="en-US" sz="900" b="1">
                <a:solidFill>
                  <a:schemeClr val="bg2"/>
                </a:solidFill>
                <a:latin typeface="HG丸ｺﾞｼｯｸM-PRO" pitchFamily="50" charset="-128"/>
                <a:ea typeface="HG丸ｺﾞｼｯｸM-PRO" pitchFamily="50" charset="-128"/>
              </a:rPr>
              <a:t>対策分析表</a:t>
            </a:r>
          </a:p>
        </p:txBody>
      </p:sp>
      <p:sp>
        <p:nvSpPr>
          <p:cNvPr id="9750" name="Rectangle 469"/>
          <p:cNvSpPr>
            <a:spLocks noChangeArrowheads="1"/>
          </p:cNvSpPr>
          <p:nvPr/>
        </p:nvSpPr>
        <p:spPr bwMode="auto">
          <a:xfrm>
            <a:off x="250825" y="5103813"/>
            <a:ext cx="192088" cy="1289050"/>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9050" tIns="38100" rIns="19050" bIns="19050" anchor="ct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000" b="1">
                <a:solidFill>
                  <a:schemeClr val="bg2"/>
                </a:solidFill>
                <a:latin typeface="HG丸ｺﾞｼｯｸM-PRO" pitchFamily="50" charset="-128"/>
                <a:ea typeface="HG丸ｺﾞｼｯｸM-PRO" pitchFamily="50" charset="-128"/>
              </a:rPr>
              <a:t>未然防止 ７</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02"/>
          <p:cNvSpPr>
            <a:spLocks noChangeArrowheads="1"/>
          </p:cNvSpPr>
          <p:nvPr/>
        </p:nvSpPr>
        <p:spPr bwMode="auto">
          <a:xfrm>
            <a:off x="2566988" y="5894388"/>
            <a:ext cx="1849437" cy="842962"/>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0243" name="Rectangle 311"/>
          <p:cNvSpPr>
            <a:spLocks noChangeArrowheads="1"/>
          </p:cNvSpPr>
          <p:nvPr/>
        </p:nvSpPr>
        <p:spPr bwMode="auto">
          <a:xfrm>
            <a:off x="2547938" y="3359150"/>
            <a:ext cx="1849437" cy="819150"/>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0244" name="Rectangle 398"/>
          <p:cNvSpPr>
            <a:spLocks noChangeArrowheads="1"/>
          </p:cNvSpPr>
          <p:nvPr/>
        </p:nvSpPr>
        <p:spPr bwMode="auto">
          <a:xfrm>
            <a:off x="4643438" y="2624138"/>
            <a:ext cx="42227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000">
                <a:solidFill>
                  <a:srgbClr val="000000"/>
                </a:solidFill>
                <a:latin typeface="ＭＳ ゴシック" pitchFamily="49" charset="-128"/>
                <a:ea typeface="ＭＳ ゴシック" pitchFamily="49" charset="-128"/>
              </a:rPr>
              <a:t>計画を実施するうえで、事前にさまざまな状況を予</a:t>
            </a:r>
          </a:p>
          <a:p>
            <a:pPr eaLnBrk="1" hangingPunct="1">
              <a:spcBef>
                <a:spcPct val="0"/>
              </a:spcBef>
              <a:buFontTx/>
              <a:buNone/>
            </a:pPr>
            <a:r>
              <a:rPr lang="ja-JP" altLang="en-US" sz="1000">
                <a:solidFill>
                  <a:srgbClr val="000000"/>
                </a:solidFill>
                <a:latin typeface="ＭＳ ゴシック" pitchFamily="49" charset="-128"/>
                <a:ea typeface="ＭＳ ゴシック" pitchFamily="49" charset="-128"/>
              </a:rPr>
              <a:t>測し</a:t>
            </a:r>
            <a:r>
              <a:rPr lang="ja-JP" altLang="en-US" sz="800">
                <a:solidFill>
                  <a:srgbClr val="000000"/>
                </a:solidFill>
                <a:latin typeface="ＭＳ ゴシック" pitchFamily="49" charset="-128"/>
                <a:ea typeface="ＭＳ ゴシック" pitchFamily="49" charset="-128"/>
              </a:rPr>
              <a:t>、</a:t>
            </a:r>
            <a:r>
              <a:rPr lang="ja-JP" altLang="en-US" sz="1000">
                <a:solidFill>
                  <a:srgbClr val="000000"/>
                </a:solidFill>
                <a:latin typeface="ＭＳ ゴシック" pitchFamily="49" charset="-128"/>
                <a:ea typeface="ＭＳ ゴシック" pitchFamily="49" charset="-128"/>
              </a:rPr>
              <a:t>できるだけ望ましい方向に導いたり</a:t>
            </a:r>
            <a:r>
              <a:rPr lang="ja-JP" altLang="en-US" sz="800">
                <a:solidFill>
                  <a:srgbClr val="000000"/>
                </a:solidFill>
                <a:latin typeface="ＭＳ ゴシック" pitchFamily="49" charset="-128"/>
                <a:ea typeface="ＭＳ ゴシック" pitchFamily="49" charset="-128"/>
              </a:rPr>
              <a:t>、</a:t>
            </a:r>
            <a:r>
              <a:rPr lang="ja-JP" altLang="en-US" sz="1000">
                <a:solidFill>
                  <a:srgbClr val="000000"/>
                </a:solidFill>
                <a:latin typeface="ＭＳ ゴシック" pitchFamily="49" charset="-128"/>
                <a:ea typeface="ＭＳ ゴシック" pitchFamily="49" charset="-128"/>
              </a:rPr>
              <a:t>重大事</a:t>
            </a:r>
          </a:p>
          <a:p>
            <a:pPr eaLnBrk="1" hangingPunct="1">
              <a:spcBef>
                <a:spcPct val="0"/>
              </a:spcBef>
              <a:buFontTx/>
              <a:buNone/>
            </a:pPr>
            <a:r>
              <a:rPr lang="ja-JP" altLang="en-US" sz="1000">
                <a:solidFill>
                  <a:srgbClr val="000000"/>
                </a:solidFill>
                <a:latin typeface="ＭＳ ゴシック" pitchFamily="49" charset="-128"/>
                <a:ea typeface="ＭＳ ゴシック" pitchFamily="49" charset="-128"/>
              </a:rPr>
              <a:t>態に至ることを回避する方案を得るための手法。</a:t>
            </a:r>
          </a:p>
        </p:txBody>
      </p:sp>
      <p:sp>
        <p:nvSpPr>
          <p:cNvPr id="10245" name="Rectangle 268"/>
          <p:cNvSpPr>
            <a:spLocks noChangeArrowheads="1"/>
          </p:cNvSpPr>
          <p:nvPr/>
        </p:nvSpPr>
        <p:spPr bwMode="auto">
          <a:xfrm>
            <a:off x="2566988" y="882650"/>
            <a:ext cx="1835150" cy="349250"/>
          </a:xfrm>
          <a:prstGeom prst="rect">
            <a:avLst/>
          </a:prstGeom>
          <a:solidFill>
            <a:srgbClr val="CCFFFF"/>
          </a:solidFill>
          <a:ln w="11176">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0246" name="Rectangle 392"/>
          <p:cNvSpPr>
            <a:spLocks noChangeArrowheads="1"/>
          </p:cNvSpPr>
          <p:nvPr/>
        </p:nvSpPr>
        <p:spPr bwMode="auto">
          <a:xfrm>
            <a:off x="4402138" y="882650"/>
            <a:ext cx="4489450" cy="349250"/>
          </a:xfrm>
          <a:prstGeom prst="rect">
            <a:avLst/>
          </a:prstGeom>
          <a:solidFill>
            <a:srgbClr val="CCFFFF"/>
          </a:solidFill>
          <a:ln w="11176">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0247" name="Rectangle 266"/>
          <p:cNvSpPr>
            <a:spLocks noChangeArrowheads="1"/>
          </p:cNvSpPr>
          <p:nvPr/>
        </p:nvSpPr>
        <p:spPr bwMode="auto">
          <a:xfrm>
            <a:off x="539750" y="882650"/>
            <a:ext cx="2022475" cy="361950"/>
          </a:xfrm>
          <a:prstGeom prst="rect">
            <a:avLst/>
          </a:prstGeom>
          <a:solidFill>
            <a:srgbClr val="CCFFFF"/>
          </a:solidFill>
          <a:ln w="11113">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0248" name="Rectangle 321"/>
          <p:cNvSpPr>
            <a:spLocks noChangeArrowheads="1"/>
          </p:cNvSpPr>
          <p:nvPr/>
        </p:nvSpPr>
        <p:spPr bwMode="auto">
          <a:xfrm>
            <a:off x="249238" y="882650"/>
            <a:ext cx="322262" cy="349250"/>
          </a:xfrm>
          <a:prstGeom prst="rect">
            <a:avLst/>
          </a:prstGeom>
          <a:solidFill>
            <a:srgbClr val="CCFFFF"/>
          </a:solidFill>
          <a:ln w="11113">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0249" name="Rectangle 2"/>
          <p:cNvSpPr>
            <a:spLocks noChangeArrowheads="1"/>
          </p:cNvSpPr>
          <p:nvPr/>
        </p:nvSpPr>
        <p:spPr bwMode="auto">
          <a:xfrm>
            <a:off x="249238" y="2689225"/>
            <a:ext cx="357187" cy="698500"/>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ja-JP" sz="1100">
              <a:solidFill>
                <a:schemeClr val="bg2"/>
              </a:solidFill>
            </a:endParaRPr>
          </a:p>
        </p:txBody>
      </p:sp>
      <p:sp>
        <p:nvSpPr>
          <p:cNvPr id="10250" name="Rectangle 16"/>
          <p:cNvSpPr>
            <a:spLocks noChangeArrowheads="1"/>
          </p:cNvSpPr>
          <p:nvPr/>
        </p:nvSpPr>
        <p:spPr bwMode="auto">
          <a:xfrm>
            <a:off x="546100" y="1233488"/>
            <a:ext cx="2020888" cy="720725"/>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失敗モード一覧表</a:t>
            </a:r>
          </a:p>
        </p:txBody>
      </p:sp>
      <p:sp>
        <p:nvSpPr>
          <p:cNvPr id="10251" name="Rectangle 55"/>
          <p:cNvSpPr>
            <a:spLocks noChangeArrowheads="1"/>
          </p:cNvSpPr>
          <p:nvPr/>
        </p:nvSpPr>
        <p:spPr bwMode="auto">
          <a:xfrm>
            <a:off x="566738" y="1954213"/>
            <a:ext cx="2000250" cy="739775"/>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業務フロー図／</a:t>
            </a:r>
            <a:endParaRPr lang="en-US" altLang="ja-JP" sz="1600" b="1">
              <a:solidFill>
                <a:schemeClr val="bg2"/>
              </a:solidFill>
              <a:latin typeface="ＭＳ ゴシック" pitchFamily="49" charset="-128"/>
              <a:ea typeface="ＭＳ ゴシック" pitchFamily="49" charset="-128"/>
            </a:endParaRPr>
          </a:p>
          <a:p>
            <a:pP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　機能ブロック図</a:t>
            </a:r>
          </a:p>
        </p:txBody>
      </p:sp>
      <p:sp>
        <p:nvSpPr>
          <p:cNvPr id="10252" name="Rectangle 56"/>
          <p:cNvSpPr>
            <a:spLocks noChangeArrowheads="1"/>
          </p:cNvSpPr>
          <p:nvPr/>
        </p:nvSpPr>
        <p:spPr bwMode="auto">
          <a:xfrm>
            <a:off x="2562225" y="1960563"/>
            <a:ext cx="1839913" cy="739775"/>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0253" name="Rectangle 103"/>
          <p:cNvSpPr>
            <a:spLocks noChangeArrowheads="1"/>
          </p:cNvSpPr>
          <p:nvPr/>
        </p:nvSpPr>
        <p:spPr bwMode="auto">
          <a:xfrm>
            <a:off x="571500" y="2693988"/>
            <a:ext cx="2014538" cy="669925"/>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ＦＭＥＡ</a:t>
            </a:r>
            <a:endParaRPr lang="en-US" altLang="ja-JP" sz="1600" b="1">
              <a:solidFill>
                <a:schemeClr val="bg2"/>
              </a:solidFill>
              <a:latin typeface="ＭＳ ゴシック" pitchFamily="49" charset="-128"/>
              <a:ea typeface="ＭＳ ゴシック" pitchFamily="49" charset="-128"/>
            </a:endParaRPr>
          </a:p>
          <a:p>
            <a:pPr eaLnBrk="1" hangingPunct="1">
              <a:spcBef>
                <a:spcPct val="0"/>
              </a:spcBef>
              <a:buFontTx/>
              <a:buNone/>
            </a:pPr>
            <a:r>
              <a:rPr lang="ja-JP" altLang="en-US" sz="1300" b="1">
                <a:solidFill>
                  <a:schemeClr val="bg2"/>
                </a:solidFill>
                <a:latin typeface="ＭＳ ゴシック" pitchFamily="49" charset="-128"/>
                <a:ea typeface="ＭＳ ゴシック" pitchFamily="49" charset="-128"/>
              </a:rPr>
              <a:t>（失敗モード影響分析）</a:t>
            </a:r>
          </a:p>
        </p:txBody>
      </p:sp>
      <p:sp>
        <p:nvSpPr>
          <p:cNvPr id="10254" name="Rectangle 104"/>
          <p:cNvSpPr>
            <a:spLocks noChangeArrowheads="1"/>
          </p:cNvSpPr>
          <p:nvPr/>
        </p:nvSpPr>
        <p:spPr bwMode="auto">
          <a:xfrm>
            <a:off x="2566988" y="2689225"/>
            <a:ext cx="1849437" cy="674688"/>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0255" name="Rectangle 136"/>
          <p:cNvSpPr>
            <a:spLocks noChangeArrowheads="1"/>
          </p:cNvSpPr>
          <p:nvPr/>
        </p:nvSpPr>
        <p:spPr bwMode="auto">
          <a:xfrm>
            <a:off x="558800" y="3363913"/>
            <a:ext cx="2008188" cy="814387"/>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0256" name="Rectangle 137"/>
          <p:cNvSpPr>
            <a:spLocks noChangeArrowheads="1"/>
          </p:cNvSpPr>
          <p:nvPr/>
        </p:nvSpPr>
        <p:spPr bwMode="auto">
          <a:xfrm>
            <a:off x="701675" y="3605213"/>
            <a:ext cx="16541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ＲＰＮ</a:t>
            </a:r>
            <a:endParaRPr lang="en-US" altLang="ja-JP" sz="1600" b="1">
              <a:solidFill>
                <a:schemeClr val="bg2"/>
              </a:solidFill>
              <a:latin typeface="ＭＳ ゴシック" pitchFamily="49" charset="-128"/>
              <a:ea typeface="ＭＳ ゴシック" pitchFamily="49" charset="-128"/>
            </a:endParaRPr>
          </a:p>
          <a:p>
            <a:pP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（危険優先指数）</a:t>
            </a:r>
            <a:endParaRPr lang="ja-JP" altLang="en-US" sz="1600">
              <a:solidFill>
                <a:schemeClr val="bg2"/>
              </a:solidFill>
            </a:endParaRPr>
          </a:p>
        </p:txBody>
      </p:sp>
      <p:sp>
        <p:nvSpPr>
          <p:cNvPr id="10257" name="Rectangle 267"/>
          <p:cNvSpPr>
            <a:spLocks noChangeArrowheads="1"/>
          </p:cNvSpPr>
          <p:nvPr/>
        </p:nvSpPr>
        <p:spPr bwMode="auto">
          <a:xfrm>
            <a:off x="1085850" y="915988"/>
            <a:ext cx="49371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300" b="1">
                <a:solidFill>
                  <a:schemeClr val="bg2"/>
                </a:solidFill>
                <a:latin typeface="ＭＳ Ｐゴシック" pitchFamily="50" charset="-128"/>
              </a:rPr>
              <a:t>手法名</a:t>
            </a:r>
            <a:endParaRPr lang="ja-JP" altLang="en-US" sz="1100">
              <a:solidFill>
                <a:schemeClr val="bg2"/>
              </a:solidFill>
            </a:endParaRPr>
          </a:p>
        </p:txBody>
      </p:sp>
      <p:sp>
        <p:nvSpPr>
          <p:cNvPr id="10258" name="Rectangle 269"/>
          <p:cNvSpPr>
            <a:spLocks noChangeArrowheads="1"/>
          </p:cNvSpPr>
          <p:nvPr/>
        </p:nvSpPr>
        <p:spPr bwMode="auto">
          <a:xfrm>
            <a:off x="3119438" y="903288"/>
            <a:ext cx="563562"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300" b="1">
                <a:solidFill>
                  <a:schemeClr val="bg2"/>
                </a:solidFill>
                <a:latin typeface="ＭＳ Ｐゴシック" pitchFamily="50" charset="-128"/>
              </a:rPr>
              <a:t>イメージ</a:t>
            </a:r>
            <a:endParaRPr lang="ja-JP" altLang="en-US" sz="1100" b="1">
              <a:solidFill>
                <a:schemeClr val="bg2"/>
              </a:solidFill>
            </a:endParaRPr>
          </a:p>
        </p:txBody>
      </p:sp>
      <p:sp>
        <p:nvSpPr>
          <p:cNvPr id="10259" name="Rectangle 270"/>
          <p:cNvSpPr>
            <a:spLocks noChangeArrowheads="1"/>
          </p:cNvSpPr>
          <p:nvPr/>
        </p:nvSpPr>
        <p:spPr bwMode="auto">
          <a:xfrm>
            <a:off x="546100" y="5911850"/>
            <a:ext cx="2020888" cy="820738"/>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0260" name="Rectangle 309"/>
          <p:cNvSpPr>
            <a:spLocks noChangeArrowheads="1"/>
          </p:cNvSpPr>
          <p:nvPr/>
        </p:nvSpPr>
        <p:spPr bwMode="auto">
          <a:xfrm>
            <a:off x="531813" y="4175125"/>
            <a:ext cx="2039937" cy="846138"/>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0261" name="Rectangle 310"/>
          <p:cNvSpPr>
            <a:spLocks noChangeArrowheads="1"/>
          </p:cNvSpPr>
          <p:nvPr/>
        </p:nvSpPr>
        <p:spPr bwMode="auto">
          <a:xfrm>
            <a:off x="765175" y="4340225"/>
            <a:ext cx="1549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chemeClr val="bg2"/>
                </a:solidFill>
                <a:latin typeface="Arial" charset="0"/>
              </a:rPr>
              <a:t>対策発想</a:t>
            </a:r>
            <a:endParaRPr lang="en-US" altLang="ja-JP" sz="1600" b="1">
              <a:solidFill>
                <a:schemeClr val="bg2"/>
              </a:solidFill>
              <a:latin typeface="Arial" charset="0"/>
            </a:endParaRPr>
          </a:p>
          <a:p>
            <a:pPr eaLnBrk="1" hangingPunct="1">
              <a:spcBef>
                <a:spcPct val="0"/>
              </a:spcBef>
              <a:buFontTx/>
              <a:buNone/>
            </a:pPr>
            <a:r>
              <a:rPr lang="ja-JP" altLang="en-US" sz="1600" b="1">
                <a:solidFill>
                  <a:schemeClr val="bg2"/>
                </a:solidFill>
                <a:latin typeface="Arial" charset="0"/>
              </a:rPr>
              <a:t>　　　チェックリスト</a:t>
            </a:r>
            <a:endParaRPr lang="en-US" altLang="ja-JP" sz="1600" b="1">
              <a:solidFill>
                <a:schemeClr val="bg2"/>
              </a:solidFill>
            </a:endParaRPr>
          </a:p>
        </p:txBody>
      </p:sp>
      <p:sp>
        <p:nvSpPr>
          <p:cNvPr id="10262" name="Rectangle 311"/>
          <p:cNvSpPr>
            <a:spLocks noChangeArrowheads="1"/>
          </p:cNvSpPr>
          <p:nvPr/>
        </p:nvSpPr>
        <p:spPr bwMode="auto">
          <a:xfrm>
            <a:off x="2566988" y="4175125"/>
            <a:ext cx="1849437" cy="819150"/>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0263" name="Rectangle 312"/>
          <p:cNvSpPr>
            <a:spLocks noChangeArrowheads="1"/>
          </p:cNvSpPr>
          <p:nvPr/>
        </p:nvSpPr>
        <p:spPr bwMode="auto">
          <a:xfrm>
            <a:off x="249238" y="1233488"/>
            <a:ext cx="317500" cy="720725"/>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0264" name="Rectangle 313"/>
          <p:cNvSpPr>
            <a:spLocks noChangeArrowheads="1"/>
          </p:cNvSpPr>
          <p:nvPr/>
        </p:nvSpPr>
        <p:spPr bwMode="auto">
          <a:xfrm>
            <a:off x="334963" y="1485900"/>
            <a:ext cx="1047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b="1">
                <a:solidFill>
                  <a:schemeClr val="bg2"/>
                </a:solidFill>
                <a:latin typeface="ＭＳ Ｐゴシック" pitchFamily="50" charset="-128"/>
              </a:rPr>
              <a:t>１</a:t>
            </a:r>
            <a:endParaRPr lang="ja-JP" altLang="en-US" sz="1200">
              <a:solidFill>
                <a:schemeClr val="bg2"/>
              </a:solidFill>
            </a:endParaRPr>
          </a:p>
        </p:txBody>
      </p:sp>
      <p:sp>
        <p:nvSpPr>
          <p:cNvPr id="10265" name="Rectangle 314"/>
          <p:cNvSpPr>
            <a:spLocks noChangeArrowheads="1"/>
          </p:cNvSpPr>
          <p:nvPr/>
        </p:nvSpPr>
        <p:spPr bwMode="auto">
          <a:xfrm>
            <a:off x="249238" y="1954213"/>
            <a:ext cx="317500" cy="735012"/>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0266" name="Rectangle 315"/>
          <p:cNvSpPr>
            <a:spLocks noChangeArrowheads="1"/>
          </p:cNvSpPr>
          <p:nvPr/>
        </p:nvSpPr>
        <p:spPr bwMode="auto">
          <a:xfrm>
            <a:off x="376238" y="2233613"/>
            <a:ext cx="7461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200" b="1">
                <a:solidFill>
                  <a:schemeClr val="bg2"/>
                </a:solidFill>
                <a:latin typeface="ＭＳ Ｐゴシック" pitchFamily="50" charset="-128"/>
              </a:rPr>
              <a:t>2</a:t>
            </a:r>
          </a:p>
        </p:txBody>
      </p:sp>
      <p:sp>
        <p:nvSpPr>
          <p:cNvPr id="10267" name="Rectangle 316"/>
          <p:cNvSpPr>
            <a:spLocks noChangeArrowheads="1"/>
          </p:cNvSpPr>
          <p:nvPr/>
        </p:nvSpPr>
        <p:spPr bwMode="auto">
          <a:xfrm>
            <a:off x="374650" y="2908300"/>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200" b="1">
                <a:solidFill>
                  <a:schemeClr val="bg2"/>
                </a:solidFill>
                <a:latin typeface="ＭＳ Ｐゴシック" pitchFamily="50" charset="-128"/>
              </a:rPr>
              <a:t>3</a:t>
            </a:r>
            <a:endParaRPr lang="en-US" altLang="ja-JP" sz="1200">
              <a:solidFill>
                <a:schemeClr val="bg2"/>
              </a:solidFill>
            </a:endParaRPr>
          </a:p>
        </p:txBody>
      </p:sp>
      <p:sp>
        <p:nvSpPr>
          <p:cNvPr id="10268" name="Rectangle 317"/>
          <p:cNvSpPr>
            <a:spLocks noChangeArrowheads="1"/>
          </p:cNvSpPr>
          <p:nvPr/>
        </p:nvSpPr>
        <p:spPr bwMode="auto">
          <a:xfrm>
            <a:off x="249238" y="3370263"/>
            <a:ext cx="317500" cy="804862"/>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0269" name="Rectangle 318"/>
          <p:cNvSpPr>
            <a:spLocks noChangeArrowheads="1"/>
          </p:cNvSpPr>
          <p:nvPr/>
        </p:nvSpPr>
        <p:spPr bwMode="auto">
          <a:xfrm>
            <a:off x="374650" y="3613150"/>
            <a:ext cx="7461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200" b="1">
                <a:solidFill>
                  <a:schemeClr val="bg2"/>
                </a:solidFill>
                <a:latin typeface="ＭＳ Ｐゴシック" pitchFamily="50" charset="-128"/>
              </a:rPr>
              <a:t>4</a:t>
            </a:r>
            <a:endParaRPr lang="en-US" altLang="ja-JP" sz="1200">
              <a:solidFill>
                <a:schemeClr val="bg2"/>
              </a:solidFill>
            </a:endParaRPr>
          </a:p>
        </p:txBody>
      </p:sp>
      <p:sp>
        <p:nvSpPr>
          <p:cNvPr id="10270" name="Rectangle 319"/>
          <p:cNvSpPr>
            <a:spLocks noChangeArrowheads="1"/>
          </p:cNvSpPr>
          <p:nvPr/>
        </p:nvSpPr>
        <p:spPr bwMode="auto">
          <a:xfrm>
            <a:off x="249238" y="4171950"/>
            <a:ext cx="317500" cy="828675"/>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0271" name="Rectangle 320"/>
          <p:cNvSpPr>
            <a:spLocks noChangeArrowheads="1"/>
          </p:cNvSpPr>
          <p:nvPr/>
        </p:nvSpPr>
        <p:spPr bwMode="auto">
          <a:xfrm>
            <a:off x="374650" y="4384675"/>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200" b="1">
                <a:solidFill>
                  <a:schemeClr val="bg2"/>
                </a:solidFill>
                <a:latin typeface="ＭＳ Ｐゴシック" pitchFamily="50" charset="-128"/>
              </a:rPr>
              <a:t>5</a:t>
            </a:r>
            <a:endParaRPr lang="en-US" altLang="ja-JP" sz="1200">
              <a:solidFill>
                <a:schemeClr val="bg2"/>
              </a:solidFill>
            </a:endParaRPr>
          </a:p>
        </p:txBody>
      </p:sp>
      <p:sp>
        <p:nvSpPr>
          <p:cNvPr id="10272" name="Rectangle 322"/>
          <p:cNvSpPr>
            <a:spLocks noChangeArrowheads="1"/>
          </p:cNvSpPr>
          <p:nvPr/>
        </p:nvSpPr>
        <p:spPr bwMode="auto">
          <a:xfrm>
            <a:off x="319088" y="936625"/>
            <a:ext cx="1714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chorCtr="1">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100">
                <a:solidFill>
                  <a:schemeClr val="bg2"/>
                </a:solidFill>
              </a:rPr>
              <a:t>No</a:t>
            </a:r>
          </a:p>
        </p:txBody>
      </p:sp>
      <p:sp>
        <p:nvSpPr>
          <p:cNvPr id="10273" name="Rectangle 323"/>
          <p:cNvSpPr>
            <a:spLocks noChangeArrowheads="1"/>
          </p:cNvSpPr>
          <p:nvPr/>
        </p:nvSpPr>
        <p:spPr bwMode="auto">
          <a:xfrm>
            <a:off x="249238" y="5915025"/>
            <a:ext cx="317500" cy="819150"/>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0274" name="Rectangle 324"/>
          <p:cNvSpPr>
            <a:spLocks noChangeArrowheads="1"/>
          </p:cNvSpPr>
          <p:nvPr/>
        </p:nvSpPr>
        <p:spPr bwMode="auto">
          <a:xfrm>
            <a:off x="374650" y="5988050"/>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200" b="1">
                <a:solidFill>
                  <a:schemeClr val="bg2"/>
                </a:solidFill>
                <a:latin typeface="ＭＳ Ｐゴシック" pitchFamily="50" charset="-128"/>
              </a:rPr>
              <a:t>7</a:t>
            </a:r>
            <a:endParaRPr lang="en-US" altLang="ja-JP" sz="1200">
              <a:solidFill>
                <a:schemeClr val="bg2"/>
              </a:solidFill>
            </a:endParaRPr>
          </a:p>
        </p:txBody>
      </p:sp>
      <p:sp>
        <p:nvSpPr>
          <p:cNvPr id="10275" name="Rectangle 325"/>
          <p:cNvSpPr>
            <a:spLocks noChangeArrowheads="1"/>
          </p:cNvSpPr>
          <p:nvPr/>
        </p:nvSpPr>
        <p:spPr bwMode="auto">
          <a:xfrm>
            <a:off x="249238" y="4991100"/>
            <a:ext cx="357187" cy="923925"/>
          </a:xfrm>
          <a:prstGeom prst="rect">
            <a:avLst/>
          </a:prstGeom>
          <a:solidFill>
            <a:srgbClr val="FFFFCC"/>
          </a:solidFill>
          <a:ln w="6350">
            <a:solidFill>
              <a:srgbClr val="000000"/>
            </a:solidFill>
            <a:miter lim="800000"/>
            <a:headEnd/>
            <a:tailEnd/>
          </a:ln>
        </p:spPr>
        <p:txBody>
          <a:bodyPr anchor="ctr" anchorCtr="1"/>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0276" name="Rectangle 326"/>
          <p:cNvSpPr>
            <a:spLocks noChangeArrowheads="1"/>
          </p:cNvSpPr>
          <p:nvPr/>
        </p:nvSpPr>
        <p:spPr bwMode="auto">
          <a:xfrm>
            <a:off x="374650" y="5226050"/>
            <a:ext cx="746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200" b="1">
                <a:solidFill>
                  <a:schemeClr val="bg2"/>
                </a:solidFill>
                <a:latin typeface="ＭＳ Ｐゴシック" pitchFamily="50" charset="-128"/>
              </a:rPr>
              <a:t>6</a:t>
            </a:r>
            <a:endParaRPr lang="en-US" altLang="ja-JP" sz="1200">
              <a:solidFill>
                <a:schemeClr val="bg2"/>
              </a:solidFill>
            </a:endParaRPr>
          </a:p>
        </p:txBody>
      </p:sp>
      <p:sp>
        <p:nvSpPr>
          <p:cNvPr id="10277" name="Rectangle 393"/>
          <p:cNvSpPr>
            <a:spLocks noChangeArrowheads="1"/>
          </p:cNvSpPr>
          <p:nvPr/>
        </p:nvSpPr>
        <p:spPr bwMode="auto">
          <a:xfrm>
            <a:off x="5935663" y="927100"/>
            <a:ext cx="741362"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300" b="1">
                <a:solidFill>
                  <a:schemeClr val="bg2"/>
                </a:solidFill>
              </a:rPr>
              <a:t>用途・目的</a:t>
            </a:r>
          </a:p>
        </p:txBody>
      </p:sp>
      <p:sp>
        <p:nvSpPr>
          <p:cNvPr id="10278" name="Rectangle 394"/>
          <p:cNvSpPr>
            <a:spLocks noChangeArrowheads="1"/>
          </p:cNvSpPr>
          <p:nvPr/>
        </p:nvSpPr>
        <p:spPr bwMode="auto">
          <a:xfrm>
            <a:off x="4402138" y="1231900"/>
            <a:ext cx="4483100" cy="730250"/>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b="1">
                <a:solidFill>
                  <a:srgbClr val="FF0000"/>
                </a:solidFill>
              </a:rPr>
              <a:t>過去に発生した多数のトラブル・事故を集めて</a:t>
            </a:r>
            <a:r>
              <a:rPr lang="ja-JP" altLang="en-US" sz="1200" b="1">
                <a:solidFill>
                  <a:schemeClr val="bg2"/>
                </a:solidFill>
              </a:rPr>
              <a:t>横断的に眺め、</a:t>
            </a:r>
            <a:endParaRPr lang="en-US" altLang="ja-JP" sz="1200" b="1">
              <a:solidFill>
                <a:schemeClr val="bg2"/>
              </a:solidFill>
            </a:endParaRPr>
          </a:p>
          <a:p>
            <a:pPr eaLnBrk="1" hangingPunct="1">
              <a:spcBef>
                <a:spcPct val="0"/>
              </a:spcBef>
              <a:buFontTx/>
              <a:buNone/>
            </a:pPr>
            <a:r>
              <a:rPr lang="ja-JP" altLang="en-US" sz="1200" b="1">
                <a:solidFill>
                  <a:schemeClr val="bg2"/>
                </a:solidFill>
              </a:rPr>
              <a:t>それらに共通するものを</a:t>
            </a:r>
            <a:r>
              <a:rPr lang="ja-JP" altLang="en-US" sz="1200" b="1">
                <a:solidFill>
                  <a:srgbClr val="FF0000"/>
                </a:solidFill>
              </a:rPr>
              <a:t>「失敗の型」として整理</a:t>
            </a:r>
            <a:r>
              <a:rPr lang="ja-JP" altLang="en-US" sz="1200" b="1">
                <a:solidFill>
                  <a:schemeClr val="bg2"/>
                </a:solidFill>
              </a:rPr>
              <a:t>したもの。</a:t>
            </a:r>
            <a:endParaRPr lang="en-US" altLang="ja-JP" sz="1200" b="1">
              <a:solidFill>
                <a:schemeClr val="bg2"/>
              </a:solidFill>
            </a:endParaRPr>
          </a:p>
          <a:p>
            <a:pPr eaLnBrk="1" hangingPunct="1">
              <a:spcBef>
                <a:spcPct val="0"/>
              </a:spcBef>
              <a:buFontTx/>
              <a:buNone/>
            </a:pPr>
            <a:r>
              <a:rPr lang="ja-JP" altLang="en-US" sz="1200" b="1">
                <a:solidFill>
                  <a:srgbClr val="FF0000"/>
                </a:solidFill>
              </a:rPr>
              <a:t>エラーモード一覧表、故障モード一覧表</a:t>
            </a:r>
            <a:r>
              <a:rPr lang="ja-JP" altLang="en-US" sz="1200" b="1">
                <a:solidFill>
                  <a:schemeClr val="bg2"/>
                </a:solidFill>
              </a:rPr>
              <a:t>などがある。</a:t>
            </a:r>
            <a:endParaRPr lang="en-US" altLang="ja-JP" sz="1200" b="1">
              <a:solidFill>
                <a:schemeClr val="bg2"/>
              </a:solidFill>
            </a:endParaRPr>
          </a:p>
        </p:txBody>
      </p:sp>
      <p:sp>
        <p:nvSpPr>
          <p:cNvPr id="10279" name="Rectangle 395"/>
          <p:cNvSpPr>
            <a:spLocks noChangeArrowheads="1"/>
          </p:cNvSpPr>
          <p:nvPr/>
        </p:nvSpPr>
        <p:spPr bwMode="auto">
          <a:xfrm>
            <a:off x="4402138" y="2689225"/>
            <a:ext cx="4483100" cy="674688"/>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b="1">
                <a:solidFill>
                  <a:schemeClr val="bg2"/>
                </a:solidFill>
              </a:rPr>
              <a:t>対象を要素に分解したうえで、各要素に失敗モード一覧表を当てはめて起りそうな失敗を洗い出し、失敗ごとに</a:t>
            </a:r>
            <a:r>
              <a:rPr lang="ja-JP" altLang="en-US" sz="1200" b="1">
                <a:solidFill>
                  <a:srgbClr val="FF0000"/>
                </a:solidFill>
              </a:rPr>
              <a:t>リスクの大きさを見積もって対策すべき失敗を明確にする手法。</a:t>
            </a:r>
          </a:p>
        </p:txBody>
      </p:sp>
      <p:sp>
        <p:nvSpPr>
          <p:cNvPr id="10280" name="Rectangle 396"/>
          <p:cNvSpPr>
            <a:spLocks noChangeArrowheads="1"/>
          </p:cNvSpPr>
          <p:nvPr/>
        </p:nvSpPr>
        <p:spPr bwMode="auto">
          <a:xfrm>
            <a:off x="4402138" y="3363913"/>
            <a:ext cx="4483100" cy="811212"/>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b="1">
                <a:solidFill>
                  <a:srgbClr val="FF0000"/>
                </a:solidFill>
              </a:rPr>
              <a:t>リスクの大きさを見積もる</a:t>
            </a:r>
            <a:r>
              <a:rPr lang="ja-JP" altLang="en-US" sz="1200" b="1">
                <a:solidFill>
                  <a:schemeClr val="bg2"/>
                </a:solidFill>
              </a:rPr>
              <a:t>ために、発生度、致命度、検出度（事前に検出できない度合い）をそれぞれ ３～１０ 段階で点数づけし、その積を求めたもの。</a:t>
            </a:r>
            <a:endParaRPr lang="en-US" altLang="ja-JP" sz="1200" b="1">
              <a:solidFill>
                <a:schemeClr val="bg2"/>
              </a:solidFill>
            </a:endParaRPr>
          </a:p>
        </p:txBody>
      </p:sp>
      <p:sp>
        <p:nvSpPr>
          <p:cNvPr id="10281" name="Rectangle 397"/>
          <p:cNvSpPr>
            <a:spLocks noChangeArrowheads="1"/>
          </p:cNvSpPr>
          <p:nvPr/>
        </p:nvSpPr>
        <p:spPr bwMode="auto">
          <a:xfrm>
            <a:off x="4402138" y="4175125"/>
            <a:ext cx="4483100" cy="819150"/>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ja-JP" sz="2400">
              <a:solidFill>
                <a:schemeClr val="bg2"/>
              </a:solidFill>
              <a:ea typeface="HG正楷書体-PRO" pitchFamily="66" charset="-128"/>
            </a:endParaRPr>
          </a:p>
        </p:txBody>
      </p:sp>
      <p:sp>
        <p:nvSpPr>
          <p:cNvPr id="10282" name="Rectangle 399"/>
          <p:cNvSpPr>
            <a:spLocks noChangeArrowheads="1"/>
          </p:cNvSpPr>
          <p:nvPr/>
        </p:nvSpPr>
        <p:spPr bwMode="auto">
          <a:xfrm>
            <a:off x="561975" y="4991100"/>
            <a:ext cx="2014538" cy="923925"/>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0283" name="Rectangle 400"/>
          <p:cNvSpPr>
            <a:spLocks noChangeArrowheads="1"/>
          </p:cNvSpPr>
          <p:nvPr/>
        </p:nvSpPr>
        <p:spPr bwMode="auto">
          <a:xfrm>
            <a:off x="790575" y="5335588"/>
            <a:ext cx="13557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chemeClr val="bg2"/>
                </a:solidFill>
                <a:latin typeface="ＭＳ ゴシック" pitchFamily="49" charset="-128"/>
                <a:ea typeface="ＭＳ ゴシック" pitchFamily="49" charset="-128"/>
              </a:rPr>
              <a:t>対策事例集</a:t>
            </a:r>
            <a:endParaRPr lang="ja-JP" altLang="en-US" sz="1600">
              <a:solidFill>
                <a:schemeClr val="bg2"/>
              </a:solidFill>
            </a:endParaRPr>
          </a:p>
        </p:txBody>
      </p:sp>
      <p:sp>
        <p:nvSpPr>
          <p:cNvPr id="10284" name="Rectangle 402"/>
          <p:cNvSpPr>
            <a:spLocks noChangeArrowheads="1"/>
          </p:cNvSpPr>
          <p:nvPr/>
        </p:nvSpPr>
        <p:spPr bwMode="auto">
          <a:xfrm>
            <a:off x="2566988" y="4991100"/>
            <a:ext cx="1849437" cy="923925"/>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0285" name="Rectangle 428"/>
          <p:cNvSpPr>
            <a:spLocks noChangeArrowheads="1"/>
          </p:cNvSpPr>
          <p:nvPr/>
        </p:nvSpPr>
        <p:spPr bwMode="auto">
          <a:xfrm>
            <a:off x="4402138" y="4987925"/>
            <a:ext cx="4483100" cy="936625"/>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b="1">
                <a:solidFill>
                  <a:schemeClr val="bg2"/>
                </a:solidFill>
              </a:rPr>
              <a:t>対策について、対象となる</a:t>
            </a:r>
            <a:r>
              <a:rPr lang="ja-JP" altLang="en-US" sz="1200" b="1">
                <a:solidFill>
                  <a:srgbClr val="FF0000"/>
                </a:solidFill>
              </a:rPr>
              <a:t>作業／設備や失敗、対策の着眼点、改善前・改善後、効果・費用などを１件１葉でまとめ、容易に検索できる</a:t>
            </a:r>
            <a:r>
              <a:rPr lang="ja-JP" altLang="en-US" sz="1200" b="1">
                <a:solidFill>
                  <a:schemeClr val="bg2"/>
                </a:solidFill>
              </a:rPr>
              <a:t>ようにしたもの。</a:t>
            </a:r>
          </a:p>
        </p:txBody>
      </p:sp>
      <p:sp>
        <p:nvSpPr>
          <p:cNvPr id="10286" name="Rectangle 429"/>
          <p:cNvSpPr>
            <a:spLocks noChangeArrowheads="1"/>
          </p:cNvSpPr>
          <p:nvPr/>
        </p:nvSpPr>
        <p:spPr bwMode="auto">
          <a:xfrm>
            <a:off x="4402138" y="5915025"/>
            <a:ext cx="4483100" cy="819150"/>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sp>
        <p:nvSpPr>
          <p:cNvPr id="10287" name="Rectangle 430"/>
          <p:cNvSpPr>
            <a:spLocks noChangeArrowheads="1"/>
          </p:cNvSpPr>
          <p:nvPr/>
        </p:nvSpPr>
        <p:spPr bwMode="auto">
          <a:xfrm>
            <a:off x="4502150" y="5957888"/>
            <a:ext cx="4383088"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b="1">
                <a:solidFill>
                  <a:schemeClr val="bg2"/>
                </a:solidFill>
                <a:latin typeface="ＭＳ ゴシック" pitchFamily="49" charset="-128"/>
                <a:ea typeface="ＭＳ ゴシック" pitchFamily="49" charset="-128"/>
              </a:rPr>
              <a:t>対策案の内容と評価項目（有効性、コスト、継続容易性など）を明確にしたうえで、複数の対策案を多元的に評価し、その結果に基づいて</a:t>
            </a:r>
            <a:r>
              <a:rPr lang="ja-JP" altLang="en-US" sz="1200" b="1">
                <a:solidFill>
                  <a:srgbClr val="FF0000"/>
                </a:solidFill>
                <a:latin typeface="ＭＳ ゴシック" pitchFamily="49" charset="-128"/>
                <a:ea typeface="ＭＳ ゴシック" pitchFamily="49" charset="-128"/>
              </a:rPr>
              <a:t>どの対策案を選ぶかを決めるための表</a:t>
            </a:r>
            <a:r>
              <a:rPr lang="ja-JP" altLang="en-US" sz="1200" b="1">
                <a:solidFill>
                  <a:schemeClr val="bg2"/>
                </a:solidFill>
                <a:latin typeface="ＭＳ ゴシック" pitchFamily="49" charset="-128"/>
                <a:ea typeface="ＭＳ ゴシック" pitchFamily="49" charset="-128"/>
              </a:rPr>
              <a:t>。</a:t>
            </a:r>
          </a:p>
        </p:txBody>
      </p:sp>
      <p:sp>
        <p:nvSpPr>
          <p:cNvPr id="10288" name="Rectangle 431"/>
          <p:cNvSpPr>
            <a:spLocks noChangeArrowheads="1"/>
          </p:cNvSpPr>
          <p:nvPr/>
        </p:nvSpPr>
        <p:spPr bwMode="auto">
          <a:xfrm>
            <a:off x="4402138" y="1960563"/>
            <a:ext cx="4483100" cy="735012"/>
          </a:xfrm>
          <a:prstGeom prst="rect">
            <a:avLst/>
          </a:prstGeom>
          <a:solidFill>
            <a:srgbClr val="FFFFD9"/>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b="1">
                <a:solidFill>
                  <a:schemeClr val="bg2"/>
                </a:solidFill>
              </a:rPr>
              <a:t>業務を構成する</a:t>
            </a:r>
            <a:r>
              <a:rPr lang="ja-JP" altLang="en-US" sz="1200" b="1">
                <a:solidFill>
                  <a:srgbClr val="FF0000"/>
                </a:solidFill>
              </a:rPr>
              <a:t>「活動」の関係をインプット／アウトプット</a:t>
            </a:r>
            <a:r>
              <a:rPr lang="ja-JP" altLang="en-US" sz="1200" b="1">
                <a:solidFill>
                  <a:schemeClr val="bg2"/>
                </a:solidFill>
              </a:rPr>
              <a:t>のつながりに着目して書き表したもの。設備などを構成する</a:t>
            </a:r>
            <a:r>
              <a:rPr lang="ja-JP" altLang="en-US" sz="1200" b="1">
                <a:solidFill>
                  <a:srgbClr val="FF0000"/>
                </a:solidFill>
              </a:rPr>
              <a:t>「物」の関係を機能（働き）に着目</a:t>
            </a:r>
            <a:r>
              <a:rPr lang="ja-JP" altLang="en-US" sz="1200" b="1">
                <a:solidFill>
                  <a:schemeClr val="bg2"/>
                </a:solidFill>
              </a:rPr>
              <a:t>して書き表したもの。</a:t>
            </a:r>
          </a:p>
        </p:txBody>
      </p:sp>
      <p:sp>
        <p:nvSpPr>
          <p:cNvPr id="10289" name="Rectangle 437"/>
          <p:cNvSpPr>
            <a:spLocks noChangeArrowheads="1"/>
          </p:cNvSpPr>
          <p:nvPr/>
        </p:nvSpPr>
        <p:spPr bwMode="auto">
          <a:xfrm>
            <a:off x="820738" y="6048375"/>
            <a:ext cx="103346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b="1">
                <a:solidFill>
                  <a:schemeClr val="bg2"/>
                </a:solidFill>
                <a:latin typeface="ＭＳ Ｐゴシック" pitchFamily="50" charset="-128"/>
              </a:rPr>
              <a:t>対策分析表</a:t>
            </a:r>
            <a:endParaRPr lang="ja-JP" altLang="en-US" sz="1600">
              <a:solidFill>
                <a:schemeClr val="bg2"/>
              </a:solidFill>
            </a:endParaRPr>
          </a:p>
        </p:txBody>
      </p:sp>
      <p:sp>
        <p:nvSpPr>
          <p:cNvPr id="10290" name="Rectangle 445"/>
          <p:cNvSpPr>
            <a:spLocks noChangeArrowheads="1"/>
          </p:cNvSpPr>
          <p:nvPr/>
        </p:nvSpPr>
        <p:spPr bwMode="auto">
          <a:xfrm>
            <a:off x="4406900" y="4195763"/>
            <a:ext cx="4216400" cy="64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solidFill>
                  <a:srgbClr val="000000"/>
                </a:solidFill>
                <a:latin typeface="ＭＳ ゴシック" pitchFamily="49" charset="-128"/>
                <a:ea typeface="ＭＳ ゴシック" pitchFamily="49" charset="-128"/>
              </a:rPr>
              <a:t>過去に実施し、</a:t>
            </a:r>
            <a:r>
              <a:rPr lang="ja-JP" altLang="en-US" sz="1200" b="1">
                <a:solidFill>
                  <a:srgbClr val="FF0000"/>
                </a:solidFill>
                <a:latin typeface="ＭＳ ゴシック" pitchFamily="49" charset="-128"/>
                <a:ea typeface="ＭＳ ゴシック" pitchFamily="49" charset="-128"/>
              </a:rPr>
              <a:t>有効だった対策の事例を集めて整理</a:t>
            </a:r>
            <a:r>
              <a:rPr lang="ja-JP" altLang="en-US" sz="1200" b="1">
                <a:solidFill>
                  <a:srgbClr val="000000"/>
                </a:solidFill>
                <a:latin typeface="ＭＳ ゴシック" pitchFamily="49" charset="-128"/>
                <a:ea typeface="ＭＳ ゴシック" pitchFamily="49" charset="-128"/>
              </a:rPr>
              <a:t>し、対策案を作成する場合にアイデアを発想するためのきっかけを与える項目または質問のリストにまとめたもの。</a:t>
            </a:r>
            <a:endParaRPr lang="en-US" altLang="ja-JP" sz="1200" b="1">
              <a:solidFill>
                <a:srgbClr val="000000"/>
              </a:solidFill>
              <a:latin typeface="ＭＳ ゴシック" pitchFamily="49" charset="-128"/>
              <a:ea typeface="ＭＳ ゴシック" pitchFamily="49" charset="-128"/>
            </a:endParaRPr>
          </a:p>
        </p:txBody>
      </p:sp>
      <p:sp>
        <p:nvSpPr>
          <p:cNvPr id="10291" name="Text Box 446"/>
          <p:cNvSpPr txBox="1">
            <a:spLocks noChangeArrowheads="1"/>
          </p:cNvSpPr>
          <p:nvPr/>
        </p:nvSpPr>
        <p:spPr bwMode="auto">
          <a:xfrm>
            <a:off x="257175" y="188913"/>
            <a:ext cx="4068763"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105000"/>
              </a:lnSpc>
              <a:spcBef>
                <a:spcPct val="0"/>
              </a:spcBef>
              <a:spcAft>
                <a:spcPct val="15000"/>
              </a:spcAft>
              <a:buFontTx/>
              <a:buNone/>
            </a:pPr>
            <a:r>
              <a:rPr lang="en-US" altLang="ja-JP" sz="2400">
                <a:solidFill>
                  <a:schemeClr val="bg1"/>
                </a:solidFill>
                <a:latin typeface="HGP創英角ﾎﾟｯﾌﾟ体" pitchFamily="50" charset="-128"/>
                <a:ea typeface="HGP創英角ﾎﾟｯﾌﾟ体" pitchFamily="50" charset="-128"/>
              </a:rPr>
              <a:t>■</a:t>
            </a:r>
            <a:r>
              <a:rPr lang="ja-JP" altLang="en-US" sz="2400">
                <a:solidFill>
                  <a:schemeClr val="bg1"/>
                </a:solidFill>
                <a:latin typeface="HGP創英角ﾎﾟｯﾌﾟ体" pitchFamily="50" charset="-128"/>
                <a:ea typeface="HGP創英角ﾎﾟｯﾌﾟ体" pitchFamily="50" charset="-128"/>
              </a:rPr>
              <a:t>未然防止型の７つ道具</a:t>
            </a:r>
          </a:p>
        </p:txBody>
      </p:sp>
      <p:sp>
        <p:nvSpPr>
          <p:cNvPr id="10292" name="Text Box 447"/>
          <p:cNvSpPr txBox="1">
            <a:spLocks noChangeArrowheads="1"/>
          </p:cNvSpPr>
          <p:nvPr/>
        </p:nvSpPr>
        <p:spPr bwMode="auto">
          <a:xfrm>
            <a:off x="8169275" y="152400"/>
            <a:ext cx="974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solidFill>
                  <a:schemeClr val="bg2"/>
                </a:solidFill>
                <a:ea typeface="HG正楷書体-PRO" pitchFamily="66" charset="-128"/>
              </a:rPr>
              <a:t>P13</a:t>
            </a:r>
          </a:p>
        </p:txBody>
      </p:sp>
      <p:sp>
        <p:nvSpPr>
          <p:cNvPr id="10293" name="Rectangle 56"/>
          <p:cNvSpPr>
            <a:spLocks noChangeArrowheads="1"/>
          </p:cNvSpPr>
          <p:nvPr/>
        </p:nvSpPr>
        <p:spPr bwMode="auto">
          <a:xfrm>
            <a:off x="2566988" y="1238250"/>
            <a:ext cx="1835150" cy="720725"/>
          </a:xfrm>
          <a:prstGeom prst="rect">
            <a:avLst/>
          </a:prstGeom>
          <a:solidFill>
            <a:srgbClr val="FFFFCC"/>
          </a:solidFill>
          <a:ln w="6350">
            <a:solidFill>
              <a:srgbClr val="000000"/>
            </a:solidFill>
            <a:miter lim="800000"/>
            <a:headEnd/>
            <a:tailEnd/>
          </a:ln>
        </p:spPr>
        <p:txBody>
          <a:bodyPr/>
          <a:lstStyle>
            <a:lvl1pPr>
              <a:spcBef>
                <a:spcPct val="20000"/>
              </a:spcBef>
              <a:buChar char="•"/>
              <a:defRPr kumimoji="1" sz="3200">
                <a:solidFill>
                  <a:schemeClr val="tx1"/>
                </a:solidFill>
                <a:latin typeface="Times New Roman" pitchFamily="18" charset="0"/>
                <a:ea typeface="ＭＳ Ｐゴシック" pitchFamily="50" charset="-128"/>
              </a:defRPr>
            </a:lvl1pPr>
            <a:lvl2pPr marL="742950" indent="-285750">
              <a:spcBef>
                <a:spcPct val="20000"/>
              </a:spcBef>
              <a:buChar char="–"/>
              <a:defRPr kumimoji="1" sz="2800">
                <a:solidFill>
                  <a:schemeClr val="tx1"/>
                </a:solidFill>
                <a:latin typeface="Times New Roman" pitchFamily="18" charset="0"/>
                <a:ea typeface="ＭＳ Ｐゴシック" pitchFamily="50" charset="-128"/>
              </a:defRPr>
            </a:lvl2pPr>
            <a:lvl3pPr marL="1143000" indent="-2286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a:ea typeface="HG正楷書体-PRO" pitchFamily="66" charset="-128"/>
            </a:endParaRPr>
          </a:p>
        </p:txBody>
      </p:sp>
      <p:pic>
        <p:nvPicPr>
          <p:cNvPr id="10294" name="図 43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46363" y="2727325"/>
            <a:ext cx="1679575" cy="623888"/>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295" name="図 43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59075" y="3409950"/>
            <a:ext cx="1330325" cy="74136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296" name="図 43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779713" y="2001838"/>
            <a:ext cx="1373187" cy="650875"/>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3200" b="0" i="0" u="none" strike="noStrike" cap="none" normalizeH="0" baseline="0" smtClean="0">
            <a:ln>
              <a:noFill/>
            </a:ln>
            <a:solidFill>
              <a:schemeClr val="tx1"/>
            </a:solidFill>
            <a:effectLst/>
            <a:latin typeface="Times New Roman" panose="02020603050405020304" pitchFamily="18" charset="0"/>
            <a:ea typeface="HG正楷書体-PRO" panose="03000600000000000000" pitchFamily="66" charset="-128"/>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3200" b="0" i="0" u="none" strike="noStrike" cap="none" normalizeH="0" baseline="0" smtClean="0">
            <a:ln>
              <a:noFill/>
            </a:ln>
            <a:solidFill>
              <a:schemeClr val="tx1"/>
            </a:solidFill>
            <a:effectLst/>
            <a:latin typeface="Times New Roman" panose="02020603050405020304" pitchFamily="18" charset="0"/>
            <a:ea typeface="HG正楷書体-PRO" panose="03000600000000000000" pitchFamily="66" charset="-128"/>
          </a:defRPr>
        </a:defPPr>
      </a:lstStyle>
    </a:lnDef>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themeOverride>
</file>

<file path=ppt/theme/themeOverride2.xml><?xml version="1.0" encoding="utf-8"?>
<a:themeOverride xmlns:a="http://schemas.openxmlformats.org/drawingml/2006/main">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F78CFC77271354195C530399E11D87F" ma:contentTypeVersion="" ma:contentTypeDescription="新しいドキュメントを作成します。" ma:contentTypeScope="" ma:versionID="e38e4ad93fdcd0c090c04df74166b6f6">
  <xsd:schema xmlns:xsd="http://www.w3.org/2001/XMLSchema" xmlns:xs="http://www.w3.org/2001/XMLSchema" xmlns:p="http://schemas.microsoft.com/office/2006/metadata/properties" xmlns:ns2="0683b1c7-e6a1-4474-b543-1598854bf204" xmlns:ns3="74607d63-f6bb-47a8-a8d4-f26cfe716e30" xmlns:ns4="d9dc673b-9e34-4001-b69a-8484e8c1b815" targetNamespace="http://schemas.microsoft.com/office/2006/metadata/properties" ma:root="true" ma:fieldsID="e02bf150fef1940094f978c4266d1397" ns2:_="" ns3:_="" ns4:_="">
    <xsd:import namespace="0683b1c7-e6a1-4474-b543-1598854bf204"/>
    <xsd:import namespace="74607d63-f6bb-47a8-a8d4-f26cfe716e30"/>
    <xsd:import namespace="d9dc673b-9e34-4001-b69a-8484e8c1b815"/>
    <xsd:element name="properties">
      <xsd:complexType>
        <xsd:sequence>
          <xsd:element name="documentManagement">
            <xsd:complexType>
              <xsd:all>
                <xsd:element ref="ns2:SharedWithUsers" minOccurs="0"/>
                <xsd:element ref="ns2:SharedWithDetails" minOccurs="0"/>
                <xsd:element ref="ns3:_x30d5__x30a9__x30eb__x30c0__x7ba1__x7406__x8005_" minOccurs="0"/>
                <xsd:element ref="ns3:_x30d5__x30a9__x30eb__x30c0__x7ba1__x7406__x8005__x90e8__x7f72__x30b3__x30fc__x30c9_" minOccurs="0"/>
                <xsd:element ref="ns3:MediaServiceMetadata" minOccurs="0"/>
                <xsd:element ref="ns3:MediaServiceFastMetadata" minOccurs="0"/>
                <xsd:element ref="ns3:MediaLengthInSeconds" minOccurs="0"/>
                <xsd:element ref="ns3:lcf76f155ced4ddcb4097134ff3c332f" minOccurs="0"/>
                <xsd:element ref="ns4:TaxCatchAll" minOccurs="0"/>
                <xsd:element ref="ns3:MediaServiceDateTaken" minOccurs="0"/>
                <xsd:element ref="ns3:MediaServiceLocation" minOccurs="0"/>
                <xsd:element ref="ns3:MediaServiceGenerationTime" minOccurs="0"/>
                <xsd:element ref="ns3:MediaServiceEventHashCode" minOccurs="0"/>
                <xsd:element ref="ns3:MediaServiceOCR"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83b1c7-e6a1-4474-b543-1598854bf204"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607d63-f6bb-47a8-a8d4-f26cfe716e30" elementFormDefault="qualified">
    <xsd:import namespace="http://schemas.microsoft.com/office/2006/documentManagement/types"/>
    <xsd:import namespace="http://schemas.microsoft.com/office/infopath/2007/PartnerControls"/>
    <xsd:element name="_x30d5__x30a9__x30eb__x30c0__x7ba1__x7406__x8005_" ma:index="10" nillable="true" ma:displayName="フォルダ管理者" ma:format="Dropdown" ma:internalName="_x30d5__x30a9__x30eb__x30c0__x7ba1__x7406__x8005_">
      <xsd:simpleType>
        <xsd:restriction base="dms:Text">
          <xsd:maxLength value="255"/>
        </xsd:restriction>
      </xsd:simpleType>
    </xsd:element>
    <xsd:element name="_x30d5__x30a9__x30eb__x30c0__x7ba1__x7406__x8005__x90e8__x7f72__x30b3__x30fc__x30c9_" ma:index="11" nillable="true" ma:displayName="フォルダ管理部署" ma:format="Dropdown" ma:internalName="_x30d5__x30a9__x30eb__x30c0__x7ba1__x7406__x8005__x90e8__x7f72__x30b3__x30fc__x30c9_">
      <xsd:simpleType>
        <xsd:restriction base="dms:Text">
          <xsd:maxLength value="255"/>
        </xsd:restriction>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画像タグ" ma:readOnly="false" ma:fieldId="{5cf76f15-5ced-4ddc-b409-7134ff3c332f}" ma:taxonomyMulti="true" ma:sspId="401df557-eeb5-435c-8d7c-77a7fa12a987"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9dc673b-9e34-4001-b69a-8484e8c1b81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3F50DA7-15AB-4337-A58F-12A8006B0C20}" ma:internalName="TaxCatchAll" ma:showField="CatchAllData" ma:web="{0683b1c7-e6a1-4474-b543-1598854bf2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4607d63-f6bb-47a8-a8d4-f26cfe716e30">
      <Terms xmlns="http://schemas.microsoft.com/office/infopath/2007/PartnerControls"/>
    </lcf76f155ced4ddcb4097134ff3c332f>
    <_x30d5__x30a9__x30eb__x30c0__x7ba1__x7406__x8005_ xmlns="74607d63-f6bb-47a8-a8d4-f26cfe716e30" xsi:nil="true"/>
    <TaxCatchAll xmlns="d9dc673b-9e34-4001-b69a-8484e8c1b815" xsi:nil="true"/>
    <_x30d5__x30a9__x30eb__x30c0__x7ba1__x7406__x8005__x90e8__x7f72__x30b3__x30fc__x30c9_ xmlns="74607d63-f6bb-47a8-a8d4-f26cfe716e30" xsi:nil="true"/>
  </documentManagement>
</p:properties>
</file>

<file path=customXml/itemProps1.xml><?xml version="1.0" encoding="utf-8"?>
<ds:datastoreItem xmlns:ds="http://schemas.openxmlformats.org/officeDocument/2006/customXml" ds:itemID="{3A095F8F-C87E-4639-8FFE-9D5FED281D56}"/>
</file>

<file path=customXml/itemProps2.xml><?xml version="1.0" encoding="utf-8"?>
<ds:datastoreItem xmlns:ds="http://schemas.openxmlformats.org/officeDocument/2006/customXml" ds:itemID="{E71B2B9C-F92A-4499-A459-2BBE3C032DA3}"/>
</file>

<file path=customXml/itemProps3.xml><?xml version="1.0" encoding="utf-8"?>
<ds:datastoreItem xmlns:ds="http://schemas.openxmlformats.org/officeDocument/2006/customXml" ds:itemID="{A53818A9-5262-436E-92E7-28A2D591C0C9}"/>
</file>

<file path=docProps/app.xml><?xml version="1.0" encoding="utf-8"?>
<Properties xmlns="http://schemas.openxmlformats.org/officeDocument/2006/extended-properties" xmlns:vt="http://schemas.openxmlformats.org/officeDocument/2006/docPropsVTypes">
  <Template>C:\Program Files\Microsoft Office\Templates\Presentation Designs\Mountain.pot</Template>
  <TotalTime>13455</TotalTime>
  <Words>8346</Words>
  <Application>Microsoft Office PowerPoint</Application>
  <PresentationFormat>画面に合わせる (4:3)</PresentationFormat>
  <Paragraphs>1653</Paragraphs>
  <Slides>35</Slides>
  <Notes>33</Notes>
  <HiddenSlides>0</HiddenSlides>
  <MMClips>0</MMClips>
  <ScaleCrop>false</ScaleCrop>
  <HeadingPairs>
    <vt:vector size="8" baseType="variant">
      <vt:variant>
        <vt:lpstr>使用されているフォント</vt:lpstr>
      </vt:variant>
      <vt:variant>
        <vt:i4>15</vt:i4>
      </vt:variant>
      <vt:variant>
        <vt:lpstr>テーマ</vt:lpstr>
      </vt:variant>
      <vt:variant>
        <vt:i4>1</vt:i4>
      </vt:variant>
      <vt:variant>
        <vt:lpstr>埋め込まれた OLE サーバー</vt:lpstr>
      </vt:variant>
      <vt:variant>
        <vt:i4>4</vt:i4>
      </vt:variant>
      <vt:variant>
        <vt:lpstr>スライド タイトル</vt:lpstr>
      </vt:variant>
      <vt:variant>
        <vt:i4>35</vt:i4>
      </vt:variant>
    </vt:vector>
  </HeadingPairs>
  <TitlesOfParts>
    <vt:vector size="55" baseType="lpstr">
      <vt:lpstr>Times New Roman</vt:lpstr>
      <vt:lpstr>HG正楷書体-PRO</vt:lpstr>
      <vt:lpstr>Arial</vt:lpstr>
      <vt:lpstr>ＭＳ Ｐゴシック</vt:lpstr>
      <vt:lpstr>ＭＳ Ｐ明朝</vt:lpstr>
      <vt:lpstr>HGS創英角ﾎﾟｯﾌﾟ体</vt:lpstr>
      <vt:lpstr>HG丸ｺﾞｼｯｸM-PRO</vt:lpstr>
      <vt:lpstr>HGP創英角ﾎﾟｯﾌﾟ体</vt:lpstr>
      <vt:lpstr>HG創英角ﾎﾟｯﾌﾟ体</vt:lpstr>
      <vt:lpstr>HGP創英角ｺﾞｼｯｸUB</vt:lpstr>
      <vt:lpstr>ＭＳ ゴシック</vt:lpstr>
      <vt:lpstr>HGSｺﾞｼｯｸE</vt:lpstr>
      <vt:lpstr>HGｺﾞｼｯｸE</vt:lpstr>
      <vt:lpstr>HGPｺﾞｼｯｸE</vt:lpstr>
      <vt:lpstr>HGS創英角ｺﾞｼｯｸUB</vt:lpstr>
      <vt:lpstr>標準デザイン</vt:lpstr>
      <vt:lpstr>Microsoft Excel 97-2003 Worksheet</vt:lpstr>
      <vt:lpstr>Microsoft Excel Chart</vt:lpstr>
      <vt:lpstr>Microsoft Graph 2000 グラフ</vt:lpstr>
      <vt:lpstr>Microsoft Excel ワークシート</vt:lpstr>
      <vt:lpstr>PowerPoint プレゼンテーション</vt:lpstr>
      <vt:lpstr>職場の６大任務</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６．テーマを決定する</vt:lpstr>
      <vt:lpstr>PowerPoint プレゼンテーション</vt:lpstr>
      <vt:lpstr>PowerPoint プレゼンテーション</vt:lpstr>
      <vt:lpstr>PowerPoint プレゼンテーション</vt:lpstr>
      <vt:lpstr>３．目標を設定する</vt:lpstr>
      <vt:lpstr>活動計画の作成</vt:lpstr>
      <vt:lpstr>PowerPoint プレゼンテーション</vt:lpstr>
      <vt:lpstr>PowerPoint プレゼンテーション</vt:lpstr>
      <vt:lpstr>PowerPoint プレゼンテーション</vt:lpstr>
      <vt:lpstr>３．要因を追究し絞り込む</vt:lpstr>
      <vt:lpstr>PowerPoint プレゼンテーション</vt:lpstr>
      <vt:lpstr>対策の検討と実施</vt:lpstr>
      <vt:lpstr>方策案効果評価表（系統マトリックス図）</vt:lpstr>
      <vt:lpstr>PowerPoint プレゼンテーション</vt:lpstr>
      <vt:lpstr>効果の確認</vt:lpstr>
      <vt:lpstr>PowerPoint プレゼンテーション</vt:lpstr>
      <vt:lpstr>PowerPoint プレゼンテーション</vt:lpstr>
      <vt:lpstr>標準化と管理の定着</vt:lpstr>
      <vt:lpstr>PowerPoint プレゼンテーション</vt:lpstr>
      <vt:lpstr>PowerPoint プレゼンテーション</vt:lpstr>
      <vt:lpstr>PowerPoint プレゼンテーション</vt:lpstr>
      <vt:lpstr>PowerPoint プレゼンテーション</vt:lpstr>
    </vt:vector>
  </TitlesOfParts>
  <Company>品質保証部</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品質保証部</dc:creator>
  <cp:lastModifiedBy>s890376</cp:lastModifiedBy>
  <cp:revision>570</cp:revision>
  <cp:lastPrinted>2015-12-08T02:33:02Z</cp:lastPrinted>
  <dcterms:created xsi:type="dcterms:W3CDTF">2002-01-25T06:05:50Z</dcterms:created>
  <dcterms:modified xsi:type="dcterms:W3CDTF">2020-02-18T05:26:34Z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0x010100EF78CFC77271354195C530399E11D87F</vt:lpwstr>
  </property>
</Properties>
</file>