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12176-1502-4CEF-A6E7-B4BC176511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28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39226-A378-4F14-B796-9DF55224A4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0403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E31C4-73C3-4222-9083-955542BA923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1337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6BED7-C261-4EE0-BCE7-B7C63C32BC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988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DE2C3-BE50-47D2-96E6-3B209085967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204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E2DD8-53BE-450E-94F0-A4C214E8418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220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73167-09C5-4209-B05C-F51C66EB987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33752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91ED5-3C1F-434E-A572-BB00EE9697B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8775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57A61-BE65-4FB4-A5CF-76FE8692569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385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26BB6-9B81-4C18-8C99-C7C845030A4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327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BE700-1262-4212-89AB-75856498151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5724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5279B1-C3B9-449C-815F-5BAB9D87157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2" name="AutoShape 702"/>
          <p:cNvSpPr>
            <a:spLocks noChangeArrowheads="1"/>
          </p:cNvSpPr>
          <p:nvPr/>
        </p:nvSpPr>
        <p:spPr bwMode="auto">
          <a:xfrm>
            <a:off x="914400" y="3200400"/>
            <a:ext cx="914400" cy="185738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23" name="AutoShape 703"/>
          <p:cNvSpPr>
            <a:spLocks noChangeArrowheads="1"/>
          </p:cNvSpPr>
          <p:nvPr/>
        </p:nvSpPr>
        <p:spPr bwMode="auto">
          <a:xfrm>
            <a:off x="914400" y="3733800"/>
            <a:ext cx="9144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24" name="AutoShape 704"/>
          <p:cNvSpPr>
            <a:spLocks noChangeArrowheads="1"/>
          </p:cNvSpPr>
          <p:nvPr/>
        </p:nvSpPr>
        <p:spPr bwMode="auto">
          <a:xfrm>
            <a:off x="914400" y="4267200"/>
            <a:ext cx="9144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25" name="AutoShape 705"/>
          <p:cNvSpPr>
            <a:spLocks noChangeArrowheads="1"/>
          </p:cNvSpPr>
          <p:nvPr/>
        </p:nvSpPr>
        <p:spPr bwMode="auto">
          <a:xfrm>
            <a:off x="914400" y="4724400"/>
            <a:ext cx="9144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26" name="AutoShape 706"/>
          <p:cNvSpPr>
            <a:spLocks noChangeArrowheads="1"/>
          </p:cNvSpPr>
          <p:nvPr/>
        </p:nvSpPr>
        <p:spPr bwMode="auto">
          <a:xfrm>
            <a:off x="914400" y="2438400"/>
            <a:ext cx="9144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27" name="AutoShape 707"/>
          <p:cNvSpPr>
            <a:spLocks noChangeArrowheads="1"/>
          </p:cNvSpPr>
          <p:nvPr/>
        </p:nvSpPr>
        <p:spPr bwMode="auto">
          <a:xfrm>
            <a:off x="914400" y="5562600"/>
            <a:ext cx="9144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28" name="Text Box 708"/>
          <p:cNvSpPr txBox="1">
            <a:spLocks noChangeArrowheads="1"/>
          </p:cNvSpPr>
          <p:nvPr/>
        </p:nvSpPr>
        <p:spPr bwMode="auto">
          <a:xfrm>
            <a:off x="838200" y="152400"/>
            <a:ext cx="2362200" cy="4572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400">
                <a:solidFill>
                  <a:schemeClr val="bg1"/>
                </a:solidFill>
                <a:latin typeface="Times New Roman" pitchFamily="18" charset="0"/>
              </a:rPr>
              <a:t>親和図法</a:t>
            </a:r>
          </a:p>
        </p:txBody>
      </p:sp>
      <p:sp>
        <p:nvSpPr>
          <p:cNvPr id="5829" name="AutoShape 709"/>
          <p:cNvSpPr>
            <a:spLocks noChangeArrowheads="1"/>
          </p:cNvSpPr>
          <p:nvPr/>
        </p:nvSpPr>
        <p:spPr bwMode="auto">
          <a:xfrm>
            <a:off x="838200" y="685800"/>
            <a:ext cx="7315200" cy="838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FFFF"/>
              </a:gs>
              <a:gs pos="50000">
                <a:schemeClr val="bg1"/>
              </a:gs>
              <a:gs pos="100000">
                <a:srgbClr val="CC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0" name="Text Box 710"/>
          <p:cNvSpPr txBox="1">
            <a:spLocks noChangeArrowheads="1"/>
          </p:cNvSpPr>
          <p:nvPr/>
        </p:nvSpPr>
        <p:spPr bwMode="auto">
          <a:xfrm>
            <a:off x="1066800" y="685800"/>
            <a:ext cx="7010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>
                <a:latin typeface="Times New Roman" pitchFamily="18" charset="0"/>
              </a:rPr>
              <a:t>■</a:t>
            </a:r>
            <a:r>
              <a:rPr lang="ja-JP" altLang="en-US" sz="2400">
                <a:latin typeface="Times New Roman" pitchFamily="18" charset="0"/>
              </a:rPr>
              <a:t>混沌としている事象を整理し、問題を明確にし、 </a:t>
            </a:r>
            <a:br>
              <a:rPr lang="ja-JP" altLang="en-US" sz="2400">
                <a:latin typeface="Times New Roman" pitchFamily="18" charset="0"/>
              </a:rPr>
            </a:br>
            <a:r>
              <a:rPr lang="ja-JP" altLang="en-US" sz="2400">
                <a:latin typeface="Times New Roman" pitchFamily="18" charset="0"/>
              </a:rPr>
              <a:t>　 題を明確にうかび上がらせるのに有効。</a:t>
            </a:r>
          </a:p>
        </p:txBody>
      </p:sp>
      <p:sp>
        <p:nvSpPr>
          <p:cNvPr id="5831" name="Text Box 711"/>
          <p:cNvSpPr txBox="1">
            <a:spLocks noChangeArrowheads="1"/>
          </p:cNvSpPr>
          <p:nvPr/>
        </p:nvSpPr>
        <p:spPr bwMode="auto">
          <a:xfrm>
            <a:off x="152400" y="2136775"/>
            <a:ext cx="24384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①</a:t>
            </a: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目的を明確にする</a:t>
            </a:r>
          </a:p>
        </p:txBody>
      </p:sp>
      <p:sp>
        <p:nvSpPr>
          <p:cNvPr id="5832" name="Text Box 712"/>
          <p:cNvSpPr txBox="1">
            <a:spLocks noChangeArrowheads="1"/>
          </p:cNvSpPr>
          <p:nvPr/>
        </p:nvSpPr>
        <p:spPr bwMode="auto">
          <a:xfrm>
            <a:off x="152400" y="2689225"/>
            <a:ext cx="2438400" cy="527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②</a:t>
            </a: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言語データーをカードに</a:t>
            </a:r>
            <a:b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記入する</a:t>
            </a:r>
          </a:p>
        </p:txBody>
      </p:sp>
      <p:sp>
        <p:nvSpPr>
          <p:cNvPr id="5833" name="Text Box 713"/>
          <p:cNvSpPr txBox="1">
            <a:spLocks noChangeArrowheads="1"/>
          </p:cNvSpPr>
          <p:nvPr/>
        </p:nvSpPr>
        <p:spPr bwMode="auto">
          <a:xfrm>
            <a:off x="152400" y="3452813"/>
            <a:ext cx="24384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③</a:t>
            </a: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カードを親和性で集める</a:t>
            </a:r>
          </a:p>
        </p:txBody>
      </p:sp>
      <p:sp>
        <p:nvSpPr>
          <p:cNvPr id="5834" name="Text Box 714"/>
          <p:cNvSpPr txBox="1">
            <a:spLocks noChangeArrowheads="1"/>
          </p:cNvSpPr>
          <p:nvPr/>
        </p:nvSpPr>
        <p:spPr bwMode="auto">
          <a:xfrm>
            <a:off x="152400" y="4005263"/>
            <a:ext cx="24384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④</a:t>
            </a: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親和カードをつくる</a:t>
            </a:r>
          </a:p>
        </p:txBody>
      </p:sp>
      <p:sp>
        <p:nvSpPr>
          <p:cNvPr id="5835" name="Text Box 715"/>
          <p:cNvSpPr txBox="1">
            <a:spLocks noChangeArrowheads="1"/>
          </p:cNvSpPr>
          <p:nvPr/>
        </p:nvSpPr>
        <p:spPr bwMode="auto">
          <a:xfrm>
            <a:off x="152400" y="4556125"/>
            <a:ext cx="24384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⑤</a:t>
            </a: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親和図を作成する</a:t>
            </a:r>
          </a:p>
        </p:txBody>
      </p:sp>
      <p:sp>
        <p:nvSpPr>
          <p:cNvPr id="5836" name="Text Box 716"/>
          <p:cNvSpPr txBox="1">
            <a:spLocks noChangeArrowheads="1"/>
          </p:cNvSpPr>
          <p:nvPr/>
        </p:nvSpPr>
        <p:spPr bwMode="auto">
          <a:xfrm>
            <a:off x="152400" y="5105400"/>
            <a:ext cx="2438400" cy="527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⑥</a:t>
            </a: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テーマ、作成日などの必要 </a:t>
            </a:r>
            <a:b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事項を記入</a:t>
            </a:r>
          </a:p>
        </p:txBody>
      </p:sp>
      <p:sp>
        <p:nvSpPr>
          <p:cNvPr id="5837" name="Text Box 717"/>
          <p:cNvSpPr txBox="1">
            <a:spLocks noChangeArrowheads="1"/>
          </p:cNvSpPr>
          <p:nvPr/>
        </p:nvSpPr>
        <p:spPr bwMode="auto">
          <a:xfrm>
            <a:off x="152400" y="5873750"/>
            <a:ext cx="2438400" cy="527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⑦</a:t>
            </a: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全体及び個々のキーワード</a:t>
            </a:r>
            <a:b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をつかむ</a:t>
            </a:r>
          </a:p>
        </p:txBody>
      </p:sp>
      <p:sp>
        <p:nvSpPr>
          <p:cNvPr id="5838" name="Text Box 718"/>
          <p:cNvSpPr txBox="1">
            <a:spLocks noChangeArrowheads="1"/>
          </p:cNvSpPr>
          <p:nvPr/>
        </p:nvSpPr>
        <p:spPr bwMode="auto">
          <a:xfrm>
            <a:off x="838200" y="1752600"/>
            <a:ext cx="1219200" cy="304800"/>
          </a:xfrm>
          <a:prstGeom prst="rect">
            <a:avLst/>
          </a:prstGeom>
          <a:solidFill>
            <a:srgbClr val="99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400" b="1">
                <a:latin typeface="Times New Roman" pitchFamily="18" charset="0"/>
              </a:rPr>
              <a:t>手順</a:t>
            </a:r>
          </a:p>
        </p:txBody>
      </p:sp>
      <p:grpSp>
        <p:nvGrpSpPr>
          <p:cNvPr id="5839" name="Group 719"/>
          <p:cNvGrpSpPr>
            <a:grpSpLocks/>
          </p:cNvGrpSpPr>
          <p:nvPr/>
        </p:nvGrpSpPr>
        <p:grpSpPr bwMode="auto">
          <a:xfrm>
            <a:off x="2667000" y="1600200"/>
            <a:ext cx="6248400" cy="4724400"/>
            <a:chOff x="1680" y="1008"/>
            <a:chExt cx="3936" cy="2976"/>
          </a:xfrm>
        </p:grpSpPr>
        <p:sp>
          <p:nvSpPr>
            <p:cNvPr id="5840" name="Rectangle 720"/>
            <p:cNvSpPr>
              <a:spLocks noChangeArrowheads="1"/>
            </p:cNvSpPr>
            <p:nvPr/>
          </p:nvSpPr>
          <p:spPr bwMode="auto">
            <a:xfrm>
              <a:off x="1680" y="1152"/>
              <a:ext cx="3936" cy="28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1" name="Rectangle 721"/>
            <p:cNvSpPr>
              <a:spLocks noChangeArrowheads="1"/>
            </p:cNvSpPr>
            <p:nvPr/>
          </p:nvSpPr>
          <p:spPr bwMode="auto">
            <a:xfrm>
              <a:off x="3648" y="2832"/>
              <a:ext cx="1872" cy="1104"/>
            </a:xfrm>
            <a:prstGeom prst="rect">
              <a:avLst/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2" name="Rectangle 722"/>
            <p:cNvSpPr>
              <a:spLocks noChangeArrowheads="1"/>
            </p:cNvSpPr>
            <p:nvPr/>
          </p:nvSpPr>
          <p:spPr bwMode="auto">
            <a:xfrm>
              <a:off x="1824" y="2832"/>
              <a:ext cx="1776" cy="1104"/>
            </a:xfrm>
            <a:prstGeom prst="rect">
              <a:avLst/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3" name="Rectangle 723"/>
            <p:cNvSpPr>
              <a:spLocks noChangeArrowheads="1"/>
            </p:cNvSpPr>
            <p:nvPr/>
          </p:nvSpPr>
          <p:spPr bwMode="auto">
            <a:xfrm>
              <a:off x="3648" y="1488"/>
              <a:ext cx="1872" cy="1152"/>
            </a:xfrm>
            <a:prstGeom prst="rect">
              <a:avLst/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4" name="Rectangle 724"/>
            <p:cNvSpPr>
              <a:spLocks noChangeArrowheads="1"/>
            </p:cNvSpPr>
            <p:nvPr/>
          </p:nvSpPr>
          <p:spPr bwMode="auto">
            <a:xfrm>
              <a:off x="1824" y="1488"/>
              <a:ext cx="1776" cy="1152"/>
            </a:xfrm>
            <a:prstGeom prst="rect">
              <a:avLst/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5" name="Text Box 725"/>
            <p:cNvSpPr txBox="1">
              <a:spLocks noChangeArrowheads="1"/>
            </p:cNvSpPr>
            <p:nvPr/>
          </p:nvSpPr>
          <p:spPr bwMode="auto">
            <a:xfrm>
              <a:off x="2736" y="1008"/>
              <a:ext cx="1488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600" b="1">
                  <a:latin typeface="Times New Roman" pitchFamily="18" charset="0"/>
                </a:rPr>
                <a:t>　記事内容が興味を引く</a:t>
              </a:r>
            </a:p>
          </p:txBody>
        </p:sp>
        <p:grpSp>
          <p:nvGrpSpPr>
            <p:cNvPr id="5846" name="Group 726"/>
            <p:cNvGrpSpPr>
              <a:grpSpLocks/>
            </p:cNvGrpSpPr>
            <p:nvPr/>
          </p:nvGrpSpPr>
          <p:grpSpPr bwMode="auto">
            <a:xfrm>
              <a:off x="4128" y="2736"/>
              <a:ext cx="840" cy="288"/>
              <a:chOff x="2640" y="1920"/>
              <a:chExt cx="840" cy="264"/>
            </a:xfrm>
          </p:grpSpPr>
          <p:sp>
            <p:nvSpPr>
              <p:cNvPr id="5847" name="AutoShape 727"/>
              <p:cNvSpPr>
                <a:spLocks noChangeArrowheads="1"/>
              </p:cNvSpPr>
              <p:nvPr/>
            </p:nvSpPr>
            <p:spPr bwMode="auto">
              <a:xfrm>
                <a:off x="2664" y="1944"/>
                <a:ext cx="816" cy="240"/>
              </a:xfrm>
              <a:prstGeom prst="roundRect">
                <a:avLst>
                  <a:gd name="adj" fmla="val 16667"/>
                </a:avLst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8" name="AutoShape 728"/>
              <p:cNvSpPr>
                <a:spLocks noChangeArrowheads="1"/>
              </p:cNvSpPr>
              <p:nvPr/>
            </p:nvSpPr>
            <p:spPr bwMode="auto">
              <a:xfrm>
                <a:off x="2640" y="1920"/>
                <a:ext cx="816" cy="240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9" name="Group 729"/>
            <p:cNvGrpSpPr>
              <a:grpSpLocks/>
            </p:cNvGrpSpPr>
            <p:nvPr/>
          </p:nvGrpSpPr>
          <p:grpSpPr bwMode="auto">
            <a:xfrm>
              <a:off x="2160" y="2736"/>
              <a:ext cx="1008" cy="288"/>
              <a:chOff x="2640" y="1920"/>
              <a:chExt cx="840" cy="264"/>
            </a:xfrm>
          </p:grpSpPr>
          <p:sp>
            <p:nvSpPr>
              <p:cNvPr id="5850" name="AutoShape 730"/>
              <p:cNvSpPr>
                <a:spLocks noChangeArrowheads="1"/>
              </p:cNvSpPr>
              <p:nvPr/>
            </p:nvSpPr>
            <p:spPr bwMode="auto">
              <a:xfrm>
                <a:off x="2664" y="1944"/>
                <a:ext cx="816" cy="240"/>
              </a:xfrm>
              <a:prstGeom prst="roundRect">
                <a:avLst>
                  <a:gd name="adj" fmla="val 16667"/>
                </a:avLst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51" name="AutoShape 731"/>
              <p:cNvSpPr>
                <a:spLocks noChangeArrowheads="1"/>
              </p:cNvSpPr>
              <p:nvPr/>
            </p:nvSpPr>
            <p:spPr bwMode="auto">
              <a:xfrm>
                <a:off x="2640" y="1920"/>
                <a:ext cx="816" cy="240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52" name="Group 732"/>
            <p:cNvGrpSpPr>
              <a:grpSpLocks/>
            </p:cNvGrpSpPr>
            <p:nvPr/>
          </p:nvGrpSpPr>
          <p:grpSpPr bwMode="auto">
            <a:xfrm>
              <a:off x="2112" y="1344"/>
              <a:ext cx="1008" cy="288"/>
              <a:chOff x="2688" y="1872"/>
              <a:chExt cx="1008" cy="288"/>
            </a:xfrm>
          </p:grpSpPr>
          <p:grpSp>
            <p:nvGrpSpPr>
              <p:cNvPr id="5853" name="Group 733"/>
              <p:cNvGrpSpPr>
                <a:grpSpLocks/>
              </p:cNvGrpSpPr>
              <p:nvPr/>
            </p:nvGrpSpPr>
            <p:grpSpPr bwMode="auto">
              <a:xfrm>
                <a:off x="2736" y="1872"/>
                <a:ext cx="912" cy="288"/>
                <a:chOff x="2640" y="1920"/>
                <a:chExt cx="840" cy="264"/>
              </a:xfrm>
            </p:grpSpPr>
            <p:sp>
              <p:nvSpPr>
                <p:cNvPr id="5854" name="AutoShape 734"/>
                <p:cNvSpPr>
                  <a:spLocks noChangeArrowheads="1"/>
                </p:cNvSpPr>
                <p:nvPr/>
              </p:nvSpPr>
              <p:spPr bwMode="auto">
                <a:xfrm>
                  <a:off x="2664" y="1944"/>
                  <a:ext cx="816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C99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5" name="AutoShape 735"/>
                <p:cNvSpPr>
                  <a:spLocks noChangeArrowheads="1"/>
                </p:cNvSpPr>
                <p:nvPr/>
              </p:nvSpPr>
              <p:spPr bwMode="auto">
                <a:xfrm>
                  <a:off x="2640" y="1920"/>
                  <a:ext cx="816" cy="240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CCFFFF"/>
                    </a:gs>
                    <a:gs pos="50000">
                      <a:schemeClr val="bg1"/>
                    </a:gs>
                    <a:gs pos="100000">
                      <a:srgbClr val="CCFFFF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56" name="Text Box 736"/>
              <p:cNvSpPr txBox="1">
                <a:spLocks noChangeArrowheads="1"/>
              </p:cNvSpPr>
              <p:nvPr/>
            </p:nvSpPr>
            <p:spPr bwMode="auto">
              <a:xfrm>
                <a:off x="2688" y="1920"/>
                <a:ext cx="100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200" b="1">
                    <a:latin typeface="Times New Roman" pitchFamily="18" charset="0"/>
                  </a:rPr>
                  <a:t>身近な話題が多い</a:t>
                </a:r>
              </a:p>
            </p:txBody>
          </p:sp>
        </p:grpSp>
        <p:grpSp>
          <p:nvGrpSpPr>
            <p:cNvPr id="5857" name="Group 737"/>
            <p:cNvGrpSpPr>
              <a:grpSpLocks/>
            </p:cNvGrpSpPr>
            <p:nvPr/>
          </p:nvGrpSpPr>
          <p:grpSpPr bwMode="auto">
            <a:xfrm>
              <a:off x="4200" y="1296"/>
              <a:ext cx="888" cy="336"/>
              <a:chOff x="4296" y="1824"/>
              <a:chExt cx="888" cy="336"/>
            </a:xfrm>
          </p:grpSpPr>
          <p:grpSp>
            <p:nvGrpSpPr>
              <p:cNvPr id="5858" name="Group 738"/>
              <p:cNvGrpSpPr>
                <a:grpSpLocks/>
              </p:cNvGrpSpPr>
              <p:nvPr/>
            </p:nvGrpSpPr>
            <p:grpSpPr bwMode="auto">
              <a:xfrm>
                <a:off x="4296" y="1824"/>
                <a:ext cx="840" cy="336"/>
                <a:chOff x="2640" y="1920"/>
                <a:chExt cx="840" cy="264"/>
              </a:xfrm>
            </p:grpSpPr>
            <p:sp>
              <p:nvSpPr>
                <p:cNvPr id="5859" name="AutoShape 739"/>
                <p:cNvSpPr>
                  <a:spLocks noChangeArrowheads="1"/>
                </p:cNvSpPr>
                <p:nvPr/>
              </p:nvSpPr>
              <p:spPr bwMode="auto">
                <a:xfrm>
                  <a:off x="2664" y="1944"/>
                  <a:ext cx="816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C99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60" name="AutoShape 740"/>
                <p:cNvSpPr>
                  <a:spLocks noChangeArrowheads="1"/>
                </p:cNvSpPr>
                <p:nvPr/>
              </p:nvSpPr>
              <p:spPr bwMode="auto">
                <a:xfrm>
                  <a:off x="2640" y="1920"/>
                  <a:ext cx="816" cy="240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CCFFFF"/>
                    </a:gs>
                    <a:gs pos="50000">
                      <a:schemeClr val="bg1"/>
                    </a:gs>
                    <a:gs pos="100000">
                      <a:srgbClr val="CCFFFF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61" name="Text Box 741"/>
              <p:cNvSpPr txBox="1">
                <a:spLocks noChangeArrowheads="1"/>
              </p:cNvSpPr>
              <p:nvPr/>
            </p:nvSpPr>
            <p:spPr bwMode="auto">
              <a:xfrm>
                <a:off x="4320" y="1824"/>
                <a:ext cx="86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ja-JP" altLang="en-US" sz="1200" b="1">
                    <a:latin typeface="Times New Roman" pitchFamily="18" charset="0"/>
                  </a:rPr>
                  <a:t>会社の情報が得られる</a:t>
                </a:r>
              </a:p>
            </p:txBody>
          </p:sp>
        </p:grpSp>
        <p:sp>
          <p:nvSpPr>
            <p:cNvPr id="5862" name="Text Box 742"/>
            <p:cNvSpPr txBox="1">
              <a:spLocks noChangeArrowheads="1"/>
            </p:cNvSpPr>
            <p:nvPr/>
          </p:nvSpPr>
          <p:spPr bwMode="auto">
            <a:xfrm>
              <a:off x="2112" y="2803"/>
              <a:ext cx="110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記事の内容が面白い</a:t>
              </a:r>
            </a:p>
          </p:txBody>
        </p:sp>
        <p:sp>
          <p:nvSpPr>
            <p:cNvPr id="5863" name="Text Box 743"/>
            <p:cNvSpPr txBox="1">
              <a:spLocks noChangeArrowheads="1"/>
            </p:cNvSpPr>
            <p:nvPr/>
          </p:nvSpPr>
          <p:spPr bwMode="auto">
            <a:xfrm>
              <a:off x="4128" y="2736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読むと得する記事が多い</a:t>
              </a:r>
            </a:p>
          </p:txBody>
        </p:sp>
        <p:sp>
          <p:nvSpPr>
            <p:cNvPr id="5864" name="Text Box 744"/>
            <p:cNvSpPr txBox="1">
              <a:spLocks noChangeArrowheads="1"/>
            </p:cNvSpPr>
            <p:nvPr/>
          </p:nvSpPr>
          <p:spPr bwMode="auto">
            <a:xfrm>
              <a:off x="1872" y="1709"/>
              <a:ext cx="768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共通項目の仕事内容の事例が解る</a:t>
              </a:r>
            </a:p>
          </p:txBody>
        </p:sp>
        <p:sp>
          <p:nvSpPr>
            <p:cNvPr id="5865" name="Text Box 745"/>
            <p:cNvSpPr txBox="1">
              <a:spLocks noChangeArrowheads="1"/>
            </p:cNvSpPr>
            <p:nvPr/>
          </p:nvSpPr>
          <p:spPr bwMode="auto">
            <a:xfrm>
              <a:off x="2736" y="1818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みんな頑張っているのがわかる</a:t>
              </a:r>
            </a:p>
          </p:txBody>
        </p:sp>
        <p:sp>
          <p:nvSpPr>
            <p:cNvPr id="5866" name="Text Box 746"/>
            <p:cNvSpPr txBox="1">
              <a:spLocks noChangeArrowheads="1"/>
            </p:cNvSpPr>
            <p:nvPr/>
          </p:nvSpPr>
          <p:spPr bwMode="auto">
            <a:xfrm>
              <a:off x="1872" y="2202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社員の記事が多い</a:t>
              </a:r>
            </a:p>
          </p:txBody>
        </p:sp>
        <p:sp>
          <p:nvSpPr>
            <p:cNvPr id="5867" name="Text Box 747"/>
            <p:cNvSpPr txBox="1">
              <a:spLocks noChangeArrowheads="1"/>
            </p:cNvSpPr>
            <p:nvPr/>
          </p:nvSpPr>
          <p:spPr bwMode="auto">
            <a:xfrm>
              <a:off x="3744" y="1680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幹部の考えている事が解る</a:t>
              </a:r>
            </a:p>
          </p:txBody>
        </p:sp>
        <p:sp>
          <p:nvSpPr>
            <p:cNvPr id="5868" name="Text Box 748"/>
            <p:cNvSpPr txBox="1">
              <a:spLocks noChangeArrowheads="1"/>
            </p:cNvSpPr>
            <p:nvPr/>
          </p:nvSpPr>
          <p:spPr bwMode="auto">
            <a:xfrm>
              <a:off x="4608" y="1680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各部署の動向がわかる</a:t>
              </a:r>
            </a:p>
          </p:txBody>
        </p:sp>
        <p:sp>
          <p:nvSpPr>
            <p:cNvPr id="5869" name="Text Box 749"/>
            <p:cNvSpPr txBox="1">
              <a:spLocks noChangeArrowheads="1"/>
            </p:cNvSpPr>
            <p:nvPr/>
          </p:nvSpPr>
          <p:spPr bwMode="auto">
            <a:xfrm>
              <a:off x="3744" y="2064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会社の諸データーがわかる</a:t>
              </a:r>
            </a:p>
          </p:txBody>
        </p:sp>
        <p:sp>
          <p:nvSpPr>
            <p:cNvPr id="5870" name="Text Box 750"/>
            <p:cNvSpPr txBox="1">
              <a:spLocks noChangeArrowheads="1"/>
            </p:cNvSpPr>
            <p:nvPr/>
          </p:nvSpPr>
          <p:spPr bwMode="auto">
            <a:xfrm>
              <a:off x="1920" y="3114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何度でも見たくなる</a:t>
              </a:r>
            </a:p>
          </p:txBody>
        </p:sp>
        <p:sp>
          <p:nvSpPr>
            <p:cNvPr id="5871" name="Text Box 751"/>
            <p:cNvSpPr txBox="1">
              <a:spLocks noChangeArrowheads="1"/>
            </p:cNvSpPr>
            <p:nvPr/>
          </p:nvSpPr>
          <p:spPr bwMode="auto">
            <a:xfrm>
              <a:off x="2784" y="3120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最後まで読ませる</a:t>
              </a:r>
            </a:p>
          </p:txBody>
        </p:sp>
        <p:sp>
          <p:nvSpPr>
            <p:cNvPr id="5872" name="Text Box 752"/>
            <p:cNvSpPr txBox="1">
              <a:spLocks noChangeArrowheads="1"/>
            </p:cNvSpPr>
            <p:nvPr/>
          </p:nvSpPr>
          <p:spPr bwMode="auto">
            <a:xfrm>
              <a:off x="1920" y="3552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トピックスが多い</a:t>
              </a:r>
            </a:p>
          </p:txBody>
        </p:sp>
        <p:sp>
          <p:nvSpPr>
            <p:cNvPr id="5873" name="Text Box 753"/>
            <p:cNvSpPr txBox="1">
              <a:spLocks noChangeArrowheads="1"/>
            </p:cNvSpPr>
            <p:nvPr/>
          </p:nvSpPr>
          <p:spPr bwMode="auto">
            <a:xfrm>
              <a:off x="3744" y="3085"/>
              <a:ext cx="768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仕事に役立つ</a:t>
              </a:r>
            </a:p>
          </p:txBody>
        </p:sp>
        <p:sp>
          <p:nvSpPr>
            <p:cNvPr id="5874" name="Text Box 754"/>
            <p:cNvSpPr txBox="1">
              <a:spLocks noChangeArrowheads="1"/>
            </p:cNvSpPr>
            <p:nvPr/>
          </p:nvSpPr>
          <p:spPr bwMode="auto">
            <a:xfrm>
              <a:off x="4656" y="3210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覚えておくと徳をする</a:t>
              </a:r>
            </a:p>
          </p:txBody>
        </p:sp>
        <p:sp>
          <p:nvSpPr>
            <p:cNvPr id="5875" name="Text Box 755"/>
            <p:cNvSpPr txBox="1">
              <a:spLocks noChangeArrowheads="1"/>
            </p:cNvSpPr>
            <p:nvPr/>
          </p:nvSpPr>
          <p:spPr bwMode="auto">
            <a:xfrm>
              <a:off x="3744" y="3360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人との話題が出来る</a:t>
              </a:r>
            </a:p>
          </p:txBody>
        </p:sp>
        <p:sp>
          <p:nvSpPr>
            <p:cNvPr id="5876" name="Text Box 756"/>
            <p:cNvSpPr txBox="1">
              <a:spLocks noChangeArrowheads="1"/>
            </p:cNvSpPr>
            <p:nvPr/>
          </p:nvSpPr>
          <p:spPr bwMode="auto">
            <a:xfrm>
              <a:off x="4608" y="2064"/>
              <a:ext cx="816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社内のサークル情報がわかる</a:t>
              </a:r>
            </a:p>
          </p:txBody>
        </p:sp>
        <p:sp>
          <p:nvSpPr>
            <p:cNvPr id="5877" name="Text Box 757"/>
            <p:cNvSpPr txBox="1">
              <a:spLocks noChangeArrowheads="1"/>
            </p:cNvSpPr>
            <p:nvPr/>
          </p:nvSpPr>
          <p:spPr bwMode="auto">
            <a:xfrm>
              <a:off x="2784" y="3546"/>
              <a:ext cx="76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娯楽記事が多い</a:t>
              </a:r>
            </a:p>
          </p:txBody>
        </p:sp>
        <p:sp>
          <p:nvSpPr>
            <p:cNvPr id="5878" name="Text Box 758"/>
            <p:cNvSpPr txBox="1">
              <a:spLocks noChangeArrowheads="1"/>
            </p:cNvSpPr>
            <p:nvPr/>
          </p:nvSpPr>
          <p:spPr bwMode="auto">
            <a:xfrm>
              <a:off x="4368" y="3744"/>
              <a:ext cx="1152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pitchFamily="18" charset="0"/>
                </a:rPr>
                <a:t>作成：２００９．１１．１</a:t>
              </a:r>
            </a:p>
          </p:txBody>
        </p:sp>
        <p:sp>
          <p:nvSpPr>
            <p:cNvPr id="5879" name="AutoShape 759"/>
            <p:cNvSpPr>
              <a:spLocks noChangeArrowheads="1"/>
            </p:cNvSpPr>
            <p:nvPr/>
          </p:nvSpPr>
          <p:spPr bwMode="auto">
            <a:xfrm>
              <a:off x="4608" y="1016"/>
              <a:ext cx="720" cy="144"/>
            </a:xfrm>
            <a:prstGeom prst="wedgeRectCallout">
              <a:avLst>
                <a:gd name="adj1" fmla="val -42083"/>
                <a:gd name="adj2" fmla="val 16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ja-JP" altLang="en-US" sz="1400" b="1">
                  <a:latin typeface="Times New Roman" pitchFamily="18" charset="0"/>
                </a:rPr>
                <a:t>キーワード</a:t>
              </a:r>
            </a:p>
          </p:txBody>
        </p:sp>
        <p:sp>
          <p:nvSpPr>
            <p:cNvPr id="5880" name="AutoShape 760"/>
            <p:cNvSpPr>
              <a:spLocks noChangeArrowheads="1"/>
            </p:cNvSpPr>
            <p:nvPr/>
          </p:nvSpPr>
          <p:spPr bwMode="auto">
            <a:xfrm>
              <a:off x="2928" y="2256"/>
              <a:ext cx="576" cy="192"/>
            </a:xfrm>
            <a:prstGeom prst="wedgeRectCallout">
              <a:avLst>
                <a:gd name="adj1" fmla="val -100694"/>
                <a:gd name="adj2" fmla="val -520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ja-JP" altLang="en-US" sz="1400" b="1">
                  <a:latin typeface="Times New Roman" pitchFamily="18" charset="0"/>
                </a:rPr>
                <a:t>カード</a:t>
              </a:r>
            </a:p>
          </p:txBody>
        </p:sp>
        <p:sp>
          <p:nvSpPr>
            <p:cNvPr id="5881" name="Text Box 761"/>
            <p:cNvSpPr txBox="1">
              <a:spLocks noChangeArrowheads="1"/>
            </p:cNvSpPr>
            <p:nvPr/>
          </p:nvSpPr>
          <p:spPr bwMode="auto">
            <a:xfrm>
              <a:off x="3744" y="2400"/>
              <a:ext cx="1008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pitchFamily="18" charset="0"/>
                </a:rPr>
                <a:t>製品情報がわかる</a:t>
              </a:r>
            </a:p>
          </p:txBody>
        </p:sp>
      </p:grpSp>
      <p:sp>
        <p:nvSpPr>
          <p:cNvPr id="5882" name="Text Box 762"/>
          <p:cNvSpPr txBox="1">
            <a:spLocks noChangeArrowheads="1"/>
          </p:cNvSpPr>
          <p:nvPr/>
        </p:nvSpPr>
        <p:spPr bwMode="auto">
          <a:xfrm>
            <a:off x="3429000" y="6324600"/>
            <a:ext cx="46482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 u="sng">
                <a:latin typeface="Times New Roman" pitchFamily="18" charset="0"/>
              </a:rPr>
              <a:t>「魅力的な社内報つくり」の親和図の例</a:t>
            </a:r>
          </a:p>
        </p:txBody>
      </p:sp>
      <p:sp>
        <p:nvSpPr>
          <p:cNvPr id="5883" name="AutoShape 763"/>
          <p:cNvSpPr>
            <a:spLocks noChangeArrowheads="1"/>
          </p:cNvSpPr>
          <p:nvPr/>
        </p:nvSpPr>
        <p:spPr bwMode="auto">
          <a:xfrm>
            <a:off x="2339975" y="1628775"/>
            <a:ext cx="1368425" cy="288925"/>
          </a:xfrm>
          <a:prstGeom prst="wedgeRectCallout">
            <a:avLst>
              <a:gd name="adj1" fmla="val 53597"/>
              <a:gd name="adj2" fmla="val 12032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ja-JP" altLang="en-US" sz="1400">
                <a:latin typeface="Times New Roman" pitchFamily="18" charset="0"/>
              </a:rPr>
              <a:t>親和カード</a:t>
            </a:r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0EB2F450-974F-4A22-9E15-79A735D7F312}"/>
</file>

<file path=customXml/itemProps2.xml><?xml version="1.0" encoding="utf-8"?>
<ds:datastoreItem xmlns:ds="http://schemas.openxmlformats.org/officeDocument/2006/customXml" ds:itemID="{EA4B7144-BA74-41F4-A6DC-5359E0F54168}"/>
</file>

<file path=customXml/itemProps3.xml><?xml version="1.0" encoding="utf-8"?>
<ds:datastoreItem xmlns:ds="http://schemas.openxmlformats.org/officeDocument/2006/customXml" ds:itemID="{31923B5C-6742-4912-9FA8-66EBE7F83D91}"/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175</Words>
  <Application>Microsoft Office PowerPoint</Application>
  <PresentationFormat>画面に合わせる (4:3)</PresentationFormat>
  <Paragraphs>35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Ｐ明朝</vt:lpstr>
      <vt:lpstr>Times New Roman</vt:lpstr>
      <vt:lpstr>標準デザイン</vt:lpstr>
      <vt:lpstr>PowerPoint プレゼンテーション</vt:lpstr>
    </vt:vector>
  </TitlesOfParts>
  <Company>トヨタ自動車株式会社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qcqcqc</dc:creator>
  <cp:lastModifiedBy>s890376</cp:lastModifiedBy>
  <cp:revision>11</cp:revision>
  <dcterms:created xsi:type="dcterms:W3CDTF">2007-10-04T11:23:21Z</dcterms:created>
  <dcterms:modified xsi:type="dcterms:W3CDTF">2020-02-18T02:52:07Z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</Properties>
</file>