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4DE46-4ECD-4374-83AF-F45A84308B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934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2C09A-9849-4160-B34C-3C5FC2AE0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095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0EE65-F974-4AD8-95E7-4A0A3854A6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386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8898E-2E8B-435F-98DC-B5D3AF7D804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54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0631F-21B6-44BE-87BC-0BEA7C45D4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740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17EF3-2450-4E89-BE5D-B323EA544F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076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30AF-9943-445F-A657-54DB307313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8438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FA1B9-D164-4859-B5C8-BBE9F59607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549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FCF55-C98A-4D75-A982-F7CCF1E419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513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14BCD-1376-4010-AEAA-7B7F415D74E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387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0F946-42A9-4B9D-9D48-378CC70D52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623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4AE566-52AF-4CC7-9B5A-CCE8BDCCEFA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53" name="Group 833"/>
          <p:cNvGrpSpPr>
            <a:grpSpLocks/>
          </p:cNvGrpSpPr>
          <p:nvPr/>
        </p:nvGrpSpPr>
        <p:grpSpPr bwMode="auto">
          <a:xfrm>
            <a:off x="250825" y="0"/>
            <a:ext cx="8610600" cy="6645275"/>
            <a:chOff x="144" y="48"/>
            <a:chExt cx="5424" cy="4186"/>
          </a:xfrm>
        </p:grpSpPr>
        <p:sp>
          <p:nvSpPr>
            <p:cNvPr id="5882" name="Text Box 762"/>
            <p:cNvSpPr txBox="1">
              <a:spLocks noChangeArrowheads="1"/>
            </p:cNvSpPr>
            <p:nvPr/>
          </p:nvSpPr>
          <p:spPr bwMode="auto">
            <a:xfrm>
              <a:off x="384" y="48"/>
              <a:ext cx="2064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kumimoji="0" lang="ja-JP" altLang="en-US" sz="2400" b="1">
                  <a:solidFill>
                    <a:schemeClr val="bg1"/>
                  </a:solidFill>
                  <a:latin typeface="Times New Roman" charset="0"/>
                </a:rPr>
                <a:t>連関図法</a:t>
              </a:r>
            </a:p>
          </p:txBody>
        </p:sp>
        <p:sp>
          <p:nvSpPr>
            <p:cNvPr id="5883" name="AutoShape 763"/>
            <p:cNvSpPr>
              <a:spLocks noChangeArrowheads="1"/>
            </p:cNvSpPr>
            <p:nvPr/>
          </p:nvSpPr>
          <p:spPr bwMode="auto">
            <a:xfrm>
              <a:off x="528" y="432"/>
              <a:ext cx="4608" cy="81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4" name="Text Box 764"/>
            <p:cNvSpPr txBox="1">
              <a:spLocks noChangeArrowheads="1"/>
            </p:cNvSpPr>
            <p:nvPr/>
          </p:nvSpPr>
          <p:spPr bwMode="auto">
            <a:xfrm>
              <a:off x="672" y="432"/>
              <a:ext cx="4608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0" lang="en-US" altLang="ja-JP" sz="2400" b="1">
                  <a:latin typeface="Times New Roman" charset="0"/>
                </a:rPr>
                <a:t>■</a:t>
              </a:r>
              <a:r>
                <a:rPr kumimoji="0" lang="ja-JP" altLang="en-US" sz="2400" b="1">
                  <a:latin typeface="Times New Roman" charset="0"/>
                </a:rPr>
                <a:t>目的　　手段などが絡み合った問題・課題について</a:t>
              </a:r>
              <a:br>
                <a:rPr kumimoji="0" lang="ja-JP" altLang="en-US" sz="2400" b="1">
                  <a:latin typeface="Times New Roman" charset="0"/>
                </a:rPr>
              </a:br>
              <a:r>
                <a:rPr kumimoji="0" lang="ja-JP" altLang="en-US" sz="2400" b="1">
                  <a:latin typeface="Times New Roman" charset="0"/>
                </a:rPr>
                <a:t>     この関係を理論的につないで行くことによって問題</a:t>
              </a:r>
              <a:br>
                <a:rPr kumimoji="0" lang="ja-JP" altLang="en-US" sz="2400" b="1">
                  <a:latin typeface="Times New Roman" charset="0"/>
                </a:rPr>
              </a:br>
              <a:r>
                <a:rPr kumimoji="0" lang="ja-JP" altLang="en-US" sz="2400" b="1">
                  <a:latin typeface="Times New Roman" charset="0"/>
                </a:rPr>
                <a:t>　　を解明したり方策案を発掘するのに有効。</a:t>
              </a:r>
            </a:p>
          </p:txBody>
        </p:sp>
        <p:sp>
          <p:nvSpPr>
            <p:cNvPr id="5885" name="Text Box 765"/>
            <p:cNvSpPr txBox="1">
              <a:spLocks noChangeArrowheads="1"/>
            </p:cNvSpPr>
            <p:nvPr/>
          </p:nvSpPr>
          <p:spPr bwMode="auto">
            <a:xfrm>
              <a:off x="1344" y="3984"/>
              <a:ext cx="292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kumimoji="0" lang="ja-JP" altLang="en-US" sz="2000" b="1" u="sng">
                  <a:latin typeface="Times New Roman" charset="0"/>
                </a:rPr>
                <a:t>連関図によるアイデア出しの例</a:t>
              </a:r>
            </a:p>
          </p:txBody>
        </p:sp>
        <p:sp>
          <p:nvSpPr>
            <p:cNvPr id="5886" name="Rectangle 766"/>
            <p:cNvSpPr>
              <a:spLocks noChangeArrowheads="1"/>
            </p:cNvSpPr>
            <p:nvPr/>
          </p:nvSpPr>
          <p:spPr bwMode="auto">
            <a:xfrm>
              <a:off x="144" y="1440"/>
              <a:ext cx="5424" cy="244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7" name="Line 767"/>
            <p:cNvSpPr>
              <a:spLocks noChangeShapeType="1"/>
            </p:cNvSpPr>
            <p:nvPr/>
          </p:nvSpPr>
          <p:spPr bwMode="auto">
            <a:xfrm>
              <a:off x="144" y="1440"/>
              <a:ext cx="54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8" name="Line 768"/>
            <p:cNvSpPr>
              <a:spLocks noChangeShapeType="1"/>
            </p:cNvSpPr>
            <p:nvPr/>
          </p:nvSpPr>
          <p:spPr bwMode="auto">
            <a:xfrm>
              <a:off x="144" y="1440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9" name="Line 769"/>
            <p:cNvSpPr>
              <a:spLocks noChangeShapeType="1"/>
            </p:cNvSpPr>
            <p:nvPr/>
          </p:nvSpPr>
          <p:spPr bwMode="auto">
            <a:xfrm>
              <a:off x="5568" y="1440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0" name="Oval 770"/>
            <p:cNvSpPr>
              <a:spLocks noChangeArrowheads="1"/>
            </p:cNvSpPr>
            <p:nvPr/>
          </p:nvSpPr>
          <p:spPr bwMode="auto">
            <a:xfrm>
              <a:off x="2400" y="2496"/>
              <a:ext cx="1056" cy="864"/>
            </a:xfrm>
            <a:prstGeom prst="ellipse">
              <a:avLst/>
            </a:prstGeom>
            <a:solidFill>
              <a:srgbClr val="00FF00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産業廃棄物を減らすには</a:t>
              </a:r>
            </a:p>
          </p:txBody>
        </p:sp>
        <p:sp>
          <p:nvSpPr>
            <p:cNvPr id="5891" name="AutoShape 771"/>
            <p:cNvSpPr>
              <a:spLocks noChangeArrowheads="1"/>
            </p:cNvSpPr>
            <p:nvPr/>
          </p:nvSpPr>
          <p:spPr bwMode="auto">
            <a:xfrm>
              <a:off x="1344" y="2016"/>
              <a:ext cx="1248" cy="336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一般ゴミを分別処理して再資源化する</a:t>
              </a:r>
            </a:p>
          </p:txBody>
        </p:sp>
        <p:sp>
          <p:nvSpPr>
            <p:cNvPr id="5892" name="AutoShape 772"/>
            <p:cNvSpPr>
              <a:spLocks noChangeArrowheads="1"/>
            </p:cNvSpPr>
            <p:nvPr/>
          </p:nvSpPr>
          <p:spPr bwMode="auto">
            <a:xfrm>
              <a:off x="1344" y="2736"/>
              <a:ext cx="960" cy="384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不要書類を削減する</a:t>
              </a:r>
            </a:p>
          </p:txBody>
        </p:sp>
        <p:sp>
          <p:nvSpPr>
            <p:cNvPr id="5893" name="AutoShape 773"/>
            <p:cNvSpPr>
              <a:spLocks noChangeArrowheads="1"/>
            </p:cNvSpPr>
            <p:nvPr/>
          </p:nvSpPr>
          <p:spPr bwMode="auto">
            <a:xfrm>
              <a:off x="2976" y="2016"/>
              <a:ext cx="1248" cy="384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ダンボール箱の使用数を削減する</a:t>
              </a:r>
            </a:p>
          </p:txBody>
        </p:sp>
        <p:sp>
          <p:nvSpPr>
            <p:cNvPr id="5894" name="AutoShape 774"/>
            <p:cNvSpPr>
              <a:spLocks noChangeArrowheads="1"/>
            </p:cNvSpPr>
            <p:nvPr/>
          </p:nvSpPr>
          <p:spPr bwMode="auto">
            <a:xfrm>
              <a:off x="3696" y="2976"/>
              <a:ext cx="1152" cy="384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個装在・緩衝材を削減する</a:t>
              </a:r>
            </a:p>
          </p:txBody>
        </p:sp>
        <p:sp>
          <p:nvSpPr>
            <p:cNvPr id="5895" name="Rectangle 775"/>
            <p:cNvSpPr>
              <a:spLocks noChangeArrowheads="1"/>
            </p:cNvSpPr>
            <p:nvPr/>
          </p:nvSpPr>
          <p:spPr bwMode="auto">
            <a:xfrm>
              <a:off x="240" y="1632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ゴミを作らない</a:t>
              </a:r>
            </a:p>
          </p:txBody>
        </p:sp>
        <p:sp>
          <p:nvSpPr>
            <p:cNvPr id="5896" name="Rectangle 776"/>
            <p:cNvSpPr>
              <a:spLocks noChangeArrowheads="1"/>
            </p:cNvSpPr>
            <p:nvPr/>
          </p:nvSpPr>
          <p:spPr bwMode="auto">
            <a:xfrm>
              <a:off x="240" y="1960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ゴミ箱の増設</a:t>
              </a:r>
            </a:p>
          </p:txBody>
        </p:sp>
        <p:sp>
          <p:nvSpPr>
            <p:cNvPr id="5897" name="Rectangle 777"/>
            <p:cNvSpPr>
              <a:spLocks noChangeArrowheads="1"/>
            </p:cNvSpPr>
            <p:nvPr/>
          </p:nvSpPr>
          <p:spPr bwMode="auto">
            <a:xfrm>
              <a:off x="336" y="2288"/>
              <a:ext cx="5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教育</a:t>
              </a:r>
            </a:p>
          </p:txBody>
        </p:sp>
        <p:sp>
          <p:nvSpPr>
            <p:cNvPr id="5898" name="Rectangle 778"/>
            <p:cNvSpPr>
              <a:spLocks noChangeArrowheads="1"/>
            </p:cNvSpPr>
            <p:nvPr/>
          </p:nvSpPr>
          <p:spPr bwMode="auto">
            <a:xfrm>
              <a:off x="288" y="2616"/>
              <a:ext cx="720" cy="2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意識付け</a:t>
              </a:r>
            </a:p>
          </p:txBody>
        </p:sp>
        <p:sp>
          <p:nvSpPr>
            <p:cNvPr id="5899" name="Rectangle 779"/>
            <p:cNvSpPr>
              <a:spLocks noChangeArrowheads="1"/>
            </p:cNvSpPr>
            <p:nvPr/>
          </p:nvSpPr>
          <p:spPr bwMode="auto">
            <a:xfrm>
              <a:off x="240" y="2944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ルールを作る</a:t>
              </a:r>
            </a:p>
          </p:txBody>
        </p:sp>
        <p:sp>
          <p:nvSpPr>
            <p:cNvPr id="5900" name="Rectangle 780"/>
            <p:cNvSpPr>
              <a:spLocks noChangeArrowheads="1"/>
            </p:cNvSpPr>
            <p:nvPr/>
          </p:nvSpPr>
          <p:spPr bwMode="auto">
            <a:xfrm>
              <a:off x="240" y="3272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朝礼の活用</a:t>
              </a:r>
            </a:p>
          </p:txBody>
        </p:sp>
        <p:sp>
          <p:nvSpPr>
            <p:cNvPr id="5901" name="Rectangle 781"/>
            <p:cNvSpPr>
              <a:spLocks noChangeArrowheads="1"/>
            </p:cNvSpPr>
            <p:nvPr/>
          </p:nvSpPr>
          <p:spPr bwMode="auto">
            <a:xfrm>
              <a:off x="240" y="3600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裏紙を使う</a:t>
              </a:r>
            </a:p>
          </p:txBody>
        </p:sp>
        <p:sp>
          <p:nvSpPr>
            <p:cNvPr id="5902" name="Rectangle 782"/>
            <p:cNvSpPr>
              <a:spLocks noChangeArrowheads="1"/>
            </p:cNvSpPr>
            <p:nvPr/>
          </p:nvSpPr>
          <p:spPr bwMode="auto">
            <a:xfrm>
              <a:off x="1440" y="2448"/>
              <a:ext cx="960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電子メールの活用</a:t>
              </a:r>
            </a:p>
          </p:txBody>
        </p:sp>
        <p:sp>
          <p:nvSpPr>
            <p:cNvPr id="5903" name="Rectangle 783"/>
            <p:cNvSpPr>
              <a:spLocks noChangeArrowheads="1"/>
            </p:cNvSpPr>
            <p:nvPr/>
          </p:nvSpPr>
          <p:spPr bwMode="auto">
            <a:xfrm>
              <a:off x="1392" y="3216"/>
              <a:ext cx="5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回覧化</a:t>
              </a:r>
            </a:p>
          </p:txBody>
        </p:sp>
        <p:sp>
          <p:nvSpPr>
            <p:cNvPr id="5904" name="Rectangle 784"/>
            <p:cNvSpPr>
              <a:spLocks noChangeArrowheads="1"/>
            </p:cNvSpPr>
            <p:nvPr/>
          </p:nvSpPr>
          <p:spPr bwMode="auto">
            <a:xfrm>
              <a:off x="2016" y="3408"/>
              <a:ext cx="5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掲示化</a:t>
              </a:r>
            </a:p>
          </p:txBody>
        </p:sp>
        <p:sp>
          <p:nvSpPr>
            <p:cNvPr id="5905" name="Rectangle 785"/>
            <p:cNvSpPr>
              <a:spLocks noChangeArrowheads="1"/>
            </p:cNvSpPr>
            <p:nvPr/>
          </p:nvSpPr>
          <p:spPr bwMode="auto">
            <a:xfrm>
              <a:off x="1488" y="1680"/>
              <a:ext cx="720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分別表示</a:t>
              </a:r>
            </a:p>
          </p:txBody>
        </p:sp>
        <p:sp>
          <p:nvSpPr>
            <p:cNvPr id="5906" name="Rectangle 786"/>
            <p:cNvSpPr>
              <a:spLocks noChangeArrowheads="1"/>
            </p:cNvSpPr>
            <p:nvPr/>
          </p:nvSpPr>
          <p:spPr bwMode="auto">
            <a:xfrm>
              <a:off x="2400" y="1632"/>
              <a:ext cx="105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ゴミを持ち込まない</a:t>
              </a:r>
            </a:p>
          </p:txBody>
        </p:sp>
        <p:sp>
          <p:nvSpPr>
            <p:cNvPr id="5907" name="Rectangle 787"/>
            <p:cNvSpPr>
              <a:spLocks noChangeArrowheads="1"/>
            </p:cNvSpPr>
            <p:nvPr/>
          </p:nvSpPr>
          <p:spPr bwMode="auto">
            <a:xfrm>
              <a:off x="3552" y="1536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棚台車化</a:t>
              </a:r>
            </a:p>
          </p:txBody>
        </p:sp>
        <p:sp>
          <p:nvSpPr>
            <p:cNvPr id="5908" name="Rectangle 788"/>
            <p:cNvSpPr>
              <a:spLocks noChangeArrowheads="1"/>
            </p:cNvSpPr>
            <p:nvPr/>
          </p:nvSpPr>
          <p:spPr bwMode="auto">
            <a:xfrm>
              <a:off x="4512" y="1584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プラ容器化</a:t>
              </a:r>
            </a:p>
          </p:txBody>
        </p:sp>
        <p:sp>
          <p:nvSpPr>
            <p:cNvPr id="5909" name="Rectangle 789"/>
            <p:cNvSpPr>
              <a:spLocks noChangeArrowheads="1"/>
            </p:cNvSpPr>
            <p:nvPr/>
          </p:nvSpPr>
          <p:spPr bwMode="auto">
            <a:xfrm>
              <a:off x="4512" y="2160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マニュアル作成</a:t>
              </a:r>
            </a:p>
          </p:txBody>
        </p:sp>
        <p:sp>
          <p:nvSpPr>
            <p:cNvPr id="5910" name="Rectangle 790"/>
            <p:cNvSpPr>
              <a:spLocks noChangeArrowheads="1"/>
            </p:cNvSpPr>
            <p:nvPr/>
          </p:nvSpPr>
          <p:spPr bwMode="auto">
            <a:xfrm>
              <a:off x="4608" y="1872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ルール化</a:t>
              </a:r>
            </a:p>
          </p:txBody>
        </p:sp>
        <p:sp>
          <p:nvSpPr>
            <p:cNvPr id="5911" name="Rectangle 791"/>
            <p:cNvSpPr>
              <a:spLocks noChangeArrowheads="1"/>
            </p:cNvSpPr>
            <p:nvPr/>
          </p:nvSpPr>
          <p:spPr bwMode="auto">
            <a:xfrm>
              <a:off x="3504" y="2544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調達先指導</a:t>
              </a:r>
            </a:p>
          </p:txBody>
        </p:sp>
        <p:sp>
          <p:nvSpPr>
            <p:cNvPr id="5912" name="Rectangle 792"/>
            <p:cNvSpPr>
              <a:spLocks noChangeArrowheads="1"/>
            </p:cNvSpPr>
            <p:nvPr/>
          </p:nvSpPr>
          <p:spPr bwMode="auto">
            <a:xfrm>
              <a:off x="3072" y="3408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箱小型化</a:t>
              </a:r>
            </a:p>
          </p:txBody>
        </p:sp>
        <p:sp>
          <p:nvSpPr>
            <p:cNvPr id="5913" name="Rectangle 793"/>
            <p:cNvSpPr>
              <a:spLocks noChangeArrowheads="1"/>
            </p:cNvSpPr>
            <p:nvPr/>
          </p:nvSpPr>
          <p:spPr bwMode="auto">
            <a:xfrm>
              <a:off x="3984" y="3504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個装禁止</a:t>
              </a:r>
            </a:p>
          </p:txBody>
        </p:sp>
        <p:sp>
          <p:nvSpPr>
            <p:cNvPr id="5914" name="Rectangle 794"/>
            <p:cNvSpPr>
              <a:spLocks noChangeArrowheads="1"/>
            </p:cNvSpPr>
            <p:nvPr/>
          </p:nvSpPr>
          <p:spPr bwMode="auto">
            <a:xfrm>
              <a:off x="4656" y="2736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仕切りの見直し</a:t>
              </a:r>
            </a:p>
          </p:txBody>
        </p:sp>
        <p:sp>
          <p:nvSpPr>
            <p:cNvPr id="5915" name="Line 795"/>
            <p:cNvSpPr>
              <a:spLocks noChangeShapeType="1"/>
            </p:cNvSpPr>
            <p:nvPr/>
          </p:nvSpPr>
          <p:spPr bwMode="auto">
            <a:xfrm>
              <a:off x="1056" y="1728"/>
              <a:ext cx="28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6" name="Line 796"/>
            <p:cNvSpPr>
              <a:spLocks noChangeShapeType="1"/>
            </p:cNvSpPr>
            <p:nvPr/>
          </p:nvSpPr>
          <p:spPr bwMode="auto">
            <a:xfrm>
              <a:off x="1056" y="2064"/>
              <a:ext cx="288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7" name="Line 797"/>
            <p:cNvSpPr>
              <a:spLocks noChangeShapeType="1"/>
            </p:cNvSpPr>
            <p:nvPr/>
          </p:nvSpPr>
          <p:spPr bwMode="auto">
            <a:xfrm flipV="1">
              <a:off x="912" y="2208"/>
              <a:ext cx="432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8" name="Line 798"/>
            <p:cNvSpPr>
              <a:spLocks noChangeShapeType="1"/>
            </p:cNvSpPr>
            <p:nvPr/>
          </p:nvSpPr>
          <p:spPr bwMode="auto">
            <a:xfrm flipV="1">
              <a:off x="1056" y="2304"/>
              <a:ext cx="288" cy="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9" name="Line 799"/>
            <p:cNvSpPr>
              <a:spLocks noChangeShapeType="1"/>
            </p:cNvSpPr>
            <p:nvPr/>
          </p:nvSpPr>
          <p:spPr bwMode="auto">
            <a:xfrm flipV="1">
              <a:off x="1056" y="2928"/>
              <a:ext cx="28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0" name="Line 800"/>
            <p:cNvSpPr>
              <a:spLocks noChangeShapeType="1"/>
            </p:cNvSpPr>
            <p:nvPr/>
          </p:nvSpPr>
          <p:spPr bwMode="auto">
            <a:xfrm flipV="1">
              <a:off x="1056" y="3024"/>
              <a:ext cx="288" cy="38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1" name="Line 801"/>
            <p:cNvSpPr>
              <a:spLocks noChangeShapeType="1"/>
            </p:cNvSpPr>
            <p:nvPr/>
          </p:nvSpPr>
          <p:spPr bwMode="auto">
            <a:xfrm flipV="1">
              <a:off x="1056" y="3120"/>
              <a:ext cx="336" cy="57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2" name="Line 802"/>
            <p:cNvSpPr>
              <a:spLocks noChangeShapeType="1"/>
            </p:cNvSpPr>
            <p:nvPr/>
          </p:nvSpPr>
          <p:spPr bwMode="auto">
            <a:xfrm flipV="1">
              <a:off x="1680" y="312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3" name="Line 803"/>
            <p:cNvSpPr>
              <a:spLocks noChangeShapeType="1"/>
            </p:cNvSpPr>
            <p:nvPr/>
          </p:nvSpPr>
          <p:spPr bwMode="auto">
            <a:xfrm flipH="1" flipV="1">
              <a:off x="2064" y="3120"/>
              <a:ext cx="24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4" name="Line 804"/>
            <p:cNvSpPr>
              <a:spLocks noChangeShapeType="1"/>
            </p:cNvSpPr>
            <p:nvPr/>
          </p:nvSpPr>
          <p:spPr bwMode="auto">
            <a:xfrm>
              <a:off x="1776" y="264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5" name="Line 805"/>
            <p:cNvSpPr>
              <a:spLocks noChangeShapeType="1"/>
            </p:cNvSpPr>
            <p:nvPr/>
          </p:nvSpPr>
          <p:spPr bwMode="auto">
            <a:xfrm>
              <a:off x="2400" y="2352"/>
              <a:ext cx="24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6" name="Line 806"/>
            <p:cNvSpPr>
              <a:spLocks noChangeShapeType="1"/>
            </p:cNvSpPr>
            <p:nvPr/>
          </p:nvSpPr>
          <p:spPr bwMode="auto">
            <a:xfrm>
              <a:off x="2304" y="2928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7" name="Line 807"/>
            <p:cNvSpPr>
              <a:spLocks noChangeShapeType="1"/>
            </p:cNvSpPr>
            <p:nvPr/>
          </p:nvSpPr>
          <p:spPr bwMode="auto">
            <a:xfrm>
              <a:off x="1872" y="1872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8" name="Line 808"/>
            <p:cNvSpPr>
              <a:spLocks noChangeShapeType="1"/>
            </p:cNvSpPr>
            <p:nvPr/>
          </p:nvSpPr>
          <p:spPr bwMode="auto">
            <a:xfrm flipH="1">
              <a:off x="2352" y="1824"/>
              <a:ext cx="24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9" name="Line 809"/>
            <p:cNvSpPr>
              <a:spLocks noChangeShapeType="1"/>
            </p:cNvSpPr>
            <p:nvPr/>
          </p:nvSpPr>
          <p:spPr bwMode="auto">
            <a:xfrm flipH="1">
              <a:off x="3552" y="1720"/>
              <a:ext cx="96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0" name="Line 810"/>
            <p:cNvSpPr>
              <a:spLocks noChangeShapeType="1"/>
            </p:cNvSpPr>
            <p:nvPr/>
          </p:nvSpPr>
          <p:spPr bwMode="auto">
            <a:xfrm flipH="1">
              <a:off x="4080" y="1672"/>
              <a:ext cx="432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1" name="Line 811"/>
            <p:cNvSpPr>
              <a:spLocks noChangeShapeType="1"/>
            </p:cNvSpPr>
            <p:nvPr/>
          </p:nvSpPr>
          <p:spPr bwMode="auto">
            <a:xfrm flipH="1">
              <a:off x="4224" y="1960"/>
              <a:ext cx="384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2" name="Line 812"/>
            <p:cNvSpPr>
              <a:spLocks noChangeShapeType="1"/>
            </p:cNvSpPr>
            <p:nvPr/>
          </p:nvSpPr>
          <p:spPr bwMode="auto">
            <a:xfrm flipH="1">
              <a:off x="4224" y="2248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3" name="Line 813"/>
            <p:cNvSpPr>
              <a:spLocks noChangeShapeType="1"/>
            </p:cNvSpPr>
            <p:nvPr/>
          </p:nvSpPr>
          <p:spPr bwMode="auto">
            <a:xfrm flipH="1">
              <a:off x="4320" y="2344"/>
              <a:ext cx="192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4" name="Line 814"/>
            <p:cNvSpPr>
              <a:spLocks noChangeShapeType="1"/>
            </p:cNvSpPr>
            <p:nvPr/>
          </p:nvSpPr>
          <p:spPr bwMode="auto">
            <a:xfrm>
              <a:off x="3744" y="2392"/>
              <a:ext cx="96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5" name="Line 815"/>
            <p:cNvSpPr>
              <a:spLocks noChangeShapeType="1"/>
            </p:cNvSpPr>
            <p:nvPr/>
          </p:nvSpPr>
          <p:spPr bwMode="auto">
            <a:xfrm>
              <a:off x="3936" y="2728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6" name="Line 816"/>
            <p:cNvSpPr>
              <a:spLocks noChangeShapeType="1"/>
            </p:cNvSpPr>
            <p:nvPr/>
          </p:nvSpPr>
          <p:spPr bwMode="auto">
            <a:xfrm flipH="1">
              <a:off x="3168" y="2392"/>
              <a:ext cx="144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7" name="Line 817"/>
            <p:cNvSpPr>
              <a:spLocks noChangeShapeType="1"/>
            </p:cNvSpPr>
            <p:nvPr/>
          </p:nvSpPr>
          <p:spPr bwMode="auto">
            <a:xfrm>
              <a:off x="3456" y="3064"/>
              <a:ext cx="240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8" name="Rectangle 818"/>
            <p:cNvSpPr>
              <a:spLocks noChangeArrowheads="1"/>
            </p:cNvSpPr>
            <p:nvPr/>
          </p:nvSpPr>
          <p:spPr bwMode="auto">
            <a:xfrm>
              <a:off x="4560" y="2448"/>
              <a:ext cx="81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kumimoji="0" lang="ja-JP" altLang="en-US" sz="1400" b="1">
                  <a:latin typeface="Times New Roman" charset="0"/>
                </a:rPr>
                <a:t>緩衝材削減</a:t>
              </a:r>
            </a:p>
          </p:txBody>
        </p:sp>
        <p:sp>
          <p:nvSpPr>
            <p:cNvPr id="5939" name="Line 819"/>
            <p:cNvSpPr>
              <a:spLocks noChangeShapeType="1"/>
            </p:cNvSpPr>
            <p:nvPr/>
          </p:nvSpPr>
          <p:spPr bwMode="auto">
            <a:xfrm flipH="1">
              <a:off x="4416" y="2824"/>
              <a:ext cx="24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0" name="Line 820"/>
            <p:cNvSpPr>
              <a:spLocks noChangeShapeType="1"/>
            </p:cNvSpPr>
            <p:nvPr/>
          </p:nvSpPr>
          <p:spPr bwMode="auto">
            <a:xfrm>
              <a:off x="4896" y="2632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1" name="Line 821"/>
            <p:cNvSpPr>
              <a:spLocks noChangeShapeType="1"/>
            </p:cNvSpPr>
            <p:nvPr/>
          </p:nvSpPr>
          <p:spPr bwMode="auto">
            <a:xfrm flipV="1">
              <a:off x="4368" y="33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" name="Line 822"/>
            <p:cNvSpPr>
              <a:spLocks noChangeShapeType="1"/>
            </p:cNvSpPr>
            <p:nvPr/>
          </p:nvSpPr>
          <p:spPr bwMode="auto">
            <a:xfrm flipV="1">
              <a:off x="3456" y="3256"/>
              <a:ext cx="240" cy="1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3" name="Line 823"/>
            <p:cNvSpPr>
              <a:spLocks noChangeShapeType="1"/>
            </p:cNvSpPr>
            <p:nvPr/>
          </p:nvSpPr>
          <p:spPr bwMode="auto">
            <a:xfrm flipH="1">
              <a:off x="2784" y="3360"/>
              <a:ext cx="48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4" name="AutoShape 824"/>
            <p:cNvSpPr>
              <a:spLocks noChangeArrowheads="1"/>
            </p:cNvSpPr>
            <p:nvPr/>
          </p:nvSpPr>
          <p:spPr bwMode="auto">
            <a:xfrm>
              <a:off x="2304" y="3648"/>
              <a:ext cx="1200" cy="144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0" hangingPunct="0"/>
              <a:endParaRPr kumimoji="0" lang="ja-JP" altLang="ja-JP" sz="1400" b="1">
                <a:latin typeface="Times New Roman" charset="0"/>
              </a:endParaRPr>
            </a:p>
          </p:txBody>
        </p:sp>
        <p:grpSp>
          <p:nvGrpSpPr>
            <p:cNvPr id="5945" name="Group 825"/>
            <p:cNvGrpSpPr>
              <a:grpSpLocks/>
            </p:cNvGrpSpPr>
            <p:nvPr/>
          </p:nvGrpSpPr>
          <p:grpSpPr bwMode="auto">
            <a:xfrm>
              <a:off x="144" y="3840"/>
              <a:ext cx="5424" cy="136"/>
              <a:chOff x="144" y="3744"/>
              <a:chExt cx="5424" cy="136"/>
            </a:xfrm>
          </p:grpSpPr>
          <p:sp>
            <p:nvSpPr>
              <p:cNvPr id="5946" name="Freeform 826"/>
              <p:cNvSpPr>
                <a:spLocks/>
              </p:cNvSpPr>
              <p:nvPr/>
            </p:nvSpPr>
            <p:spPr bwMode="auto">
              <a:xfrm>
                <a:off x="144" y="3744"/>
                <a:ext cx="5424" cy="104"/>
              </a:xfrm>
              <a:custGeom>
                <a:avLst/>
                <a:gdLst>
                  <a:gd name="T0" fmla="*/ 0 w 5424"/>
                  <a:gd name="T1" fmla="*/ 0 h 104"/>
                  <a:gd name="T2" fmla="*/ 1536 w 5424"/>
                  <a:gd name="T3" fmla="*/ 96 h 104"/>
                  <a:gd name="T4" fmla="*/ 2736 w 5424"/>
                  <a:gd name="T5" fmla="*/ 48 h 104"/>
                  <a:gd name="T6" fmla="*/ 4080 w 5424"/>
                  <a:gd name="T7" fmla="*/ 0 h 104"/>
                  <a:gd name="T8" fmla="*/ 5424 w 5424"/>
                  <a:gd name="T9" fmla="*/ 4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24" h="104">
                    <a:moveTo>
                      <a:pt x="0" y="0"/>
                    </a:moveTo>
                    <a:cubicBezTo>
                      <a:pt x="540" y="44"/>
                      <a:pt x="1080" y="88"/>
                      <a:pt x="1536" y="96"/>
                    </a:cubicBezTo>
                    <a:cubicBezTo>
                      <a:pt x="1992" y="104"/>
                      <a:pt x="2312" y="64"/>
                      <a:pt x="2736" y="48"/>
                    </a:cubicBezTo>
                    <a:cubicBezTo>
                      <a:pt x="3160" y="32"/>
                      <a:pt x="3632" y="0"/>
                      <a:pt x="4080" y="0"/>
                    </a:cubicBezTo>
                    <a:cubicBezTo>
                      <a:pt x="4528" y="0"/>
                      <a:pt x="4976" y="24"/>
                      <a:pt x="5424" y="4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47" name="Freeform 827"/>
              <p:cNvSpPr>
                <a:spLocks/>
              </p:cNvSpPr>
              <p:nvPr/>
            </p:nvSpPr>
            <p:spPr bwMode="auto">
              <a:xfrm>
                <a:off x="144" y="3776"/>
                <a:ext cx="5424" cy="104"/>
              </a:xfrm>
              <a:custGeom>
                <a:avLst/>
                <a:gdLst>
                  <a:gd name="T0" fmla="*/ 0 w 5424"/>
                  <a:gd name="T1" fmla="*/ 0 h 104"/>
                  <a:gd name="T2" fmla="*/ 1536 w 5424"/>
                  <a:gd name="T3" fmla="*/ 96 h 104"/>
                  <a:gd name="T4" fmla="*/ 2736 w 5424"/>
                  <a:gd name="T5" fmla="*/ 48 h 104"/>
                  <a:gd name="T6" fmla="*/ 4080 w 5424"/>
                  <a:gd name="T7" fmla="*/ 0 h 104"/>
                  <a:gd name="T8" fmla="*/ 5424 w 5424"/>
                  <a:gd name="T9" fmla="*/ 4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24" h="104">
                    <a:moveTo>
                      <a:pt x="0" y="0"/>
                    </a:moveTo>
                    <a:cubicBezTo>
                      <a:pt x="540" y="44"/>
                      <a:pt x="1080" y="88"/>
                      <a:pt x="1536" y="96"/>
                    </a:cubicBezTo>
                    <a:cubicBezTo>
                      <a:pt x="1992" y="104"/>
                      <a:pt x="2312" y="64"/>
                      <a:pt x="2736" y="48"/>
                    </a:cubicBezTo>
                    <a:cubicBezTo>
                      <a:pt x="3160" y="32"/>
                      <a:pt x="3632" y="0"/>
                      <a:pt x="4080" y="0"/>
                    </a:cubicBezTo>
                    <a:cubicBezTo>
                      <a:pt x="4528" y="0"/>
                      <a:pt x="4976" y="24"/>
                      <a:pt x="5424" y="4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948" name="Rectangle 828"/>
            <p:cNvSpPr>
              <a:spLocks noChangeArrowheads="1"/>
            </p:cNvSpPr>
            <p:nvPr/>
          </p:nvSpPr>
          <p:spPr bwMode="auto">
            <a:xfrm>
              <a:off x="2112" y="3744"/>
              <a:ext cx="1488" cy="96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9" name="Text Box 829"/>
            <p:cNvSpPr txBox="1">
              <a:spLocks noChangeArrowheads="1"/>
            </p:cNvSpPr>
            <p:nvPr/>
          </p:nvSpPr>
          <p:spPr bwMode="auto">
            <a:xfrm>
              <a:off x="1440" y="1305"/>
              <a:ext cx="1920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0" lang="ja-JP" altLang="en-US" b="1">
                  <a:latin typeface="Times New Roman" charset="0"/>
                </a:rPr>
                <a:t>　　産業廃棄物を減らすには</a:t>
              </a:r>
            </a:p>
          </p:txBody>
        </p:sp>
        <p:sp>
          <p:nvSpPr>
            <p:cNvPr id="5950" name="Line 830"/>
            <p:cNvSpPr>
              <a:spLocks noChangeShapeType="1"/>
            </p:cNvSpPr>
            <p:nvPr/>
          </p:nvSpPr>
          <p:spPr bwMode="auto">
            <a:xfrm>
              <a:off x="6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1" name="Line 831"/>
            <p:cNvSpPr>
              <a:spLocks noChangeShapeType="1"/>
            </p:cNvSpPr>
            <p:nvPr/>
          </p:nvSpPr>
          <p:spPr bwMode="auto">
            <a:xfrm>
              <a:off x="1312" y="576"/>
              <a:ext cx="24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8B366B6F-27BE-4521-8204-13142B9D91CF}"/>
</file>

<file path=customXml/itemProps2.xml><?xml version="1.0" encoding="utf-8"?>
<ds:datastoreItem xmlns:ds="http://schemas.openxmlformats.org/officeDocument/2006/customXml" ds:itemID="{0CD9C55E-7F6F-4370-A43D-099972F249F4}"/>
</file>

<file path=customXml/itemProps3.xml><?xml version="1.0" encoding="utf-8"?>
<ds:datastoreItem xmlns:ds="http://schemas.openxmlformats.org/officeDocument/2006/customXml" ds:itemID="{17CBBE9E-B898-49E3-97A1-836A11D71F82}"/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87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11</cp:revision>
  <dcterms:created xsi:type="dcterms:W3CDTF">2007-10-04T11:23:21Z</dcterms:created>
  <dcterms:modified xsi:type="dcterms:W3CDTF">2020-02-18T02:52:45Z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